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9"/>
  </p:notesMasterIdLst>
  <p:sldIdLst>
    <p:sldId id="304" r:id="rId2"/>
    <p:sldId id="256" r:id="rId3"/>
    <p:sldId id="257" r:id="rId4"/>
    <p:sldId id="258" r:id="rId5"/>
    <p:sldId id="259" r:id="rId6"/>
    <p:sldId id="260" r:id="rId7"/>
    <p:sldId id="261" r:id="rId8"/>
    <p:sldId id="262" r:id="rId9"/>
    <p:sldId id="307" r:id="rId10"/>
    <p:sldId id="263" r:id="rId11"/>
    <p:sldId id="310" r:id="rId12"/>
    <p:sldId id="311" r:id="rId13"/>
    <p:sldId id="309" r:id="rId14"/>
    <p:sldId id="308" r:id="rId15"/>
    <p:sldId id="305" r:id="rId16"/>
    <p:sldId id="312" r:id="rId17"/>
    <p:sldId id="313" r:id="rId18"/>
    <p:sldId id="314" r:id="rId19"/>
    <p:sldId id="315" r:id="rId20"/>
    <p:sldId id="316" r:id="rId21"/>
    <p:sldId id="306" r:id="rId22"/>
    <p:sldId id="264" r:id="rId23"/>
    <p:sldId id="265" r:id="rId24"/>
    <p:sldId id="318" r:id="rId25"/>
    <p:sldId id="317" r:id="rId26"/>
    <p:sldId id="266" r:id="rId27"/>
    <p:sldId id="319" r:id="rId28"/>
    <p:sldId id="320" r:id="rId29"/>
    <p:sldId id="267" r:id="rId30"/>
    <p:sldId id="321" r:id="rId31"/>
    <p:sldId id="322" r:id="rId32"/>
    <p:sldId id="268" r:id="rId33"/>
    <p:sldId id="323" r:id="rId34"/>
    <p:sldId id="324" r:id="rId35"/>
    <p:sldId id="269" r:id="rId36"/>
    <p:sldId id="270" r:id="rId37"/>
    <p:sldId id="271" r:id="rId38"/>
    <p:sldId id="332" r:id="rId39"/>
    <p:sldId id="333" r:id="rId40"/>
    <p:sldId id="334" r:id="rId41"/>
    <p:sldId id="335" r:id="rId42"/>
    <p:sldId id="272" r:id="rId43"/>
    <p:sldId id="273" r:id="rId44"/>
    <p:sldId id="274" r:id="rId45"/>
    <p:sldId id="275" r:id="rId46"/>
    <p:sldId id="276" r:id="rId47"/>
    <p:sldId id="277" r:id="rId48"/>
    <p:sldId id="325" r:id="rId49"/>
    <p:sldId id="278" r:id="rId50"/>
    <p:sldId id="327" r:id="rId51"/>
    <p:sldId id="328" r:id="rId52"/>
    <p:sldId id="279" r:id="rId53"/>
    <p:sldId id="329" r:id="rId54"/>
    <p:sldId id="280" r:id="rId55"/>
    <p:sldId id="281" r:id="rId56"/>
    <p:sldId id="282" r:id="rId57"/>
    <p:sldId id="283" r:id="rId58"/>
    <p:sldId id="284" r:id="rId59"/>
    <p:sldId id="285" r:id="rId60"/>
    <p:sldId id="330" r:id="rId61"/>
    <p:sldId id="286" r:id="rId62"/>
    <p:sldId id="287" r:id="rId63"/>
    <p:sldId id="288" r:id="rId64"/>
    <p:sldId id="289" r:id="rId65"/>
    <p:sldId id="290" r:id="rId66"/>
    <p:sldId id="291" r:id="rId67"/>
    <p:sldId id="336" r:id="rId68"/>
    <p:sldId id="292" r:id="rId69"/>
    <p:sldId id="293" r:id="rId70"/>
    <p:sldId id="294" r:id="rId71"/>
    <p:sldId id="295" r:id="rId72"/>
    <p:sldId id="296" r:id="rId73"/>
    <p:sldId id="297" r:id="rId74"/>
    <p:sldId id="298" r:id="rId75"/>
    <p:sldId id="299" r:id="rId76"/>
    <p:sldId id="300" r:id="rId77"/>
    <p:sldId id="301" r:id="rId78"/>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336" y="-6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0DEA3944-0591-4DB7-BED8-7EAC6245B9B7}" type="datetimeFigureOut">
              <a:rPr lang="en-IN" smtClean="0"/>
              <a:t>31-03-2023</a:t>
            </a:fld>
            <a:endParaRPr lang="en-IN"/>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1C8F24F3-DED9-421E-BDD8-FB87D0D0363A}" type="slidenum">
              <a:rPr lang="en-IN" smtClean="0"/>
              <a:t>‹#›</a:t>
            </a:fld>
            <a:endParaRPr lang="en-IN"/>
          </a:p>
        </p:txBody>
      </p:sp>
    </p:spTree>
    <p:extLst>
      <p:ext uri="{BB962C8B-B14F-4D97-AF65-F5344CB8AC3E}">
        <p14:creationId xmlns:p14="http://schemas.microsoft.com/office/powerpoint/2010/main" val="4040536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676781" y="390270"/>
            <a:ext cx="5790437" cy="330834"/>
          </a:xfrm>
          <a:prstGeom prst="rect">
            <a:avLst/>
          </a:prstGeom>
        </p:spPr>
        <p:txBody>
          <a:bodyPr wrap="square" lIns="0" tIns="0" rIns="0" bIns="0">
            <a:spAutoFit/>
          </a:bodyPr>
          <a:lstStyle>
            <a:lvl1pPr>
              <a:defRPr sz="2000" b="1" i="0">
                <a:solidFill>
                  <a:srgbClr val="FF0000"/>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IN" smtClean="0"/>
              <a:t>Dr. Neethu Anna Sabu</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20B9F4A8-B015-4BF3-8541-3A3BCD1E51D1}" type="datetime1">
              <a:rPr lang="en-US" smtClean="0"/>
              <a:t>3/31/2023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FF00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0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IN" smtClean="0"/>
              <a:t>Dr. Neethu Anna Sabu</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60B1C74-0103-4763-B3E8-8CBA733097BE}" type="datetime1">
              <a:rPr lang="en-US" smtClean="0"/>
              <a:t>3/31/2023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FF0000"/>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IN" smtClean="0"/>
              <a:t>Dr. Neethu Anna Sabu</a:t>
            </a:r>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C59A2E7C-76F8-4F8C-9040-FF98DEBEFA04}" type="datetime1">
              <a:rPr lang="en-US" smtClean="0"/>
              <a:t>3/31/2023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FF000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IN" smtClean="0"/>
              <a:t>Dr. Neethu Anna Sabu</a:t>
            </a:r>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87DDDC23-45AA-4563-B7F1-096D9212C426}" type="datetime1">
              <a:rPr lang="en-US" smtClean="0"/>
              <a:t>3/31/2023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en-IN" smtClean="0"/>
              <a:t>Dr. Neethu Anna Sabu</a:t>
            </a:r>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2A75D798-2250-48DF-A707-110FF8853B1E}" type="datetime1">
              <a:rPr lang="en-US" smtClean="0"/>
              <a:t>3/31/2023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203886" y="93548"/>
            <a:ext cx="2768662" cy="863650"/>
          </a:xfrm>
          <a:prstGeom prst="rect">
            <a:avLst/>
          </a:prstGeom>
        </p:spPr>
      </p:pic>
      <p:pic>
        <p:nvPicPr>
          <p:cNvPr id="17" name="bg object 17"/>
          <p:cNvPicPr/>
          <p:nvPr/>
        </p:nvPicPr>
        <p:blipFill>
          <a:blip r:embed="rId8" cstate="print"/>
          <a:stretch>
            <a:fillRect/>
          </a:stretch>
        </p:blipFill>
        <p:spPr>
          <a:xfrm>
            <a:off x="8068056" y="93548"/>
            <a:ext cx="985126" cy="721918"/>
          </a:xfrm>
          <a:prstGeom prst="rect">
            <a:avLst/>
          </a:prstGeom>
        </p:spPr>
      </p:pic>
      <p:pic>
        <p:nvPicPr>
          <p:cNvPr id="18" name="bg object 18"/>
          <p:cNvPicPr/>
          <p:nvPr/>
        </p:nvPicPr>
        <p:blipFill>
          <a:blip r:embed="rId9" cstate="print"/>
          <a:stretch>
            <a:fillRect/>
          </a:stretch>
        </p:blipFill>
        <p:spPr>
          <a:xfrm>
            <a:off x="0" y="6176441"/>
            <a:ext cx="9144000" cy="681558"/>
          </a:xfrm>
          <a:prstGeom prst="rect">
            <a:avLst/>
          </a:prstGeom>
        </p:spPr>
      </p:pic>
      <p:pic>
        <p:nvPicPr>
          <p:cNvPr id="19" name="bg object 19"/>
          <p:cNvPicPr/>
          <p:nvPr/>
        </p:nvPicPr>
        <p:blipFill>
          <a:blip r:embed="rId10" cstate="print"/>
          <a:stretch>
            <a:fillRect/>
          </a:stretch>
        </p:blipFill>
        <p:spPr>
          <a:xfrm>
            <a:off x="2144267" y="5968949"/>
            <a:ext cx="6999731" cy="207492"/>
          </a:xfrm>
          <a:prstGeom prst="rect">
            <a:avLst/>
          </a:prstGeom>
        </p:spPr>
      </p:pic>
      <p:sp>
        <p:nvSpPr>
          <p:cNvPr id="2" name="Holder 2"/>
          <p:cNvSpPr>
            <a:spLocks noGrp="1"/>
          </p:cNvSpPr>
          <p:nvPr>
            <p:ph type="title"/>
          </p:nvPr>
        </p:nvSpPr>
        <p:spPr>
          <a:xfrm>
            <a:off x="1583943" y="204978"/>
            <a:ext cx="5976112" cy="452120"/>
          </a:xfrm>
          <a:prstGeom prst="rect">
            <a:avLst/>
          </a:prstGeom>
        </p:spPr>
        <p:txBody>
          <a:bodyPr wrap="square" lIns="0" tIns="0" rIns="0" bIns="0">
            <a:spAutoFit/>
          </a:bodyPr>
          <a:lstStyle>
            <a:lvl1pPr>
              <a:defRPr sz="2800" b="1" i="0">
                <a:solidFill>
                  <a:srgbClr val="FF0000"/>
                </a:solidFill>
                <a:latin typeface="Calibri"/>
                <a:cs typeface="Calibri"/>
              </a:defRPr>
            </a:lvl1pPr>
          </a:lstStyle>
          <a:p>
            <a:endParaRPr/>
          </a:p>
        </p:txBody>
      </p:sp>
      <p:sp>
        <p:nvSpPr>
          <p:cNvPr id="3" name="Holder 3"/>
          <p:cNvSpPr>
            <a:spLocks noGrp="1"/>
          </p:cNvSpPr>
          <p:nvPr>
            <p:ph type="body" idx="1"/>
          </p:nvPr>
        </p:nvSpPr>
        <p:spPr>
          <a:xfrm>
            <a:off x="285699" y="1755749"/>
            <a:ext cx="8359775" cy="2037714"/>
          </a:xfrm>
          <a:prstGeom prst="rect">
            <a:avLst/>
          </a:prstGeom>
        </p:spPr>
        <p:txBody>
          <a:bodyPr wrap="square" lIns="0" tIns="0" rIns="0" bIns="0">
            <a:spAutoFit/>
          </a:bodyPr>
          <a:lstStyle>
            <a:lvl1pPr>
              <a:defRPr sz="200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r>
              <a:rPr lang="en-IN" smtClean="0"/>
              <a:t>Dr. Neethu Anna Sabu</a:t>
            </a:r>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425FB575-6233-45CA-AAB7-DE9FD7031566}" type="datetime1">
              <a:rPr lang="en-US" smtClean="0"/>
              <a:t>3/31/2023</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pveducation.org/pvcdrom/pn-junctions/formation-of-a-pn-junctio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46.jpg"/><Relationship Id="rId7" Type="http://schemas.openxmlformats.org/officeDocument/2006/relationships/image" Target="../media/image50.jpg"/><Relationship Id="rId2" Type="http://schemas.openxmlformats.org/officeDocument/2006/relationships/image" Target="../media/image45.jp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jpg"/><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image" Target="../media/image69.jpg"/><Relationship Id="rId4" Type="http://schemas.openxmlformats.org/officeDocument/2006/relationships/image" Target="../media/image68.jpg"/></Relationships>
</file>

<file path=ppt/slides/_rels/slide7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3.jpg"/></Relationships>
</file>

<file path=ppt/slides/_rels/slide74.xml.rels><?xml version="1.0" encoding="UTF-8" standalone="yes"?>
<Relationships xmlns="http://schemas.openxmlformats.org/package/2006/relationships"><Relationship Id="rId3" Type="http://schemas.openxmlformats.org/officeDocument/2006/relationships/hyperlink" Target="https://electricalbaba.com/transformer-utilization-factor/" TargetMode="External"/><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7750" y="685800"/>
            <a:ext cx="7562850" cy="990600"/>
          </a:xfrm>
        </p:spPr>
        <p:txBody>
          <a:bodyPr>
            <a:normAutofit fontScale="90000"/>
          </a:bodyPr>
          <a:lstStyle/>
          <a:p>
            <a:pPr algn="ctr"/>
            <a:r>
              <a:rPr lang="en-US" sz="2700" dirty="0" smtClean="0">
                <a:latin typeface="Times New Roman" panose="02020603050405020304" pitchFamily="18" charset="0"/>
                <a:cs typeface="Times New Roman" panose="02020603050405020304" pitchFamily="18" charset="0"/>
              </a:rPr>
              <a:t>Module 2</a:t>
            </a:r>
            <a:br>
              <a:rPr lang="en-US" sz="2700" dirty="0" smtClean="0">
                <a:latin typeface="Times New Roman" panose="02020603050405020304" pitchFamily="18" charset="0"/>
                <a:cs typeface="Times New Roman" panose="02020603050405020304" pitchFamily="18" charset="0"/>
              </a:rPr>
            </a:br>
            <a:r>
              <a:rPr lang="en-US" sz="2700" b="1" dirty="0">
                <a:latin typeface="Times New Roman" panose="02020603050405020304" pitchFamily="18" charset="0"/>
                <a:cs typeface="Times New Roman" panose="02020603050405020304" pitchFamily="18" charset="0"/>
              </a:rPr>
              <a:t>Basic Electronic devices and their applications </a:t>
            </a:r>
            <a:r>
              <a:rPr lang="en-US" sz="4000" dirty="0">
                <a:latin typeface="Times New Roman" panose="02020603050405020304" pitchFamily="18" charset="0"/>
                <a:cs typeface="Times New Roman" panose="02020603050405020304" pitchFamily="18" charset="0"/>
              </a:rPr>
              <a:t>	</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
            </a:r>
            <a:br>
              <a:rPr lang="en-US" sz="4000" dirty="0">
                <a:latin typeface="Times New Roman" panose="02020603050405020304" pitchFamily="18" charset="0"/>
                <a:cs typeface="Times New Roman" panose="02020603050405020304" pitchFamily="18" charset="0"/>
              </a:rPr>
            </a:br>
            <a:endParaRPr lang="en-IN" sz="4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4294967295"/>
          </p:nvPr>
        </p:nvSpPr>
        <p:spPr>
          <a:xfrm>
            <a:off x="6553200" y="3602038"/>
            <a:ext cx="2180253" cy="1996329"/>
          </a:xfrm>
          <a:prstGeom prst="rect">
            <a:avLst/>
          </a:prstGeom>
        </p:spPr>
        <p:txBody>
          <a:bodyPr/>
          <a:lstStyle/>
          <a:p>
            <a:pPr algn="r"/>
            <a:r>
              <a:rPr lang="en-US" dirty="0" smtClean="0">
                <a:latin typeface="Times New Roman" panose="02020603050405020304" pitchFamily="18" charset="0"/>
                <a:cs typeface="Times New Roman" panose="02020603050405020304" pitchFamily="18" charset="0"/>
              </a:rPr>
              <a:t>Dr. </a:t>
            </a:r>
            <a:r>
              <a:rPr lang="en-US" dirty="0" err="1" smtClean="0">
                <a:latin typeface="Times New Roman" panose="02020603050405020304" pitchFamily="18" charset="0"/>
                <a:cs typeface="Times New Roman" panose="02020603050405020304" pitchFamily="18" charset="0"/>
              </a:rPr>
              <a:t>Neethu</a:t>
            </a:r>
            <a:r>
              <a:rPr lang="en-US" dirty="0" smtClean="0">
                <a:latin typeface="Times New Roman" panose="02020603050405020304" pitchFamily="18" charset="0"/>
                <a:cs typeface="Times New Roman" panose="02020603050405020304" pitchFamily="18" charset="0"/>
              </a:rPr>
              <a:t> Anna </a:t>
            </a:r>
            <a:r>
              <a:rPr lang="en-US" dirty="0" err="1" smtClean="0">
                <a:latin typeface="Times New Roman" panose="02020603050405020304" pitchFamily="18" charset="0"/>
                <a:cs typeface="Times New Roman" panose="02020603050405020304" pitchFamily="18" charset="0"/>
              </a:rPr>
              <a:t>Sabu</a:t>
            </a:r>
            <a:endParaRPr lang="en-US" dirty="0" smtClean="0">
              <a:latin typeface="Times New Roman" panose="02020603050405020304" pitchFamily="18" charset="0"/>
              <a:cs typeface="Times New Roman" panose="02020603050405020304" pitchFamily="18" charset="0"/>
            </a:endParaRPr>
          </a:p>
          <a:p>
            <a:pPr algn="r"/>
            <a:r>
              <a:rPr lang="en-US" dirty="0" smtClean="0">
                <a:latin typeface="Times New Roman" panose="02020603050405020304" pitchFamily="18" charset="0"/>
                <a:cs typeface="Times New Roman" panose="02020603050405020304" pitchFamily="18" charset="0"/>
              </a:rPr>
              <a:t>AP/EXTC</a:t>
            </a: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4294967295"/>
          </p:nvPr>
        </p:nvSpPr>
        <p:spPr>
          <a:xfrm>
            <a:off x="3028950" y="6356351"/>
            <a:ext cx="3086100" cy="365125"/>
          </a:xfrm>
          <a:prstGeom prst="rect">
            <a:avLst/>
          </a:prstGeom>
        </p:spPr>
        <p:txBody>
          <a:bodyPr/>
          <a:lstStyle/>
          <a:p>
            <a:r>
              <a:rPr lang="en-US" smtClean="0"/>
              <a:t>Dr. Neethu Anna Sabu</a:t>
            </a:r>
            <a:endParaRPr lang="en-US"/>
          </a:p>
        </p:txBody>
      </p:sp>
      <p:sp>
        <p:nvSpPr>
          <p:cNvPr id="5" name="Slide Number Placeholder 4"/>
          <p:cNvSpPr>
            <a:spLocks noGrp="1"/>
          </p:cNvSpPr>
          <p:nvPr>
            <p:ph type="sldNum" sz="quarter" idx="4294967295"/>
          </p:nvPr>
        </p:nvSpPr>
        <p:spPr>
          <a:xfrm>
            <a:off x="6457950" y="6356351"/>
            <a:ext cx="2057400" cy="365125"/>
          </a:xfrm>
          <a:prstGeom prst="rect">
            <a:avLst/>
          </a:prstGeom>
        </p:spPr>
        <p:txBody>
          <a:bodyPr/>
          <a:lstStyle/>
          <a:p>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173" t="26803" r="28367" b="17279"/>
          <a:stretch/>
        </p:blipFill>
        <p:spPr bwMode="auto">
          <a:xfrm>
            <a:off x="609601" y="1905000"/>
            <a:ext cx="58674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46453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1950" y="935863"/>
            <a:ext cx="8786495" cy="1671955"/>
          </a:xfrm>
          <a:prstGeom prst="rect">
            <a:avLst/>
          </a:prstGeom>
        </p:spPr>
        <p:txBody>
          <a:bodyPr vert="horz" wrap="square" lIns="0" tIns="12700" rIns="0" bIns="0" rtlCol="0">
            <a:spAutoFit/>
          </a:bodyPr>
          <a:lstStyle/>
          <a:p>
            <a:pPr marL="299085" marR="5080" indent="-287020" algn="just">
              <a:lnSpc>
                <a:spcPct val="100000"/>
              </a:lnSpc>
              <a:spcBef>
                <a:spcPts val="100"/>
              </a:spcBef>
              <a:buFont typeface="Microsoft Sans Serif"/>
              <a:buChar char="•"/>
              <a:tabLst>
                <a:tab pos="299720" algn="l"/>
              </a:tabLst>
            </a:pPr>
            <a:r>
              <a:rPr sz="1800" dirty="0">
                <a:latin typeface="Times New Roman" panose="02020603050405020304" pitchFamily="18" charset="0"/>
                <a:cs typeface="Times New Roman" panose="02020603050405020304" pitchFamily="18" charset="0"/>
              </a:rPr>
              <a:t>A</a:t>
            </a:r>
            <a:r>
              <a:rPr sz="1800" spc="28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p-n</a:t>
            </a:r>
            <a:r>
              <a:rPr sz="1800" b="1" spc="290"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junction</a:t>
            </a:r>
            <a:r>
              <a:rPr sz="1800" b="1" spc="30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is</a:t>
            </a:r>
            <a:r>
              <a:rPr sz="1800" spc="29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formed</a:t>
            </a:r>
            <a:r>
              <a:rPr sz="1800" spc="29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by</a:t>
            </a:r>
            <a:r>
              <a:rPr sz="1800" spc="30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joining</a:t>
            </a:r>
            <a:r>
              <a:rPr sz="1800" spc="30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p-type</a:t>
            </a:r>
            <a:r>
              <a:rPr sz="1800" spc="29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and</a:t>
            </a:r>
            <a:r>
              <a:rPr sz="1800" spc="30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n-type</a:t>
            </a:r>
            <a:r>
              <a:rPr sz="1800" spc="30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semiconductors</a:t>
            </a:r>
            <a:r>
              <a:rPr sz="1800" spc="30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together</a:t>
            </a:r>
            <a:r>
              <a:rPr sz="1800" spc="29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in</a:t>
            </a:r>
            <a:r>
              <a:rPr sz="1800" spc="30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very </a:t>
            </a:r>
            <a:r>
              <a:rPr sz="1800" spc="-39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close </a:t>
            </a:r>
            <a:r>
              <a:rPr sz="1800" spc="-10" dirty="0">
                <a:latin typeface="Times New Roman" panose="02020603050405020304" pitchFamily="18" charset="0"/>
                <a:cs typeface="Times New Roman" panose="02020603050405020304" pitchFamily="18" charset="0"/>
              </a:rPr>
              <a:t>contact. </a:t>
            </a:r>
            <a:r>
              <a:rPr sz="1800" dirty="0">
                <a:latin typeface="Times New Roman" panose="02020603050405020304" pitchFamily="18" charset="0"/>
                <a:cs typeface="Times New Roman" panose="02020603050405020304" pitchFamily="18" charset="0"/>
              </a:rPr>
              <a:t>The </a:t>
            </a:r>
            <a:r>
              <a:rPr sz="1800" spc="-10" dirty="0">
                <a:latin typeface="Times New Roman" panose="02020603050405020304" pitchFamily="18" charset="0"/>
                <a:cs typeface="Times New Roman" panose="02020603050405020304" pitchFamily="18" charset="0"/>
              </a:rPr>
              <a:t>term </a:t>
            </a:r>
            <a:r>
              <a:rPr sz="1800" spc="-5" dirty="0">
                <a:latin typeface="Times New Roman" panose="02020603050405020304" pitchFamily="18" charset="0"/>
                <a:cs typeface="Times New Roman" panose="02020603050405020304" pitchFamily="18" charset="0"/>
              </a:rPr>
              <a:t>junction </a:t>
            </a:r>
            <a:r>
              <a:rPr sz="1800" spc="-25" dirty="0">
                <a:latin typeface="Times New Roman" panose="02020603050405020304" pitchFamily="18" charset="0"/>
                <a:cs typeface="Times New Roman" panose="02020603050405020304" pitchFamily="18" charset="0"/>
              </a:rPr>
              <a:t>refers </a:t>
            </a:r>
            <a:r>
              <a:rPr sz="1800" spc="-10" dirty="0">
                <a:latin typeface="Times New Roman" panose="02020603050405020304" pitchFamily="18" charset="0"/>
                <a:cs typeface="Times New Roman" panose="02020603050405020304" pitchFamily="18" charset="0"/>
              </a:rPr>
              <a:t>to </a:t>
            </a:r>
            <a:r>
              <a:rPr sz="1800" dirty="0">
                <a:latin typeface="Times New Roman" panose="02020603050405020304" pitchFamily="18" charset="0"/>
                <a:cs typeface="Times New Roman" panose="02020603050405020304" pitchFamily="18" charset="0"/>
              </a:rPr>
              <a:t>the </a:t>
            </a:r>
            <a:r>
              <a:rPr sz="1800" spc="-5" dirty="0">
                <a:latin typeface="Times New Roman" panose="02020603050405020304" pitchFamily="18" charset="0"/>
                <a:cs typeface="Times New Roman" panose="02020603050405020304" pitchFamily="18" charset="0"/>
              </a:rPr>
              <a:t>boundary </a:t>
            </a:r>
            <a:r>
              <a:rPr sz="1800" spc="-10" dirty="0">
                <a:latin typeface="Times New Roman" panose="02020603050405020304" pitchFamily="18" charset="0"/>
                <a:cs typeface="Times New Roman" panose="02020603050405020304" pitchFamily="18" charset="0"/>
              </a:rPr>
              <a:t>interface </a:t>
            </a:r>
            <a:r>
              <a:rPr sz="1800" spc="-5" dirty="0">
                <a:latin typeface="Times New Roman" panose="02020603050405020304" pitchFamily="18" charset="0"/>
                <a:cs typeface="Times New Roman" panose="02020603050405020304" pitchFamily="18" charset="0"/>
              </a:rPr>
              <a:t>where </a:t>
            </a:r>
            <a:r>
              <a:rPr sz="1800" dirty="0">
                <a:latin typeface="Times New Roman" panose="02020603050405020304" pitchFamily="18" charset="0"/>
                <a:cs typeface="Times New Roman" panose="02020603050405020304" pitchFamily="18" charset="0"/>
              </a:rPr>
              <a:t>the </a:t>
            </a:r>
            <a:r>
              <a:rPr sz="1800" spc="-10" dirty="0">
                <a:latin typeface="Times New Roman" panose="02020603050405020304" pitchFamily="18" charset="0"/>
                <a:cs typeface="Times New Roman" panose="02020603050405020304" pitchFamily="18" charset="0"/>
              </a:rPr>
              <a:t>two regions </a:t>
            </a:r>
            <a:r>
              <a:rPr sz="1800" spc="-5" dirty="0">
                <a:latin typeface="Times New Roman" panose="02020603050405020304" pitchFamily="18" charset="0"/>
                <a:cs typeface="Times New Roman" panose="02020603050405020304" pitchFamily="18" charset="0"/>
              </a:rPr>
              <a:t>of </a:t>
            </a:r>
            <a:r>
              <a:rPr sz="1800" dirty="0">
                <a:latin typeface="Times New Roman" panose="02020603050405020304" pitchFamily="18" charset="0"/>
                <a:cs typeface="Times New Roman" panose="02020603050405020304" pitchFamily="18" charset="0"/>
              </a:rPr>
              <a:t> the</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semiconductor</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meet.</a:t>
            </a:r>
            <a:endParaRPr sz="1800" dirty="0">
              <a:latin typeface="Times New Roman" panose="02020603050405020304" pitchFamily="18" charset="0"/>
              <a:cs typeface="Times New Roman" panose="02020603050405020304" pitchFamily="18" charset="0"/>
            </a:endParaRPr>
          </a:p>
          <a:p>
            <a:pPr marL="299085" marR="6350" indent="-287020" algn="just">
              <a:lnSpc>
                <a:spcPct val="100000"/>
              </a:lnSpc>
              <a:buFont typeface="Microsoft Sans Serif"/>
              <a:buChar char="•"/>
              <a:tabLst>
                <a:tab pos="299720" algn="l"/>
              </a:tabLst>
            </a:pPr>
            <a:r>
              <a:rPr sz="1800" dirty="0">
                <a:latin typeface="Times New Roman" panose="02020603050405020304" pitchFamily="18" charset="0"/>
                <a:cs typeface="Times New Roman" panose="02020603050405020304" pitchFamily="18" charset="0"/>
              </a:rPr>
              <a:t>p-n </a:t>
            </a:r>
            <a:r>
              <a:rPr sz="1800" spc="-5" dirty="0">
                <a:latin typeface="Times New Roman" panose="02020603050405020304" pitchFamily="18" charset="0"/>
                <a:cs typeface="Times New Roman" panose="02020603050405020304" pitchFamily="18" charset="0"/>
              </a:rPr>
              <a:t>junctions </a:t>
            </a:r>
            <a:r>
              <a:rPr sz="1800" spc="-10" dirty="0">
                <a:latin typeface="Times New Roman" panose="02020603050405020304" pitchFamily="18" charset="0"/>
                <a:cs typeface="Times New Roman" panose="02020603050405020304" pitchFamily="18" charset="0"/>
              </a:rPr>
              <a:t>are </a:t>
            </a:r>
            <a:r>
              <a:rPr sz="1800" b="1" spc="-15" dirty="0">
                <a:latin typeface="Times New Roman" panose="02020603050405020304" pitchFamily="18" charset="0"/>
                <a:cs typeface="Times New Roman" panose="02020603050405020304" pitchFamily="18" charset="0"/>
              </a:rPr>
              <a:t>created</a:t>
            </a:r>
            <a:r>
              <a:rPr sz="1800" b="1" spc="37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in </a:t>
            </a:r>
            <a:r>
              <a:rPr sz="1800" b="1" dirty="0">
                <a:latin typeface="Times New Roman" panose="02020603050405020304" pitchFamily="18" charset="0"/>
                <a:cs typeface="Times New Roman" panose="02020603050405020304" pitchFamily="18" charset="0"/>
              </a:rPr>
              <a:t>a </a:t>
            </a:r>
            <a:r>
              <a:rPr sz="1800" b="1" spc="-5" dirty="0">
                <a:latin typeface="Times New Roman" panose="02020603050405020304" pitchFamily="18" charset="0"/>
                <a:cs typeface="Times New Roman" panose="02020603050405020304" pitchFamily="18" charset="0"/>
              </a:rPr>
              <a:t>single </a:t>
            </a:r>
            <a:r>
              <a:rPr sz="1800" b="1" spc="-10" dirty="0">
                <a:latin typeface="Times New Roman" panose="02020603050405020304" pitchFamily="18" charset="0"/>
                <a:cs typeface="Times New Roman" panose="02020603050405020304" pitchFamily="18" charset="0"/>
              </a:rPr>
              <a:t>crystal </a:t>
            </a:r>
            <a:r>
              <a:rPr sz="1800" b="1" spc="-5" dirty="0">
                <a:latin typeface="Times New Roman" panose="02020603050405020304" pitchFamily="18" charset="0"/>
                <a:cs typeface="Times New Roman" panose="02020603050405020304" pitchFamily="18" charset="0"/>
              </a:rPr>
              <a:t>of semiconductor </a:t>
            </a:r>
            <a:r>
              <a:rPr sz="1800" b="1" dirty="0">
                <a:latin typeface="Times New Roman" panose="02020603050405020304" pitchFamily="18" charset="0"/>
                <a:cs typeface="Times New Roman" panose="02020603050405020304" pitchFamily="18" charset="0"/>
              </a:rPr>
              <a:t>by doping</a:t>
            </a:r>
            <a:r>
              <a:rPr sz="1800"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for </a:t>
            </a:r>
            <a:r>
              <a:rPr sz="1800" spc="-10" dirty="0">
                <a:latin typeface="Times New Roman" panose="02020603050405020304" pitchFamily="18" charset="0"/>
                <a:cs typeface="Times New Roman" panose="02020603050405020304" pitchFamily="18" charset="0"/>
              </a:rPr>
              <a:t>example,</a:t>
            </a:r>
            <a:r>
              <a:rPr sz="1800" spc="38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by </a:t>
            </a:r>
            <a:r>
              <a:rPr sz="1800" spc="-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ion implantation</a:t>
            </a:r>
            <a:r>
              <a:rPr sz="1800" spc="-5" dirty="0">
                <a:latin typeface="Times New Roman" panose="02020603050405020304" pitchFamily="18" charset="0"/>
                <a:cs typeface="Times New Roman" panose="02020603050405020304" pitchFamily="18" charset="0"/>
              </a:rPr>
              <a:t>, diffusion of dopants, or by </a:t>
            </a:r>
            <a:r>
              <a:rPr sz="1800" b="1" spc="-5" dirty="0">
                <a:latin typeface="Times New Roman" panose="02020603050405020304" pitchFamily="18" charset="0"/>
                <a:cs typeface="Times New Roman" panose="02020603050405020304" pitchFamily="18" charset="0"/>
              </a:rPr>
              <a:t>epitaxy</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(growing </a:t>
            </a:r>
            <a:r>
              <a:rPr sz="1800" dirty="0">
                <a:latin typeface="Times New Roman" panose="02020603050405020304" pitchFamily="18" charset="0"/>
                <a:cs typeface="Times New Roman" panose="02020603050405020304" pitchFamily="18" charset="0"/>
              </a:rPr>
              <a:t>a </a:t>
            </a:r>
            <a:r>
              <a:rPr sz="1800" spc="-15" dirty="0">
                <a:latin typeface="Times New Roman" panose="02020603050405020304" pitchFamily="18" charset="0"/>
                <a:cs typeface="Times New Roman" panose="02020603050405020304" pitchFamily="18" charset="0"/>
              </a:rPr>
              <a:t>layer </a:t>
            </a:r>
            <a:r>
              <a:rPr sz="1800" spc="-5" dirty="0">
                <a:latin typeface="Times New Roman" panose="02020603050405020304" pitchFamily="18" charset="0"/>
                <a:cs typeface="Times New Roman" panose="02020603050405020304" pitchFamily="18" charset="0"/>
              </a:rPr>
              <a:t>of </a:t>
            </a:r>
            <a:r>
              <a:rPr sz="1800" spc="-10" dirty="0">
                <a:latin typeface="Times New Roman" panose="02020603050405020304" pitchFamily="18" charset="0"/>
                <a:cs typeface="Times New Roman" panose="02020603050405020304" pitchFamily="18" charset="0"/>
              </a:rPr>
              <a:t>crystal </a:t>
            </a:r>
            <a:r>
              <a:rPr sz="1800" dirty="0">
                <a:latin typeface="Times New Roman" panose="02020603050405020304" pitchFamily="18" charset="0"/>
                <a:cs typeface="Times New Roman" panose="02020603050405020304" pitchFamily="18" charset="0"/>
              </a:rPr>
              <a:t>doped with </a:t>
            </a:r>
            <a:r>
              <a:rPr sz="1800" spc="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one</a:t>
            </a:r>
            <a:r>
              <a:rPr sz="1800" spc="1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type</a:t>
            </a:r>
            <a:r>
              <a:rPr sz="1800" spc="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of</a:t>
            </a:r>
            <a:r>
              <a:rPr sz="1800" spc="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dopant</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on</a:t>
            </a:r>
            <a:r>
              <a:rPr sz="1800" spc="1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top</a:t>
            </a:r>
            <a:r>
              <a:rPr sz="180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of</a:t>
            </a:r>
            <a:r>
              <a:rPr sz="1800" spc="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a </a:t>
            </a:r>
            <a:r>
              <a:rPr sz="1800" spc="-15" dirty="0">
                <a:latin typeface="Times New Roman" panose="02020603050405020304" pitchFamily="18" charset="0"/>
                <a:cs typeface="Times New Roman" panose="02020603050405020304" pitchFamily="18" charset="0"/>
              </a:rPr>
              <a:t>layer</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of</a:t>
            </a:r>
            <a:r>
              <a:rPr sz="1800" spc="1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crystal</a:t>
            </a:r>
            <a:r>
              <a:rPr sz="1800" spc="-5" dirty="0">
                <a:latin typeface="Times New Roman" panose="02020603050405020304" pitchFamily="18" charset="0"/>
                <a:cs typeface="Times New Roman" panose="02020603050405020304" pitchFamily="18" charset="0"/>
              </a:rPr>
              <a:t> doped</a:t>
            </a:r>
            <a:r>
              <a:rPr sz="1800" spc="1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with</a:t>
            </a:r>
            <a:r>
              <a:rPr sz="1800" spc="1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another</a:t>
            </a:r>
            <a:r>
              <a:rPr sz="1800" spc="1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type </a:t>
            </a:r>
            <a:r>
              <a:rPr sz="1800" spc="-5" dirty="0">
                <a:latin typeface="Times New Roman" panose="02020603050405020304" pitchFamily="18" charset="0"/>
                <a:cs typeface="Times New Roman" panose="02020603050405020304" pitchFamily="18" charset="0"/>
              </a:rPr>
              <a:t>of</a:t>
            </a:r>
            <a:r>
              <a:rPr sz="1800" spc="1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dopant)</a:t>
            </a:r>
            <a:endParaRPr sz="1800" dirty="0">
              <a:latin typeface="Times New Roman" panose="02020603050405020304" pitchFamily="18" charset="0"/>
              <a:cs typeface="Times New Roman" panose="02020603050405020304" pitchFamily="18" charset="0"/>
            </a:endParaRPr>
          </a:p>
        </p:txBody>
      </p:sp>
      <p:sp>
        <p:nvSpPr>
          <p:cNvPr id="3" name="object 3"/>
          <p:cNvSpPr txBox="1"/>
          <p:nvPr/>
        </p:nvSpPr>
        <p:spPr>
          <a:xfrm>
            <a:off x="161950" y="5021071"/>
            <a:ext cx="8526145" cy="848994"/>
          </a:xfrm>
          <a:prstGeom prst="rect">
            <a:avLst/>
          </a:prstGeom>
        </p:spPr>
        <p:txBody>
          <a:bodyPr vert="horz" wrap="square" lIns="0" tIns="12700" rIns="0" bIns="0" rtlCol="0">
            <a:spAutoFit/>
          </a:bodyPr>
          <a:lstStyle/>
          <a:p>
            <a:pPr marL="355600" marR="5080" indent="-342900" algn="just">
              <a:lnSpc>
                <a:spcPct val="100000"/>
              </a:lnSpc>
              <a:spcBef>
                <a:spcPts val="100"/>
              </a:spcBef>
              <a:buFont typeface="Microsoft Sans Serif"/>
              <a:buChar char="•"/>
              <a:tabLst>
                <a:tab pos="354965" algn="l"/>
                <a:tab pos="355600" algn="l"/>
              </a:tabLst>
            </a:pPr>
            <a:r>
              <a:rPr sz="1800" b="1" dirty="0">
                <a:latin typeface="Times New Roman" panose="02020603050405020304" pitchFamily="18" charset="0"/>
                <a:cs typeface="Times New Roman" panose="02020603050405020304" pitchFamily="18" charset="0"/>
              </a:rPr>
              <a:t>p-n</a:t>
            </a:r>
            <a:r>
              <a:rPr sz="1800" b="1" spc="1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junctions</a:t>
            </a:r>
            <a:r>
              <a:rPr sz="1800" b="1"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are</a:t>
            </a:r>
            <a:r>
              <a:rPr sz="1800" b="1" spc="1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elementary</a:t>
            </a:r>
            <a:r>
              <a:rPr sz="1800" b="1" spc="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“building</a:t>
            </a:r>
            <a:r>
              <a:rPr sz="1800" b="1" spc="10"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blocks”</a:t>
            </a:r>
            <a:r>
              <a:rPr sz="1800" b="1" spc="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of</a:t>
            </a:r>
            <a:r>
              <a:rPr sz="1800" b="1"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almost</a:t>
            </a:r>
            <a:r>
              <a:rPr sz="1800" b="1"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all</a:t>
            </a:r>
            <a:r>
              <a:rPr sz="1800" b="1" spc="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semiconductor</a:t>
            </a:r>
            <a:r>
              <a:rPr sz="1800" b="1" spc="65"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electronic </a:t>
            </a:r>
            <a:r>
              <a:rPr sz="1800" b="1" spc="-5" dirty="0">
                <a:latin typeface="Times New Roman" panose="02020603050405020304" pitchFamily="18" charset="0"/>
                <a:cs typeface="Times New Roman" panose="02020603050405020304" pitchFamily="18" charset="0"/>
              </a:rPr>
              <a:t> devices</a:t>
            </a:r>
            <a:r>
              <a:rPr sz="1800" b="1" spc="20"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such</a:t>
            </a:r>
            <a:r>
              <a:rPr sz="1800" b="1" dirty="0">
                <a:latin typeface="Times New Roman" panose="02020603050405020304" pitchFamily="18" charset="0"/>
                <a:cs typeface="Times New Roman" panose="02020603050405020304" pitchFamily="18" charset="0"/>
              </a:rPr>
              <a:t> as </a:t>
            </a:r>
            <a:r>
              <a:rPr sz="1800" b="1" spc="-5" dirty="0">
                <a:latin typeface="Times New Roman" panose="02020603050405020304" pitchFamily="18" charset="0"/>
                <a:cs typeface="Times New Roman" panose="02020603050405020304" pitchFamily="18" charset="0"/>
              </a:rPr>
              <a:t>diodes,</a:t>
            </a:r>
            <a:r>
              <a:rPr sz="1800" b="1" spc="10" dirty="0">
                <a:latin typeface="Times New Roman" panose="02020603050405020304" pitchFamily="18" charset="0"/>
                <a:cs typeface="Times New Roman" panose="02020603050405020304" pitchFamily="18" charset="0"/>
              </a:rPr>
              <a:t> </a:t>
            </a:r>
            <a:r>
              <a:rPr sz="1800" b="1" spc="-15" dirty="0">
                <a:latin typeface="Times New Roman" panose="02020603050405020304" pitchFamily="18" charset="0"/>
                <a:cs typeface="Times New Roman" panose="02020603050405020304" pitchFamily="18" charset="0"/>
              </a:rPr>
              <a:t>transistors,</a:t>
            </a:r>
            <a:r>
              <a:rPr sz="1800" b="1" spc="-5" dirty="0">
                <a:latin typeface="Times New Roman" panose="02020603050405020304" pitchFamily="18" charset="0"/>
                <a:cs typeface="Times New Roman" panose="02020603050405020304" pitchFamily="18" charset="0"/>
              </a:rPr>
              <a:t> solar cells,</a:t>
            </a:r>
            <a:r>
              <a:rPr sz="1800" b="1" spc="20"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LEDs,</a:t>
            </a:r>
            <a:r>
              <a:rPr sz="1800" b="1" spc="10" dirty="0">
                <a:latin typeface="Times New Roman" panose="02020603050405020304" pitchFamily="18" charset="0"/>
                <a:cs typeface="Times New Roman" panose="02020603050405020304" pitchFamily="18" charset="0"/>
              </a:rPr>
              <a:t> </a:t>
            </a:r>
            <a:r>
              <a:rPr sz="1800" b="1" dirty="0">
                <a:latin typeface="Times New Roman" panose="02020603050405020304" pitchFamily="18" charset="0"/>
                <a:cs typeface="Times New Roman" panose="02020603050405020304" pitchFamily="18" charset="0"/>
              </a:rPr>
              <a:t>and</a:t>
            </a:r>
            <a:r>
              <a:rPr sz="1800" b="1" spc="15" dirty="0">
                <a:latin typeface="Times New Roman" panose="02020603050405020304" pitchFamily="18" charset="0"/>
                <a:cs typeface="Times New Roman" panose="02020603050405020304" pitchFamily="18" charset="0"/>
              </a:rPr>
              <a:t> </a:t>
            </a:r>
            <a:r>
              <a:rPr sz="1800" b="1" spc="-15" dirty="0">
                <a:latin typeface="Times New Roman" panose="02020603050405020304" pitchFamily="18" charset="0"/>
                <a:cs typeface="Times New Roman" panose="02020603050405020304" pitchFamily="18" charset="0"/>
              </a:rPr>
              <a:t>integrated</a:t>
            </a:r>
            <a:r>
              <a:rPr sz="1800" b="1" spc="10"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circuits</a:t>
            </a:r>
            <a:r>
              <a:rPr sz="1800" spc="-10" dirty="0">
                <a:latin typeface="Times New Roman" panose="02020603050405020304" pitchFamily="18" charset="0"/>
                <a:cs typeface="Times New Roman" panose="02020603050405020304" pitchFamily="18" charset="0"/>
              </a:rPr>
              <a:t>;</a:t>
            </a:r>
            <a:r>
              <a:rPr sz="1800" spc="3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they</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are</a:t>
            </a:r>
            <a:r>
              <a:rPr sz="1800" spc="4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 </a:t>
            </a:r>
            <a:r>
              <a:rPr sz="1800" spc="-39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active</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sites</a:t>
            </a:r>
            <a:r>
              <a:rPr sz="180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where</a:t>
            </a:r>
            <a:r>
              <a:rPr sz="1800" spc="1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a:t>
            </a:r>
            <a:r>
              <a:rPr sz="1800" spc="1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electronic</a:t>
            </a:r>
            <a:r>
              <a:rPr sz="1800" spc="1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action</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of</a:t>
            </a:r>
            <a:r>
              <a:rPr sz="1800" spc="1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 </a:t>
            </a:r>
            <a:r>
              <a:rPr sz="1800" spc="-5" dirty="0">
                <a:latin typeface="Times New Roman" panose="02020603050405020304" pitchFamily="18" charset="0"/>
                <a:cs typeface="Times New Roman" panose="02020603050405020304" pitchFamily="18" charset="0"/>
              </a:rPr>
              <a:t>device</a:t>
            </a:r>
            <a:r>
              <a:rPr sz="1800" spc="25" dirty="0">
                <a:latin typeface="Times New Roman" panose="02020603050405020304" pitchFamily="18" charset="0"/>
                <a:cs typeface="Times New Roman" panose="02020603050405020304" pitchFamily="18" charset="0"/>
              </a:rPr>
              <a:t> </a:t>
            </a:r>
            <a:r>
              <a:rPr sz="1800" spc="-20" dirty="0">
                <a:latin typeface="Times New Roman" panose="02020603050405020304" pitchFamily="18" charset="0"/>
                <a:cs typeface="Times New Roman" panose="02020603050405020304" pitchFamily="18" charset="0"/>
              </a:rPr>
              <a:t>takes</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place.</a:t>
            </a:r>
            <a:endParaRPr sz="1800" dirty="0">
              <a:latin typeface="Times New Roman" panose="02020603050405020304" pitchFamily="18" charset="0"/>
              <a:cs typeface="Times New Roman" panose="02020603050405020304" pitchFamily="18" charset="0"/>
            </a:endParaRPr>
          </a:p>
        </p:txBody>
      </p:sp>
      <p:sp>
        <p:nvSpPr>
          <p:cNvPr id="4" name="object 4"/>
          <p:cNvSpPr txBox="1">
            <a:spLocks noGrp="1"/>
          </p:cNvSpPr>
          <p:nvPr>
            <p:ph type="title"/>
          </p:nvPr>
        </p:nvSpPr>
        <p:spPr>
          <a:xfrm>
            <a:off x="3326384" y="317068"/>
            <a:ext cx="2145665" cy="514350"/>
          </a:xfrm>
          <a:prstGeom prst="rect">
            <a:avLst/>
          </a:prstGeom>
        </p:spPr>
        <p:txBody>
          <a:bodyPr vert="horz" wrap="square" lIns="0" tIns="13335" rIns="0" bIns="0" rtlCol="0">
            <a:spAutoFit/>
          </a:bodyPr>
          <a:lstStyle/>
          <a:p>
            <a:pPr marL="12700">
              <a:lnSpc>
                <a:spcPct val="100000"/>
              </a:lnSpc>
              <a:spcBef>
                <a:spcPts val="105"/>
              </a:spcBef>
            </a:pPr>
            <a:r>
              <a:rPr sz="3200" dirty="0"/>
              <a:t>P-N</a:t>
            </a:r>
            <a:r>
              <a:rPr sz="3200" spc="-95" dirty="0"/>
              <a:t> </a:t>
            </a:r>
            <a:r>
              <a:rPr sz="3200" dirty="0"/>
              <a:t>Junction</a:t>
            </a:r>
            <a:endParaRPr sz="3200"/>
          </a:p>
        </p:txBody>
      </p:sp>
      <p:grpSp>
        <p:nvGrpSpPr>
          <p:cNvPr id="5" name="object 5"/>
          <p:cNvGrpSpPr/>
          <p:nvPr/>
        </p:nvGrpSpPr>
        <p:grpSpPr>
          <a:xfrm>
            <a:off x="655497" y="2722816"/>
            <a:ext cx="2874645" cy="1986280"/>
            <a:chOff x="655497" y="2722816"/>
            <a:chExt cx="2874645" cy="1986280"/>
          </a:xfrm>
        </p:grpSpPr>
        <p:pic>
          <p:nvPicPr>
            <p:cNvPr id="6" name="object 6"/>
            <p:cNvPicPr/>
            <p:nvPr/>
          </p:nvPicPr>
          <p:blipFill>
            <a:blip r:embed="rId2" cstate="print"/>
            <a:stretch>
              <a:fillRect/>
            </a:stretch>
          </p:blipFill>
          <p:spPr>
            <a:xfrm>
              <a:off x="861499" y="2732278"/>
              <a:ext cx="2658990" cy="1967230"/>
            </a:xfrm>
            <a:prstGeom prst="rect">
              <a:avLst/>
            </a:prstGeom>
          </p:spPr>
        </p:pic>
        <p:sp>
          <p:nvSpPr>
            <p:cNvPr id="7" name="object 7"/>
            <p:cNvSpPr/>
            <p:nvPr/>
          </p:nvSpPr>
          <p:spPr>
            <a:xfrm>
              <a:off x="660260" y="2727579"/>
              <a:ext cx="2865120" cy="1976755"/>
            </a:xfrm>
            <a:custGeom>
              <a:avLst/>
              <a:gdLst/>
              <a:ahLst/>
              <a:cxnLst/>
              <a:rect l="l" t="t" r="r" b="b"/>
              <a:pathLst>
                <a:path w="2865120" h="1976754">
                  <a:moveTo>
                    <a:pt x="0" y="1976755"/>
                  </a:moveTo>
                  <a:lnTo>
                    <a:pt x="2864993" y="1976755"/>
                  </a:lnTo>
                  <a:lnTo>
                    <a:pt x="2864993" y="0"/>
                  </a:lnTo>
                  <a:lnTo>
                    <a:pt x="0" y="0"/>
                  </a:lnTo>
                  <a:lnTo>
                    <a:pt x="0" y="1976755"/>
                  </a:lnTo>
                  <a:close/>
                </a:path>
              </a:pathLst>
            </a:custGeom>
            <a:ln w="9525">
              <a:solidFill>
                <a:srgbClr val="000000"/>
              </a:solidFill>
            </a:ln>
          </p:spPr>
          <p:txBody>
            <a:bodyPr wrap="square" lIns="0" tIns="0" rIns="0" bIns="0" rtlCol="0"/>
            <a:lstStyle/>
            <a:p>
              <a:endParaRPr/>
            </a:p>
          </p:txBody>
        </p:sp>
      </p:grpSp>
      <p:grpSp>
        <p:nvGrpSpPr>
          <p:cNvPr id="8" name="object 8"/>
          <p:cNvGrpSpPr/>
          <p:nvPr/>
        </p:nvGrpSpPr>
        <p:grpSpPr>
          <a:xfrm>
            <a:off x="3700970" y="2726626"/>
            <a:ext cx="2949575" cy="1982470"/>
            <a:chOff x="3700970" y="2726626"/>
            <a:chExt cx="2949575" cy="1982470"/>
          </a:xfrm>
        </p:grpSpPr>
        <p:pic>
          <p:nvPicPr>
            <p:cNvPr id="9" name="object 9"/>
            <p:cNvPicPr/>
            <p:nvPr/>
          </p:nvPicPr>
          <p:blipFill>
            <a:blip cstate="print"/>
            <a:stretch>
              <a:fillRect/>
            </a:stretch>
          </p:blipFill>
          <p:spPr>
            <a:xfrm>
              <a:off x="3710559" y="2736088"/>
              <a:ext cx="2930398" cy="1963420"/>
            </a:xfrm>
            <a:prstGeom prst="rect">
              <a:avLst/>
            </a:prstGeom>
          </p:spPr>
        </p:pic>
        <p:sp>
          <p:nvSpPr>
            <p:cNvPr id="10" name="object 10"/>
            <p:cNvSpPr/>
            <p:nvPr/>
          </p:nvSpPr>
          <p:spPr>
            <a:xfrm>
              <a:off x="3705733" y="2731389"/>
              <a:ext cx="2940050" cy="1972945"/>
            </a:xfrm>
            <a:custGeom>
              <a:avLst/>
              <a:gdLst/>
              <a:ahLst/>
              <a:cxnLst/>
              <a:rect l="l" t="t" r="r" b="b"/>
              <a:pathLst>
                <a:path w="2940050" h="1972945">
                  <a:moveTo>
                    <a:pt x="0" y="1972945"/>
                  </a:moveTo>
                  <a:lnTo>
                    <a:pt x="2939922" y="1972945"/>
                  </a:lnTo>
                  <a:lnTo>
                    <a:pt x="2939922" y="0"/>
                  </a:lnTo>
                  <a:lnTo>
                    <a:pt x="0" y="0"/>
                  </a:lnTo>
                  <a:lnTo>
                    <a:pt x="0" y="1972945"/>
                  </a:lnTo>
                  <a:close/>
                </a:path>
              </a:pathLst>
            </a:custGeom>
            <a:ln w="9525">
              <a:solidFill>
                <a:srgbClr val="000000"/>
              </a:solidFill>
            </a:ln>
          </p:spPr>
          <p:txBody>
            <a:bodyPr wrap="square" lIns="0" tIns="0" rIns="0" bIns="0" rtlCol="0"/>
            <a:lstStyle/>
            <a:p>
              <a:endParaRPr/>
            </a:p>
          </p:txBody>
        </p:sp>
      </p:grpSp>
      <p:sp>
        <p:nvSpPr>
          <p:cNvPr id="12" name="Footer Placeholder 11"/>
          <p:cNvSpPr>
            <a:spLocks noGrp="1"/>
          </p:cNvSpPr>
          <p:nvPr>
            <p:ph type="ftr" sz="quarter" idx="5"/>
          </p:nvPr>
        </p:nvSpPr>
        <p:spPr/>
        <p:txBody>
          <a:bodyPr/>
          <a:lstStyle/>
          <a:p>
            <a:r>
              <a:rPr lang="en-IN" smtClean="0"/>
              <a:t>Dr. Neethu Anna Sabu</a:t>
            </a:r>
            <a:endParaRPr lang="en-I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609600"/>
            <a:ext cx="5976112" cy="430887"/>
          </a:xfrm>
        </p:spPr>
        <p:txBody>
          <a:bodyPr/>
          <a:lstStyle/>
          <a:p>
            <a:r>
              <a:rPr lang="en-US" dirty="0" smtClean="0"/>
              <a:t>P-N junction formation</a:t>
            </a:r>
            <a:endParaRPr lang="en-IN" dirty="0"/>
          </a:p>
        </p:txBody>
      </p:sp>
      <p:sp>
        <p:nvSpPr>
          <p:cNvPr id="3" name="Text Placeholder 2"/>
          <p:cNvSpPr>
            <a:spLocks noGrp="1"/>
          </p:cNvSpPr>
          <p:nvPr>
            <p:ph type="body" idx="1"/>
          </p:nvPr>
        </p:nvSpPr>
        <p:spPr>
          <a:xfrm>
            <a:off x="285699" y="1219200"/>
            <a:ext cx="8359775" cy="4924425"/>
          </a:xfrm>
        </p:spPr>
        <p:txBody>
          <a:bodyPr/>
          <a:lstStyle/>
          <a:p>
            <a:pPr marL="342900" indent="-342900" algn="just">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When the N-type semiconductor and P-type semiconductor materials are first joined together a </a:t>
            </a:r>
            <a:r>
              <a:rPr lang="en-US" dirty="0">
                <a:latin typeface="Times New Roman" panose="02020603050405020304" pitchFamily="18" charset="0"/>
                <a:cs typeface="Times New Roman" panose="02020603050405020304" pitchFamily="18" charset="0"/>
              </a:rPr>
              <a:t>very large density gradient exists </a:t>
            </a:r>
            <a:r>
              <a:rPr lang="en-US" b="0" dirty="0">
                <a:latin typeface="Times New Roman" panose="02020603050405020304" pitchFamily="18" charset="0"/>
                <a:cs typeface="Times New Roman" panose="02020603050405020304" pitchFamily="18" charset="0"/>
              </a:rPr>
              <a:t>between both sides of the PN junction</a:t>
            </a:r>
            <a:r>
              <a:rPr lang="en-US" b="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The result is that </a:t>
            </a:r>
            <a:r>
              <a:rPr lang="en-US" dirty="0">
                <a:latin typeface="Times New Roman" panose="02020603050405020304" pitchFamily="18" charset="0"/>
                <a:cs typeface="Times New Roman" panose="02020603050405020304" pitchFamily="18" charset="0"/>
              </a:rPr>
              <a:t>some of the free electrons from the donor impurity atoms begin to migrate across this newly formed junction to fill up the holes in the P-type material producing negative ions</a:t>
            </a:r>
            <a:r>
              <a:rPr lang="en-US" b="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because the electrons have moved across the PN junction from the N-type silicon to the P-type silicon, </a:t>
            </a:r>
            <a:r>
              <a:rPr lang="en-US" dirty="0">
                <a:latin typeface="Times New Roman" panose="02020603050405020304" pitchFamily="18" charset="0"/>
                <a:cs typeface="Times New Roman" panose="02020603050405020304" pitchFamily="18" charset="0"/>
              </a:rPr>
              <a:t>they leave behind positively charged donor ions </a:t>
            </a:r>
            <a:r>
              <a:rPr lang="en-US" b="0" dirty="0">
                <a:latin typeface="Times New Roman" panose="02020603050405020304" pitchFamily="18" charset="0"/>
                <a:cs typeface="Times New Roman" panose="02020603050405020304" pitchFamily="18" charset="0"/>
              </a:rPr>
              <a:t>( N</a:t>
            </a:r>
            <a:r>
              <a:rPr lang="en-US" b="0" baseline="-25000" dirty="0">
                <a:latin typeface="Times New Roman" panose="02020603050405020304" pitchFamily="18" charset="0"/>
                <a:cs typeface="Times New Roman" panose="02020603050405020304" pitchFamily="18" charset="0"/>
              </a:rPr>
              <a:t>D</a:t>
            </a:r>
            <a:r>
              <a:rPr lang="en-US" b="0" dirty="0">
                <a:latin typeface="Times New Roman" panose="02020603050405020304" pitchFamily="18" charset="0"/>
                <a:cs typeface="Times New Roman" panose="02020603050405020304" pitchFamily="18" charset="0"/>
              </a:rPr>
              <a:t> ) on the negative side and </a:t>
            </a:r>
            <a:r>
              <a:rPr lang="en-US" dirty="0">
                <a:latin typeface="Times New Roman" panose="02020603050405020304" pitchFamily="18" charset="0"/>
                <a:cs typeface="Times New Roman" panose="02020603050405020304" pitchFamily="18" charset="0"/>
              </a:rPr>
              <a:t>now the holes from the acceptor impurity migrate across the junction in the opposite direction into the region where there are large numbers of free electrons</a:t>
            </a:r>
            <a:r>
              <a:rPr lang="en-US"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 charge density of the P-type along the junction is filled with negatively charged acceptor ions ( N</a:t>
            </a:r>
            <a:r>
              <a:rPr lang="en-US" b="0" baseline="-25000" dirty="0">
                <a:latin typeface="Times New Roman" panose="02020603050405020304" pitchFamily="18" charset="0"/>
                <a:cs typeface="Times New Roman" panose="02020603050405020304" pitchFamily="18" charset="0"/>
              </a:rPr>
              <a:t>A</a:t>
            </a:r>
            <a:r>
              <a:rPr lang="en-US" b="0" dirty="0">
                <a:latin typeface="Times New Roman" panose="02020603050405020304" pitchFamily="18" charset="0"/>
                <a:cs typeface="Times New Roman" panose="02020603050405020304" pitchFamily="18" charset="0"/>
              </a:rPr>
              <a:t> ), and the charge density of the N-type along the junction becomes positive. This charge transfer of electrons and holes across the PN junction is known as </a:t>
            </a:r>
            <a:r>
              <a:rPr lang="en-US" dirty="0">
                <a:latin typeface="Times New Roman" panose="02020603050405020304" pitchFamily="18" charset="0"/>
                <a:cs typeface="Times New Roman" panose="02020603050405020304" pitchFamily="18" charset="0"/>
              </a:rPr>
              <a:t>diffusion</a:t>
            </a:r>
            <a:r>
              <a:rPr lang="en-US" b="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11</a:t>
            </a:fld>
            <a:endParaRPr lang="en-IN"/>
          </a:p>
        </p:txBody>
      </p:sp>
    </p:spTree>
    <p:extLst>
      <p:ext uri="{BB962C8B-B14F-4D97-AF65-F5344CB8AC3E}">
        <p14:creationId xmlns:p14="http://schemas.microsoft.com/office/powerpoint/2010/main" val="503081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a:xfrm>
            <a:off x="285699" y="1143000"/>
            <a:ext cx="8359775" cy="4308872"/>
          </a:xfrm>
        </p:spPr>
        <p:txBody>
          <a:bodyPr/>
          <a:lstStyle/>
          <a:p>
            <a:pPr marL="342900" indent="-342900" algn="just">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This process </a:t>
            </a:r>
            <a:r>
              <a:rPr lang="en-US" dirty="0">
                <a:latin typeface="Times New Roman" panose="02020603050405020304" pitchFamily="18" charset="0"/>
                <a:cs typeface="Times New Roman" panose="02020603050405020304" pitchFamily="18" charset="0"/>
              </a:rPr>
              <a:t>continues</a:t>
            </a:r>
            <a:r>
              <a:rPr lang="en-US" b="0" dirty="0">
                <a:latin typeface="Times New Roman" panose="02020603050405020304" pitchFamily="18" charset="0"/>
                <a:cs typeface="Times New Roman" panose="02020603050405020304" pitchFamily="18" charset="0"/>
              </a:rPr>
              <a:t> back and forth </a:t>
            </a:r>
            <a:r>
              <a:rPr lang="en-US" dirty="0">
                <a:latin typeface="Times New Roman" panose="02020603050405020304" pitchFamily="18" charset="0"/>
                <a:cs typeface="Times New Roman" panose="02020603050405020304" pitchFamily="18" charset="0"/>
              </a:rPr>
              <a:t>until the number of electrons which have crossed the junction have a large enough electrical charge to repel or prevent any more charge carriers</a:t>
            </a:r>
            <a:r>
              <a:rPr lang="en-US" b="0" dirty="0">
                <a:latin typeface="Times New Roman" panose="02020603050405020304" pitchFamily="18" charset="0"/>
                <a:cs typeface="Times New Roman" panose="02020603050405020304" pitchFamily="18" charset="0"/>
              </a:rPr>
              <a:t> from crossing over the junction. </a:t>
            </a:r>
            <a:endParaRPr lang="en-US" b="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Eventually </a:t>
            </a:r>
            <a:r>
              <a:rPr lang="en-US" b="0" dirty="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state of equilibrium </a:t>
            </a:r>
            <a:r>
              <a:rPr lang="en-US" b="0" dirty="0">
                <a:latin typeface="Times New Roman" panose="02020603050405020304" pitchFamily="18" charset="0"/>
                <a:cs typeface="Times New Roman" panose="02020603050405020304" pitchFamily="18" charset="0"/>
              </a:rPr>
              <a:t>(electrically neutral situation) will occur producing a “</a:t>
            </a:r>
            <a:r>
              <a:rPr lang="en-US" dirty="0">
                <a:latin typeface="Times New Roman" panose="02020603050405020304" pitchFamily="18" charset="0"/>
                <a:cs typeface="Times New Roman" panose="02020603050405020304" pitchFamily="18" charset="0"/>
              </a:rPr>
              <a:t>potential barrier</a:t>
            </a:r>
            <a:r>
              <a:rPr lang="en-US" b="0" dirty="0">
                <a:latin typeface="Times New Roman" panose="02020603050405020304" pitchFamily="18" charset="0"/>
                <a:cs typeface="Times New Roman" panose="02020603050405020304" pitchFamily="18" charset="0"/>
              </a:rPr>
              <a:t>” zone around the area of the junction as the donor atoms repel the holes and the acceptor atoms repel the electrons</a:t>
            </a:r>
            <a:r>
              <a:rPr lang="en-US" b="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Since no free charge carriers can rest in a position where there is a potential barrier, </a:t>
            </a:r>
            <a:r>
              <a:rPr lang="en-US" dirty="0">
                <a:latin typeface="Times New Roman" panose="02020603050405020304" pitchFamily="18" charset="0"/>
                <a:cs typeface="Times New Roman" panose="02020603050405020304" pitchFamily="18" charset="0"/>
              </a:rPr>
              <a:t>the regions on either sides of the junction now become completely depleted of any more free carriers in comparison to the N and P type materials further away from the junction</a:t>
            </a:r>
            <a:r>
              <a:rPr lang="en-US" b="0" dirty="0">
                <a:latin typeface="Times New Roman" panose="02020603050405020304" pitchFamily="18" charset="0"/>
                <a:cs typeface="Times New Roman" panose="02020603050405020304" pitchFamily="18" charset="0"/>
              </a:rPr>
              <a:t>. This area around the </a:t>
            </a:r>
            <a:r>
              <a:rPr lang="en-US" dirty="0">
                <a:latin typeface="Times New Roman" panose="02020603050405020304" pitchFamily="18" charset="0"/>
                <a:cs typeface="Times New Roman" panose="02020603050405020304" pitchFamily="18" charset="0"/>
              </a:rPr>
              <a:t>PN Junction</a:t>
            </a:r>
            <a:r>
              <a:rPr lang="en-US" b="0" dirty="0">
                <a:latin typeface="Times New Roman" panose="02020603050405020304" pitchFamily="18" charset="0"/>
                <a:cs typeface="Times New Roman" panose="02020603050405020304" pitchFamily="18" charset="0"/>
              </a:rPr>
              <a:t> is now called the </a:t>
            </a:r>
            <a:r>
              <a:rPr lang="en-US" dirty="0">
                <a:latin typeface="Times New Roman" panose="02020603050405020304" pitchFamily="18" charset="0"/>
                <a:cs typeface="Times New Roman" panose="02020603050405020304" pitchFamily="18" charset="0"/>
              </a:rPr>
              <a:t>Depletion Layer</a:t>
            </a:r>
            <a:r>
              <a:rPr lang="en-US" b="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Depletion region or depletion layer is </a:t>
            </a:r>
            <a:r>
              <a:rPr lang="en-US" dirty="0">
                <a:latin typeface="Times New Roman" panose="02020603050405020304" pitchFamily="18" charset="0"/>
                <a:cs typeface="Times New Roman" panose="02020603050405020304" pitchFamily="18" charset="0"/>
              </a:rPr>
              <a:t>a region in a P-N junction diode where no mobile charge carriers are present</a:t>
            </a:r>
            <a:r>
              <a:rPr lang="en-US" b="0" dirty="0">
                <a:latin typeface="Times New Roman" panose="02020603050405020304" pitchFamily="18" charset="0"/>
                <a:cs typeface="Times New Roman" panose="02020603050405020304" pitchFamily="18" charset="0"/>
              </a:rPr>
              <a:t>. Depletion layer acts like a barrier that opposes the flow of electrons from n-side and holes from p-side.</a:t>
            </a: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12</a:t>
            </a:fld>
            <a:endParaRPr lang="en-IN"/>
          </a:p>
        </p:txBody>
      </p:sp>
    </p:spTree>
    <p:extLst>
      <p:ext uri="{BB962C8B-B14F-4D97-AF65-F5344CB8AC3E}">
        <p14:creationId xmlns:p14="http://schemas.microsoft.com/office/powerpoint/2010/main" val="4002266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dirty="0"/>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13</a:t>
            </a:fld>
            <a:endParaRPr lang="en-IN"/>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451" t="16093" r="45882" b="23529"/>
          <a:stretch/>
        </p:blipFill>
        <p:spPr bwMode="auto">
          <a:xfrm>
            <a:off x="1981200" y="1600200"/>
            <a:ext cx="5257799"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01385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976112" cy="430887"/>
          </a:xfrm>
        </p:spPr>
        <p:txBody>
          <a:bodyPr/>
          <a:lstStyle/>
          <a:p>
            <a:r>
              <a:rPr lang="en-US" dirty="0" smtClean="0"/>
              <a:t>P N junction formation-summary</a:t>
            </a:r>
            <a:endParaRPr lang="en-IN" dirty="0"/>
          </a:p>
        </p:txBody>
      </p:sp>
      <p:sp>
        <p:nvSpPr>
          <p:cNvPr id="3" name="Text Placeholder 2"/>
          <p:cNvSpPr>
            <a:spLocks noGrp="1"/>
          </p:cNvSpPr>
          <p:nvPr>
            <p:ph type="body" idx="1"/>
          </p:nvPr>
        </p:nvSpPr>
        <p:spPr>
          <a:xfrm>
            <a:off x="304800" y="1143000"/>
            <a:ext cx="8359775" cy="4616648"/>
          </a:xfrm>
        </p:spPr>
        <p:txBody>
          <a:bodyPr/>
          <a:lstStyle/>
          <a:p>
            <a:pPr marL="342900" indent="-342900" algn="just">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Joining n-type material with p-type material causes excess electrons in the n-type material to </a:t>
            </a:r>
            <a:r>
              <a:rPr lang="en-US" dirty="0">
                <a:latin typeface="Times New Roman" panose="02020603050405020304" pitchFamily="18" charset="0"/>
                <a:cs typeface="Times New Roman" panose="02020603050405020304" pitchFamily="18" charset="0"/>
              </a:rPr>
              <a:t>diffuse</a:t>
            </a:r>
            <a:r>
              <a:rPr lang="en-US" b="0" dirty="0">
                <a:latin typeface="Times New Roman" panose="02020603050405020304" pitchFamily="18" charset="0"/>
                <a:cs typeface="Times New Roman" panose="02020603050405020304" pitchFamily="18" charset="0"/>
              </a:rPr>
              <a:t> to the p-type side and excess holes from the p-type material to diffuse to the n-type side.</a:t>
            </a:r>
          </a:p>
          <a:p>
            <a:pPr marL="342900" indent="-342900" algn="just">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Movement of electrons to the p-type side exposes </a:t>
            </a:r>
            <a:r>
              <a:rPr lang="en-US" dirty="0">
                <a:latin typeface="Times New Roman" panose="02020603050405020304" pitchFamily="18" charset="0"/>
                <a:cs typeface="Times New Roman" panose="02020603050405020304" pitchFamily="18" charset="0"/>
              </a:rPr>
              <a:t>positive ion cores in the n-type side</a:t>
            </a:r>
            <a:r>
              <a:rPr lang="en-US" b="0" dirty="0">
                <a:latin typeface="Times New Roman" panose="02020603050405020304" pitchFamily="18" charset="0"/>
                <a:cs typeface="Times New Roman" panose="02020603050405020304" pitchFamily="18" charset="0"/>
              </a:rPr>
              <a:t> while movement of holes to the n-type side exposes </a:t>
            </a:r>
            <a:r>
              <a:rPr lang="en-US" dirty="0">
                <a:latin typeface="Times New Roman" panose="02020603050405020304" pitchFamily="18" charset="0"/>
                <a:cs typeface="Times New Roman" panose="02020603050405020304" pitchFamily="18" charset="0"/>
              </a:rPr>
              <a:t>negative ion cores in the p-type side</a:t>
            </a:r>
            <a:r>
              <a:rPr lang="en-US" b="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resulting in an electron field at the junction </a:t>
            </a:r>
            <a:r>
              <a:rPr lang="en-US" b="0" dirty="0">
                <a:latin typeface="Times New Roman" panose="02020603050405020304" pitchFamily="18" charset="0"/>
                <a:cs typeface="Times New Roman" panose="02020603050405020304" pitchFamily="18" charset="0"/>
              </a:rPr>
              <a:t>and forming the depletion region</a:t>
            </a:r>
            <a:r>
              <a:rPr lang="en-US" b="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On the n-type side, positive ion cores are exposed. On the p-type side, negative ion cores are exposed. </a:t>
            </a:r>
            <a:endParaRPr lang="en-US" b="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An </a:t>
            </a:r>
            <a:r>
              <a:rPr lang="en-US" dirty="0">
                <a:latin typeface="Times New Roman" panose="02020603050405020304" pitchFamily="18" charset="0"/>
                <a:cs typeface="Times New Roman" panose="02020603050405020304" pitchFamily="18" charset="0"/>
              </a:rPr>
              <a:t>electric field E forms</a:t>
            </a:r>
            <a:r>
              <a:rPr lang="en-US" b="0" dirty="0">
                <a:latin typeface="Times New Roman" panose="02020603050405020304" pitchFamily="18" charset="0"/>
                <a:cs typeface="Times New Roman" panose="02020603050405020304" pitchFamily="18" charset="0"/>
              </a:rPr>
              <a:t> between the positive ion cores in the n-type material and negative ion cores in the p-type material. This region is called the "</a:t>
            </a:r>
            <a:r>
              <a:rPr lang="en-US" dirty="0">
                <a:latin typeface="Times New Roman" panose="02020603050405020304" pitchFamily="18" charset="0"/>
                <a:cs typeface="Times New Roman" panose="02020603050405020304" pitchFamily="18" charset="0"/>
              </a:rPr>
              <a:t>depletion region</a:t>
            </a:r>
            <a:r>
              <a:rPr lang="en-US" b="0" dirty="0">
                <a:latin typeface="Times New Roman" panose="02020603050405020304" pitchFamily="18" charset="0"/>
                <a:cs typeface="Times New Roman" panose="02020603050405020304" pitchFamily="18" charset="0"/>
              </a:rPr>
              <a:t>" since the electric field quickly sweeps free carriers out, hence the region is </a:t>
            </a:r>
            <a:r>
              <a:rPr lang="en-US" dirty="0">
                <a:latin typeface="Times New Roman" panose="02020603050405020304" pitchFamily="18" charset="0"/>
                <a:cs typeface="Times New Roman" panose="02020603050405020304" pitchFamily="18" charset="0"/>
              </a:rPr>
              <a:t>depleted of free carriers</a:t>
            </a:r>
            <a:r>
              <a:rPr lang="en-US" b="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built-in" potential </a:t>
            </a:r>
            <a:r>
              <a:rPr lang="en-US" dirty="0" smtClean="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is formed at the </a:t>
            </a:r>
            <a:r>
              <a:rPr lang="en-US" b="0" dirty="0" smtClean="0">
                <a:latin typeface="Times New Roman" panose="02020603050405020304" pitchFamily="18" charset="0"/>
                <a:cs typeface="Times New Roman" panose="02020603050405020304" pitchFamily="18" charset="0"/>
              </a:rPr>
              <a:t>junction due to electric field</a:t>
            </a:r>
            <a:endParaRPr lang="en-US" b="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14</a:t>
            </a:fld>
            <a:endParaRPr lang="en-IN"/>
          </a:p>
        </p:txBody>
      </p:sp>
    </p:spTree>
    <p:extLst>
      <p:ext uri="{BB962C8B-B14F-4D97-AF65-F5344CB8AC3E}">
        <p14:creationId xmlns:p14="http://schemas.microsoft.com/office/powerpoint/2010/main" val="10784436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 Placeholder 2"/>
          <p:cNvSpPr>
            <a:spLocks noGrp="1"/>
          </p:cNvSpPr>
          <p:nvPr>
            <p:ph type="body" idx="1"/>
          </p:nvPr>
        </p:nvSpPr>
        <p:spPr>
          <a:xfrm>
            <a:off x="285699" y="1755749"/>
            <a:ext cx="8359775" cy="923330"/>
          </a:xfrm>
        </p:spPr>
        <p:txBody>
          <a:bodyPr/>
          <a:lstStyle/>
          <a:p>
            <a:r>
              <a:rPr lang="en-IN" dirty="0">
                <a:hlinkClick r:id="rId2"/>
              </a:rPr>
              <a:t>https://</a:t>
            </a:r>
            <a:r>
              <a:rPr lang="en-IN" dirty="0" smtClean="0">
                <a:hlinkClick r:id="rId2"/>
              </a:rPr>
              <a:t>www.pveducation.org/pvcdrom/pn-junctions/formation-of-a-pn-junction</a:t>
            </a:r>
            <a:endParaRPr lang="en-IN" dirty="0" smtClean="0"/>
          </a:p>
          <a:p>
            <a:endParaRPr lang="en-IN" dirty="0"/>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15</a:t>
            </a:fld>
            <a:endParaRPr lang="en-IN"/>
          </a:p>
        </p:txBody>
      </p:sp>
    </p:spTree>
    <p:extLst>
      <p:ext uri="{BB962C8B-B14F-4D97-AF65-F5344CB8AC3E}">
        <p14:creationId xmlns:p14="http://schemas.microsoft.com/office/powerpoint/2010/main" val="16932611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dirty="0"/>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16</a:t>
            </a:fld>
            <a:endParaRPr lang="en-IN"/>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30" t="27080" r="50551" b="36714"/>
          <a:stretch/>
        </p:blipFill>
        <p:spPr bwMode="auto">
          <a:xfrm>
            <a:off x="1676400" y="533400"/>
            <a:ext cx="601979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367" t="29412" r="37501" b="29411"/>
          <a:stretch/>
        </p:blipFill>
        <p:spPr bwMode="auto">
          <a:xfrm>
            <a:off x="1143000" y="3697941"/>
            <a:ext cx="6965576" cy="2138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74362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976112" cy="430887"/>
          </a:xfrm>
        </p:spPr>
        <p:txBody>
          <a:bodyPr/>
          <a:lstStyle/>
          <a:p>
            <a:r>
              <a:rPr lang="en-US" dirty="0" smtClean="0"/>
              <a:t>P N junction diode</a:t>
            </a:r>
            <a:endParaRPr lang="en-IN" dirty="0"/>
          </a:p>
        </p:txBody>
      </p:sp>
      <p:sp>
        <p:nvSpPr>
          <p:cNvPr id="3" name="Text Placeholder 2"/>
          <p:cNvSpPr>
            <a:spLocks noGrp="1"/>
          </p:cNvSpPr>
          <p:nvPr>
            <p:ph type="body" idx="1"/>
          </p:nvPr>
        </p:nvSpPr>
        <p:spPr>
          <a:xfrm>
            <a:off x="285699" y="1143000"/>
            <a:ext cx="8359775" cy="4616648"/>
          </a:xfrm>
        </p:spPr>
        <p:txBody>
          <a:bodyPr/>
          <a:lstStyle/>
          <a:p>
            <a:pPr marL="342900"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A </a:t>
            </a:r>
            <a:r>
              <a:rPr lang="en-US" b="0" i="1" dirty="0" smtClean="0">
                <a:latin typeface="Times New Roman" panose="02020603050405020304" pitchFamily="18" charset="0"/>
                <a:cs typeface="Times New Roman" panose="02020603050405020304" pitchFamily="18" charset="0"/>
              </a:rPr>
              <a:t>PN Junction Diode</a:t>
            </a:r>
            <a:r>
              <a:rPr lang="en-US" b="0" dirty="0" smtClean="0">
                <a:latin typeface="Times New Roman" panose="02020603050405020304" pitchFamily="18" charset="0"/>
                <a:cs typeface="Times New Roman" panose="02020603050405020304" pitchFamily="18" charset="0"/>
              </a:rPr>
              <a:t> is one of the simplest semiconductor devices around, and which has the electrical characteristic of passing current through itself in one direction only.</a:t>
            </a:r>
          </a:p>
          <a:p>
            <a:pPr marL="342900" indent="-342900" algn="just">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it has an exponential current-voltage ( I-V ) relationship and therefore we can not described its operation by simply using an equation such as Ohm’s law</a:t>
            </a:r>
            <a:r>
              <a:rPr lang="en-US" b="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If a suitable </a:t>
            </a:r>
            <a:r>
              <a:rPr lang="en-US" dirty="0">
                <a:latin typeface="Times New Roman" panose="02020603050405020304" pitchFamily="18" charset="0"/>
                <a:cs typeface="Times New Roman" panose="02020603050405020304" pitchFamily="18" charset="0"/>
              </a:rPr>
              <a:t>positive voltage (forward bias</a:t>
            </a:r>
            <a:r>
              <a:rPr lang="en-US" b="0" dirty="0">
                <a:latin typeface="Times New Roman" panose="02020603050405020304" pitchFamily="18" charset="0"/>
                <a:cs typeface="Times New Roman" panose="02020603050405020304" pitchFamily="18" charset="0"/>
              </a:rPr>
              <a:t>) is applied between the two ends of the PN junction, </a:t>
            </a:r>
            <a:r>
              <a:rPr lang="en-US" dirty="0">
                <a:latin typeface="Times New Roman" panose="02020603050405020304" pitchFamily="18" charset="0"/>
                <a:cs typeface="Times New Roman" panose="02020603050405020304" pitchFamily="18" charset="0"/>
              </a:rPr>
              <a:t>it can supply free electrons and holes with the extra energy they require to cross the junction as the width of the depletion layer around the PN junction is decreased</a:t>
            </a:r>
            <a:r>
              <a:rPr lang="en-US" b="0" dirty="0" smtClean="0">
                <a:latin typeface="Times New Roman" panose="02020603050405020304" pitchFamily="18" charset="0"/>
                <a:cs typeface="Times New Roman" panose="02020603050405020304" pitchFamily="18" charset="0"/>
              </a:rPr>
              <a:t>.</a:t>
            </a:r>
            <a:endParaRPr lang="en-US" b="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By applying a </a:t>
            </a:r>
            <a:r>
              <a:rPr lang="en-US" dirty="0">
                <a:latin typeface="Times New Roman" panose="02020603050405020304" pitchFamily="18" charset="0"/>
                <a:cs typeface="Times New Roman" panose="02020603050405020304" pitchFamily="18" charset="0"/>
              </a:rPr>
              <a:t>negative voltage (reverse bias</a:t>
            </a:r>
            <a:r>
              <a:rPr lang="en-US" b="0" dirty="0">
                <a:latin typeface="Times New Roman" panose="02020603050405020304" pitchFamily="18" charset="0"/>
                <a:cs typeface="Times New Roman" panose="02020603050405020304" pitchFamily="18" charset="0"/>
              </a:rPr>
              <a:t>) results in the </a:t>
            </a:r>
            <a:r>
              <a:rPr lang="en-US" dirty="0">
                <a:latin typeface="Times New Roman" panose="02020603050405020304" pitchFamily="18" charset="0"/>
                <a:cs typeface="Times New Roman" panose="02020603050405020304" pitchFamily="18" charset="0"/>
              </a:rPr>
              <a:t>free charges being pulled away from the junction resulting in the depletion layer width being increased.</a:t>
            </a:r>
            <a:r>
              <a:rPr lang="en-US" b="0" dirty="0">
                <a:latin typeface="Times New Roman" panose="02020603050405020304" pitchFamily="18" charset="0"/>
                <a:cs typeface="Times New Roman" panose="02020603050405020304" pitchFamily="18" charset="0"/>
              </a:rPr>
              <a:t> </a:t>
            </a:r>
            <a:endParaRPr lang="en-US" b="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This </a:t>
            </a:r>
            <a:r>
              <a:rPr lang="en-US" b="0" dirty="0">
                <a:latin typeface="Times New Roman" panose="02020603050405020304" pitchFamily="18" charset="0"/>
                <a:cs typeface="Times New Roman" panose="02020603050405020304" pitchFamily="18" charset="0"/>
              </a:rPr>
              <a:t>has the effect of </a:t>
            </a:r>
            <a:r>
              <a:rPr lang="en-US" dirty="0">
                <a:latin typeface="Times New Roman" panose="02020603050405020304" pitchFamily="18" charset="0"/>
                <a:cs typeface="Times New Roman" panose="02020603050405020304" pitchFamily="18" charset="0"/>
              </a:rPr>
              <a:t>increasing or decreasing the effective resistance of the junction itself allowing or blocking the flow of current </a:t>
            </a:r>
            <a:r>
              <a:rPr lang="en-US" b="0" dirty="0">
                <a:latin typeface="Times New Roman" panose="02020603050405020304" pitchFamily="18" charset="0"/>
                <a:cs typeface="Times New Roman" panose="02020603050405020304" pitchFamily="18" charset="0"/>
              </a:rPr>
              <a:t>through the diodes </a:t>
            </a:r>
            <a:r>
              <a:rPr lang="en-US" b="0" dirty="0" err="1">
                <a:latin typeface="Times New Roman" panose="02020603050405020304" pitchFamily="18" charset="0"/>
                <a:cs typeface="Times New Roman" panose="02020603050405020304" pitchFamily="18" charset="0"/>
              </a:rPr>
              <a:t>pn</a:t>
            </a:r>
            <a:r>
              <a:rPr lang="en-US" b="0" dirty="0">
                <a:latin typeface="Times New Roman" panose="02020603050405020304" pitchFamily="18" charset="0"/>
                <a:cs typeface="Times New Roman" panose="02020603050405020304" pitchFamily="18" charset="0"/>
              </a:rPr>
              <a:t>-junction.</a:t>
            </a:r>
            <a:endParaRPr lang="en-IN" b="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17</a:t>
            </a:fld>
            <a:endParaRPr lang="en-IN"/>
          </a:p>
        </p:txBody>
      </p:sp>
    </p:spTree>
    <p:extLst>
      <p:ext uri="{BB962C8B-B14F-4D97-AF65-F5344CB8AC3E}">
        <p14:creationId xmlns:p14="http://schemas.microsoft.com/office/powerpoint/2010/main" val="650735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a:xfrm>
            <a:off x="304800" y="1828800"/>
            <a:ext cx="8359775" cy="1231106"/>
          </a:xfrm>
        </p:spPr>
        <p:txBody>
          <a:bodyPr/>
          <a:lstStyle/>
          <a:p>
            <a:pPr marL="342900" indent="-342900" algn="just">
              <a:buFont typeface="Arial" panose="020B0604020202020204" pitchFamily="34" charset="0"/>
              <a:buChar char="•"/>
            </a:pPr>
            <a:r>
              <a:rPr lang="en-US" b="0" dirty="0"/>
              <a:t>Then the depletion layer widens with an increase in the application of a reverse voltage and narrows with an increase in the application of a forward voltage</a:t>
            </a:r>
            <a:r>
              <a:rPr lang="en-US" b="0" dirty="0" smtClean="0"/>
              <a:t>.</a:t>
            </a:r>
          </a:p>
          <a:p>
            <a:pPr marL="342900" indent="-342900" algn="just">
              <a:buFont typeface="Arial" panose="020B0604020202020204" pitchFamily="34" charset="0"/>
              <a:buChar char="•"/>
            </a:pPr>
            <a:endParaRPr lang="en-IN" dirty="0"/>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18</a:t>
            </a:fld>
            <a:endParaRPr lang="en-IN"/>
          </a:p>
        </p:txBody>
      </p:sp>
    </p:spTree>
    <p:extLst>
      <p:ext uri="{BB962C8B-B14F-4D97-AF65-F5344CB8AC3E}">
        <p14:creationId xmlns:p14="http://schemas.microsoft.com/office/powerpoint/2010/main" val="21937495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dirty="0"/>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19</a:t>
            </a:fld>
            <a:endParaRPr lang="en-IN"/>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30" t="21345" r="39466" b="11933"/>
          <a:stretch/>
        </p:blipFill>
        <p:spPr bwMode="auto">
          <a:xfrm>
            <a:off x="1219200" y="1371600"/>
            <a:ext cx="5867400"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0844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163" y="926096"/>
            <a:ext cx="7273037" cy="5316199"/>
          </a:xfrm>
          <a:prstGeom prst="rect">
            <a:avLst/>
          </a:prstGeom>
        </p:spPr>
        <p:txBody>
          <a:bodyPr vert="horz" wrap="square" lIns="0" tIns="108585" rIns="0" bIns="0" rtlCol="0">
            <a:spAutoFit/>
          </a:bodyPr>
          <a:lstStyle/>
          <a:p>
            <a:pPr marL="411480" indent="-399415">
              <a:lnSpc>
                <a:spcPct val="100000"/>
              </a:lnSpc>
              <a:spcBef>
                <a:spcPts val="855"/>
              </a:spcBef>
              <a:buFont typeface="Microsoft Sans Serif"/>
              <a:buChar char="•"/>
              <a:tabLst>
                <a:tab pos="411480" algn="l"/>
                <a:tab pos="412115" algn="l"/>
              </a:tabLst>
            </a:pPr>
            <a:r>
              <a:rPr sz="2000" b="1" spc="-5" dirty="0">
                <a:latin typeface="Times New Roman" panose="02020603050405020304" pitchFamily="18" charset="0"/>
                <a:cs typeface="Times New Roman" panose="02020603050405020304" pitchFamily="18" charset="0"/>
              </a:rPr>
              <a:t>Introduction</a:t>
            </a:r>
            <a:r>
              <a:rPr sz="2000" b="1" spc="-55" dirty="0">
                <a:latin typeface="Times New Roman" panose="02020603050405020304" pitchFamily="18" charset="0"/>
                <a:cs typeface="Times New Roman" panose="02020603050405020304" pitchFamily="18" charset="0"/>
              </a:rPr>
              <a:t> </a:t>
            </a:r>
            <a:r>
              <a:rPr sz="2000" b="1" spc="-15" dirty="0">
                <a:latin typeface="Times New Roman" panose="02020603050405020304" pitchFamily="18" charset="0"/>
                <a:cs typeface="Times New Roman" panose="02020603050405020304" pitchFamily="18" charset="0"/>
              </a:rPr>
              <a:t>to</a:t>
            </a:r>
            <a:r>
              <a:rPr sz="2000" b="1" spc="-20"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Semiconductors</a:t>
            </a:r>
            <a:endParaRPr sz="2000" dirty="0">
              <a:latin typeface="Times New Roman" panose="02020603050405020304" pitchFamily="18" charset="0"/>
              <a:cs typeface="Times New Roman" panose="02020603050405020304" pitchFamily="18" charset="0"/>
            </a:endParaRPr>
          </a:p>
          <a:p>
            <a:pPr marL="411480" indent="-399415">
              <a:lnSpc>
                <a:spcPct val="100000"/>
              </a:lnSpc>
              <a:spcBef>
                <a:spcPts val="755"/>
              </a:spcBef>
              <a:buFont typeface="Microsoft Sans Serif"/>
              <a:buChar char="•"/>
              <a:tabLst>
                <a:tab pos="411480" algn="l"/>
                <a:tab pos="412115" algn="l"/>
              </a:tabLst>
            </a:pPr>
            <a:r>
              <a:rPr sz="2000" b="1" dirty="0">
                <a:latin typeface="Times New Roman" panose="02020603050405020304" pitchFamily="18" charset="0"/>
                <a:cs typeface="Times New Roman" panose="02020603050405020304" pitchFamily="18" charset="0"/>
              </a:rPr>
              <a:t>PN</a:t>
            </a:r>
            <a:r>
              <a:rPr sz="2000" b="1" spc="-4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Junction</a:t>
            </a:r>
            <a:endParaRPr sz="2000" dirty="0">
              <a:latin typeface="Times New Roman" panose="02020603050405020304" pitchFamily="18" charset="0"/>
              <a:cs typeface="Times New Roman" panose="02020603050405020304" pitchFamily="18" charset="0"/>
            </a:endParaRPr>
          </a:p>
          <a:p>
            <a:pPr marL="411480" indent="-399415">
              <a:lnSpc>
                <a:spcPct val="100000"/>
              </a:lnSpc>
              <a:spcBef>
                <a:spcPts val="770"/>
              </a:spcBef>
              <a:buFont typeface="Microsoft Sans Serif"/>
              <a:buChar char="•"/>
              <a:tabLst>
                <a:tab pos="411480" algn="l"/>
                <a:tab pos="412115" algn="l"/>
              </a:tabLst>
            </a:pPr>
            <a:r>
              <a:rPr sz="2000" b="1" spc="-5" dirty="0">
                <a:latin typeface="Times New Roman" panose="02020603050405020304" pitchFamily="18" charset="0"/>
                <a:cs typeface="Times New Roman" panose="02020603050405020304" pitchFamily="18" charset="0"/>
              </a:rPr>
              <a:t>PN</a:t>
            </a:r>
            <a:r>
              <a:rPr sz="2000" b="1" spc="-2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Junction</a:t>
            </a:r>
            <a:r>
              <a:rPr sz="2000" b="1" spc="-40"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Diode</a:t>
            </a:r>
            <a:endParaRPr sz="2000" dirty="0">
              <a:latin typeface="Times New Roman" panose="02020603050405020304" pitchFamily="18" charset="0"/>
              <a:cs typeface="Times New Roman" panose="02020603050405020304" pitchFamily="18" charset="0"/>
            </a:endParaRPr>
          </a:p>
          <a:p>
            <a:pPr marL="411480">
              <a:lnSpc>
                <a:spcPct val="100000"/>
              </a:lnSpc>
              <a:spcBef>
                <a:spcPts val="770"/>
              </a:spcBef>
            </a:pPr>
            <a:r>
              <a:rPr sz="2000" dirty="0">
                <a:latin typeface="Times New Roman" panose="02020603050405020304" pitchFamily="18" charset="0"/>
                <a:cs typeface="Times New Roman" panose="02020603050405020304" pitchFamily="18" charset="0"/>
              </a:rPr>
              <a:t></a:t>
            </a:r>
            <a:r>
              <a:rPr sz="2000" spc="-6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Construction</a:t>
            </a:r>
            <a:endParaRPr sz="2000" dirty="0">
              <a:latin typeface="Times New Roman" panose="02020603050405020304" pitchFamily="18" charset="0"/>
              <a:cs typeface="Times New Roman" panose="02020603050405020304" pitchFamily="18" charset="0"/>
            </a:endParaRPr>
          </a:p>
          <a:p>
            <a:pPr marL="411480">
              <a:lnSpc>
                <a:spcPct val="100000"/>
              </a:lnSpc>
              <a:spcBef>
                <a:spcPts val="765"/>
              </a:spcBef>
            </a:pPr>
            <a:r>
              <a:rPr sz="2000" dirty="0">
                <a:latin typeface="Times New Roman" panose="02020603050405020304" pitchFamily="18" charset="0"/>
                <a:cs typeface="Times New Roman" panose="02020603050405020304" pitchFamily="18" charset="0"/>
              </a:rPr>
              <a:t></a:t>
            </a:r>
            <a:r>
              <a:rPr sz="2000" spc="-50"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Thermal</a:t>
            </a:r>
            <a:r>
              <a:rPr sz="2000" b="1" spc="-2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Equilibrium</a:t>
            </a:r>
            <a:endParaRPr sz="2000" dirty="0">
              <a:latin typeface="Times New Roman" panose="02020603050405020304" pitchFamily="18" charset="0"/>
              <a:cs typeface="Times New Roman" panose="02020603050405020304" pitchFamily="18" charset="0"/>
            </a:endParaRPr>
          </a:p>
          <a:p>
            <a:pPr marL="411480" indent="-399415">
              <a:lnSpc>
                <a:spcPct val="100000"/>
              </a:lnSpc>
              <a:spcBef>
                <a:spcPts val="745"/>
              </a:spcBef>
              <a:buFont typeface="Microsoft Sans Serif"/>
              <a:buChar char="•"/>
              <a:tabLst>
                <a:tab pos="411480" algn="l"/>
                <a:tab pos="412115" algn="l"/>
              </a:tabLst>
            </a:pPr>
            <a:r>
              <a:rPr sz="2000" b="1" dirty="0">
                <a:latin typeface="Times New Roman" panose="02020603050405020304" pitchFamily="18" charset="0"/>
                <a:cs typeface="Times New Roman" panose="02020603050405020304" pitchFamily="18" charset="0"/>
              </a:rPr>
              <a:t>IV </a:t>
            </a:r>
            <a:r>
              <a:rPr sz="2000" b="1" spc="-10" dirty="0">
                <a:latin typeface="Times New Roman" panose="02020603050405020304" pitchFamily="18" charset="0"/>
                <a:cs typeface="Times New Roman" panose="02020603050405020304" pitchFamily="18" charset="0"/>
              </a:rPr>
              <a:t>characteristics</a:t>
            </a:r>
            <a:r>
              <a:rPr sz="2000" b="1" spc="-20"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of</a:t>
            </a:r>
            <a:r>
              <a:rPr sz="2000" b="1" spc="-5"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PN</a:t>
            </a:r>
            <a:r>
              <a:rPr sz="2000" b="1" spc="-2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Junction</a:t>
            </a:r>
            <a:r>
              <a:rPr sz="2000" b="1" spc="-30"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Diode</a:t>
            </a:r>
            <a:endParaRPr sz="2000" dirty="0">
              <a:latin typeface="Times New Roman" panose="02020603050405020304" pitchFamily="18" charset="0"/>
              <a:cs typeface="Times New Roman" panose="02020603050405020304" pitchFamily="18" charset="0"/>
            </a:endParaRPr>
          </a:p>
          <a:p>
            <a:pPr marL="355600">
              <a:lnSpc>
                <a:spcPct val="100000"/>
              </a:lnSpc>
              <a:spcBef>
                <a:spcPts val="770"/>
              </a:spcBef>
            </a:pPr>
            <a:r>
              <a:rPr sz="2000" dirty="0">
                <a:latin typeface="Times New Roman" panose="02020603050405020304" pitchFamily="18" charset="0"/>
                <a:cs typeface="Times New Roman" panose="02020603050405020304" pitchFamily="18" charset="0"/>
              </a:rPr>
              <a:t></a:t>
            </a:r>
            <a:r>
              <a:rPr sz="2000" spc="-75" dirty="0">
                <a:latin typeface="Times New Roman" panose="02020603050405020304" pitchFamily="18" charset="0"/>
                <a:cs typeface="Times New Roman" panose="02020603050405020304" pitchFamily="18" charset="0"/>
              </a:rPr>
              <a:t> </a:t>
            </a:r>
            <a:r>
              <a:rPr sz="2000" b="1" spc="-10" dirty="0">
                <a:latin typeface="Times New Roman" panose="02020603050405020304" pitchFamily="18" charset="0"/>
                <a:cs typeface="Times New Roman" panose="02020603050405020304" pitchFamily="18" charset="0"/>
              </a:rPr>
              <a:t>Forward</a:t>
            </a:r>
            <a:r>
              <a:rPr sz="2000" b="1" spc="-20" dirty="0">
                <a:latin typeface="Times New Roman" panose="02020603050405020304" pitchFamily="18" charset="0"/>
                <a:cs typeface="Times New Roman" panose="02020603050405020304" pitchFamily="18" charset="0"/>
              </a:rPr>
              <a:t> </a:t>
            </a:r>
            <a:r>
              <a:rPr sz="2000" b="1" spc="-5" dirty="0" smtClean="0">
                <a:latin typeface="Times New Roman" panose="02020603050405020304" pitchFamily="18" charset="0"/>
                <a:cs typeface="Times New Roman" panose="02020603050405020304" pitchFamily="18" charset="0"/>
              </a:rPr>
              <a:t>Bias</a:t>
            </a:r>
            <a:r>
              <a:rPr lang="en-US" sz="2000" b="1" spc="-5" dirty="0">
                <a:latin typeface="Times New Roman" panose="02020603050405020304" pitchFamily="18" charset="0"/>
                <a:cs typeface="Times New Roman" panose="02020603050405020304" pitchFamily="18" charset="0"/>
              </a:rPr>
              <a:t> </a:t>
            </a:r>
            <a:r>
              <a:rPr lang="en-US" sz="2000" b="1" spc="-5" dirty="0" smtClean="0">
                <a:latin typeface="Times New Roman" panose="02020603050405020304" pitchFamily="18" charset="0"/>
                <a:cs typeface="Times New Roman" panose="02020603050405020304" pitchFamily="18" charset="0"/>
              </a:rPr>
              <a:t>, Zero bias</a:t>
            </a:r>
            <a:endParaRPr sz="2000" dirty="0">
              <a:latin typeface="Times New Roman" panose="02020603050405020304" pitchFamily="18" charset="0"/>
              <a:cs typeface="Times New Roman" panose="02020603050405020304" pitchFamily="18" charset="0"/>
            </a:endParaRPr>
          </a:p>
          <a:p>
            <a:pPr marL="355600">
              <a:lnSpc>
                <a:spcPct val="100000"/>
              </a:lnSpc>
              <a:spcBef>
                <a:spcPts val="770"/>
              </a:spcBef>
            </a:pPr>
            <a:r>
              <a:rPr sz="2000" dirty="0">
                <a:latin typeface="Times New Roman" panose="02020603050405020304" pitchFamily="18" charset="0"/>
                <a:cs typeface="Times New Roman" panose="02020603050405020304" pitchFamily="18" charset="0"/>
              </a:rPr>
              <a:t></a:t>
            </a:r>
            <a:r>
              <a:rPr sz="2000" spc="-75" dirty="0">
                <a:latin typeface="Times New Roman" panose="02020603050405020304" pitchFamily="18" charset="0"/>
                <a:cs typeface="Times New Roman" panose="02020603050405020304" pitchFamily="18" charset="0"/>
              </a:rPr>
              <a:t> </a:t>
            </a:r>
            <a:r>
              <a:rPr sz="2000" b="1" spc="-15" dirty="0">
                <a:latin typeface="Times New Roman" panose="02020603050405020304" pitchFamily="18" charset="0"/>
                <a:cs typeface="Times New Roman" panose="02020603050405020304" pitchFamily="18" charset="0"/>
              </a:rPr>
              <a:t>Reverse</a:t>
            </a:r>
            <a:r>
              <a:rPr sz="2000" b="1" spc="-5"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Bias</a:t>
            </a:r>
            <a:endParaRPr sz="2000" dirty="0">
              <a:latin typeface="Times New Roman" panose="02020603050405020304" pitchFamily="18" charset="0"/>
              <a:cs typeface="Times New Roman" panose="02020603050405020304" pitchFamily="18" charset="0"/>
            </a:endParaRPr>
          </a:p>
          <a:p>
            <a:pPr marL="894715" lvl="1" indent="-255270">
              <a:lnSpc>
                <a:spcPct val="100000"/>
              </a:lnSpc>
              <a:spcBef>
                <a:spcPts val="745"/>
              </a:spcBef>
              <a:buAutoNum type="arabicPeriod"/>
              <a:tabLst>
                <a:tab pos="895350" algn="l"/>
                <a:tab pos="3466465" algn="l"/>
              </a:tabLst>
            </a:pPr>
            <a:r>
              <a:rPr sz="2000" b="1" spc="-10" dirty="0">
                <a:latin typeface="Times New Roman" panose="02020603050405020304" pitchFamily="18" charset="0"/>
                <a:cs typeface="Times New Roman" panose="02020603050405020304" pitchFamily="18" charset="0"/>
              </a:rPr>
              <a:t>Avalanche</a:t>
            </a:r>
            <a:r>
              <a:rPr sz="2000" b="1" spc="5" dirty="0">
                <a:latin typeface="Times New Roman" panose="02020603050405020304" pitchFamily="18" charset="0"/>
                <a:cs typeface="Times New Roman" panose="02020603050405020304" pitchFamily="18" charset="0"/>
              </a:rPr>
              <a:t> </a:t>
            </a:r>
            <a:r>
              <a:rPr sz="2000" b="1" spc="-10" dirty="0">
                <a:latin typeface="Times New Roman" panose="02020603050405020304" pitchFamily="18" charset="0"/>
                <a:cs typeface="Times New Roman" panose="02020603050405020304" pitchFamily="18" charset="0"/>
              </a:rPr>
              <a:t>Breakdown	</a:t>
            </a:r>
            <a:r>
              <a:rPr sz="2000" b="1" dirty="0">
                <a:latin typeface="Times New Roman" panose="02020603050405020304" pitchFamily="18" charset="0"/>
                <a:cs typeface="Times New Roman" panose="02020603050405020304" pitchFamily="18" charset="0"/>
              </a:rPr>
              <a:t>2.</a:t>
            </a:r>
            <a:r>
              <a:rPr sz="2000" b="1" spc="-50" dirty="0">
                <a:latin typeface="Times New Roman" panose="02020603050405020304" pitchFamily="18" charset="0"/>
                <a:cs typeface="Times New Roman" panose="02020603050405020304" pitchFamily="18" charset="0"/>
              </a:rPr>
              <a:t> </a:t>
            </a:r>
            <a:r>
              <a:rPr sz="2000" b="1" spc="-10" dirty="0">
                <a:latin typeface="Times New Roman" panose="02020603050405020304" pitchFamily="18" charset="0"/>
                <a:cs typeface="Times New Roman" panose="02020603050405020304" pitchFamily="18" charset="0"/>
              </a:rPr>
              <a:t>Zener</a:t>
            </a:r>
            <a:r>
              <a:rPr sz="2000" b="1" spc="-30" dirty="0">
                <a:latin typeface="Times New Roman" panose="02020603050405020304" pitchFamily="18" charset="0"/>
                <a:cs typeface="Times New Roman" panose="02020603050405020304" pitchFamily="18" charset="0"/>
              </a:rPr>
              <a:t> </a:t>
            </a:r>
            <a:r>
              <a:rPr sz="2000" b="1" spc="-10" dirty="0">
                <a:latin typeface="Times New Roman" panose="02020603050405020304" pitchFamily="18" charset="0"/>
                <a:cs typeface="Times New Roman" panose="02020603050405020304" pitchFamily="18" charset="0"/>
              </a:rPr>
              <a:t>Breakdown</a:t>
            </a:r>
            <a:endParaRPr sz="2000" dirty="0">
              <a:latin typeface="Times New Roman" panose="02020603050405020304" pitchFamily="18" charset="0"/>
              <a:cs typeface="Times New Roman" panose="02020603050405020304" pitchFamily="18" charset="0"/>
            </a:endParaRPr>
          </a:p>
          <a:p>
            <a:pPr marL="411480" indent="-399415">
              <a:lnSpc>
                <a:spcPct val="100000"/>
              </a:lnSpc>
              <a:spcBef>
                <a:spcPts val="755"/>
              </a:spcBef>
              <a:buFont typeface="Microsoft Sans Serif"/>
              <a:buChar char="•"/>
              <a:tabLst>
                <a:tab pos="411480" algn="l"/>
                <a:tab pos="412115" algn="l"/>
              </a:tabLst>
            </a:pPr>
            <a:r>
              <a:rPr sz="2000" b="1" spc="-10" dirty="0">
                <a:latin typeface="Times New Roman" panose="02020603050405020304" pitchFamily="18" charset="0"/>
                <a:cs typeface="Times New Roman" panose="02020603050405020304" pitchFamily="18" charset="0"/>
              </a:rPr>
              <a:t>Zener</a:t>
            </a:r>
            <a:r>
              <a:rPr sz="2000" b="1" spc="-40"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Diode</a:t>
            </a:r>
            <a:endParaRPr sz="2000" dirty="0">
              <a:latin typeface="Times New Roman" panose="02020603050405020304" pitchFamily="18" charset="0"/>
              <a:cs typeface="Times New Roman" panose="02020603050405020304" pitchFamily="18" charset="0"/>
            </a:endParaRPr>
          </a:p>
          <a:p>
            <a:pPr marL="469900" indent="-457200">
              <a:lnSpc>
                <a:spcPct val="100000"/>
              </a:lnSpc>
              <a:spcBef>
                <a:spcPts val="755"/>
              </a:spcBef>
              <a:buFont typeface="Microsoft Sans Serif"/>
              <a:buChar char="•"/>
              <a:tabLst>
                <a:tab pos="469265" algn="l"/>
                <a:tab pos="469900" algn="l"/>
              </a:tabLst>
            </a:pPr>
            <a:r>
              <a:rPr sz="2000" b="1" dirty="0">
                <a:latin typeface="Times New Roman" panose="02020603050405020304" pitchFamily="18" charset="0"/>
                <a:cs typeface="Times New Roman" panose="02020603050405020304" pitchFamily="18" charset="0"/>
              </a:rPr>
              <a:t>IV</a:t>
            </a:r>
            <a:r>
              <a:rPr sz="2000" b="1" spc="-10" dirty="0">
                <a:latin typeface="Times New Roman" panose="02020603050405020304" pitchFamily="18" charset="0"/>
                <a:cs typeface="Times New Roman" panose="02020603050405020304" pitchFamily="18" charset="0"/>
              </a:rPr>
              <a:t> characteristics</a:t>
            </a:r>
            <a:r>
              <a:rPr sz="2000" b="1" spc="-20"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of</a:t>
            </a:r>
            <a:r>
              <a:rPr sz="2000" b="1" spc="-5" dirty="0">
                <a:latin typeface="Times New Roman" panose="02020603050405020304" pitchFamily="18" charset="0"/>
                <a:cs typeface="Times New Roman" panose="02020603050405020304" pitchFamily="18" charset="0"/>
              </a:rPr>
              <a:t> </a:t>
            </a:r>
            <a:r>
              <a:rPr sz="2000" b="1" spc="-10" dirty="0">
                <a:latin typeface="Times New Roman" panose="02020603050405020304" pitchFamily="18" charset="0"/>
                <a:cs typeface="Times New Roman" panose="02020603050405020304" pitchFamily="18" charset="0"/>
              </a:rPr>
              <a:t>Zener</a:t>
            </a:r>
            <a:r>
              <a:rPr sz="2000" b="1" spc="-1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Diode</a:t>
            </a:r>
            <a:endParaRPr sz="2000" dirty="0">
              <a:latin typeface="Times New Roman" panose="02020603050405020304" pitchFamily="18" charset="0"/>
              <a:cs typeface="Times New Roman" panose="02020603050405020304" pitchFamily="18" charset="0"/>
            </a:endParaRPr>
          </a:p>
          <a:p>
            <a:pPr marL="469900" indent="-457200">
              <a:lnSpc>
                <a:spcPct val="100000"/>
              </a:lnSpc>
              <a:spcBef>
                <a:spcPts val="770"/>
              </a:spcBef>
              <a:buFont typeface="Microsoft Sans Serif"/>
              <a:buChar char="•"/>
              <a:tabLst>
                <a:tab pos="469265" algn="l"/>
                <a:tab pos="469900" algn="l"/>
              </a:tabLst>
            </a:pPr>
            <a:r>
              <a:rPr sz="2000" b="1" spc="-10" dirty="0">
                <a:latin typeface="Times New Roman" panose="02020603050405020304" pitchFamily="18" charset="0"/>
                <a:cs typeface="Times New Roman" panose="02020603050405020304" pitchFamily="18" charset="0"/>
              </a:rPr>
              <a:t>Zener</a:t>
            </a:r>
            <a:r>
              <a:rPr sz="2000" b="1" spc="-1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Diode</a:t>
            </a:r>
            <a:r>
              <a:rPr sz="2000" b="1" spc="-10"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as</a:t>
            </a:r>
            <a:r>
              <a:rPr sz="2000" b="1" spc="-10" dirty="0">
                <a:latin typeface="Times New Roman" panose="02020603050405020304" pitchFamily="18" charset="0"/>
                <a:cs typeface="Times New Roman" panose="02020603050405020304" pitchFamily="18" charset="0"/>
              </a:rPr>
              <a:t> </a:t>
            </a:r>
            <a:r>
              <a:rPr sz="2000" b="1" spc="-25" dirty="0">
                <a:latin typeface="Times New Roman" panose="02020603050405020304" pitchFamily="18" charset="0"/>
                <a:cs typeface="Times New Roman" panose="02020603050405020304" pitchFamily="18" charset="0"/>
              </a:rPr>
              <a:t>Voltage</a:t>
            </a:r>
            <a:r>
              <a:rPr sz="2000" b="1" spc="-10" dirty="0">
                <a:latin typeface="Times New Roman" panose="02020603050405020304" pitchFamily="18" charset="0"/>
                <a:cs typeface="Times New Roman" panose="02020603050405020304" pitchFamily="18" charset="0"/>
              </a:rPr>
              <a:t> </a:t>
            </a:r>
            <a:r>
              <a:rPr sz="2000" b="1" spc="-10" dirty="0" smtClean="0">
                <a:latin typeface="Times New Roman" panose="02020603050405020304" pitchFamily="18" charset="0"/>
                <a:cs typeface="Times New Roman" panose="02020603050405020304" pitchFamily="18" charset="0"/>
              </a:rPr>
              <a:t>Regulator</a:t>
            </a:r>
            <a:endParaRPr lang="en-US" sz="2000" b="1" spc="-10" dirty="0" smtClean="0">
              <a:latin typeface="Times New Roman" panose="02020603050405020304" pitchFamily="18" charset="0"/>
              <a:cs typeface="Times New Roman" panose="02020603050405020304" pitchFamily="18" charset="0"/>
            </a:endParaRPr>
          </a:p>
          <a:p>
            <a:pPr marL="469900" indent="-457200">
              <a:lnSpc>
                <a:spcPct val="100000"/>
              </a:lnSpc>
              <a:spcBef>
                <a:spcPts val="770"/>
              </a:spcBef>
              <a:buFont typeface="Microsoft Sans Serif"/>
              <a:buChar char="•"/>
              <a:tabLst>
                <a:tab pos="469265" algn="l"/>
                <a:tab pos="469900" algn="l"/>
              </a:tabLst>
            </a:pPr>
            <a:r>
              <a:rPr lang="en-US" sz="2000" b="1" spc="-10" dirty="0" smtClean="0">
                <a:latin typeface="Times New Roman" panose="02020603050405020304" pitchFamily="18" charset="0"/>
                <a:cs typeface="Times New Roman" panose="02020603050405020304" pitchFamily="18" charset="0"/>
              </a:rPr>
              <a:t>Rectifier &amp; Filter   -Check scanned document for TUF (FWR)</a:t>
            </a:r>
            <a:endParaRPr sz="2000" dirty="0">
              <a:latin typeface="Times New Roman" panose="02020603050405020304" pitchFamily="18" charset="0"/>
              <a:cs typeface="Times New Roman" panose="02020603050405020304" pitchFamily="18" charset="0"/>
            </a:endParaRPr>
          </a:p>
        </p:txBody>
      </p:sp>
      <p:sp>
        <p:nvSpPr>
          <p:cNvPr id="3" name="object 3"/>
          <p:cNvSpPr txBox="1">
            <a:spLocks noGrp="1"/>
          </p:cNvSpPr>
          <p:nvPr>
            <p:ph type="title"/>
          </p:nvPr>
        </p:nvSpPr>
        <p:spPr>
          <a:xfrm>
            <a:off x="2366010" y="252475"/>
            <a:ext cx="5307965" cy="381515"/>
          </a:xfrm>
          <a:prstGeom prst="rect">
            <a:avLst/>
          </a:prstGeom>
        </p:spPr>
        <p:txBody>
          <a:bodyPr vert="horz" wrap="square" lIns="0" tIns="12065" rIns="0" bIns="0" rtlCol="0">
            <a:spAutoFit/>
          </a:bodyPr>
          <a:lstStyle/>
          <a:p>
            <a:pPr marL="12700">
              <a:lnSpc>
                <a:spcPct val="100000"/>
              </a:lnSpc>
              <a:spcBef>
                <a:spcPts val="95"/>
              </a:spcBef>
            </a:pPr>
            <a:r>
              <a:rPr sz="2400" spc="-10" dirty="0">
                <a:latin typeface="Times New Roman" panose="02020603050405020304" pitchFamily="18" charset="0"/>
                <a:cs typeface="Times New Roman" panose="02020603050405020304" pitchFamily="18" charset="0"/>
              </a:rPr>
              <a:t>P-N</a:t>
            </a:r>
            <a:r>
              <a:rPr sz="2400" spc="1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Junction</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diode</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and</a:t>
            </a:r>
            <a:r>
              <a:rPr sz="2400" spc="5"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Zener</a:t>
            </a:r>
            <a:r>
              <a:rPr sz="2400" spc="1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Diode</a:t>
            </a:r>
          </a:p>
        </p:txBody>
      </p:sp>
      <p:sp>
        <p:nvSpPr>
          <p:cNvPr id="5" name="Footer Placeholder 4"/>
          <p:cNvSpPr>
            <a:spLocks noGrp="1"/>
          </p:cNvSpPr>
          <p:nvPr>
            <p:ph type="ftr" sz="quarter" idx="5"/>
          </p:nvPr>
        </p:nvSpPr>
        <p:spPr/>
        <p:txBody>
          <a:bodyPr/>
          <a:lstStyle/>
          <a:p>
            <a:r>
              <a:rPr lang="en-IN" smtClean="0"/>
              <a:t>Dr. Neethu Anna Sabu</a:t>
            </a:r>
            <a:endParaRPr lang="en-IN"/>
          </a:p>
        </p:txBody>
      </p:sp>
      <p:sp>
        <p:nvSpPr>
          <p:cNvPr id="6" name="Slide Number Placeholder 5"/>
          <p:cNvSpPr>
            <a:spLocks noGrp="1"/>
          </p:cNvSpPr>
          <p:nvPr>
            <p:ph type="sldNum" sz="quarter" idx="7"/>
          </p:nvPr>
        </p:nvSpPr>
        <p:spPr/>
        <p:txBody>
          <a:bodyPr/>
          <a:lstStyle/>
          <a:p>
            <a:fld id="{B6F15528-21DE-4FAA-801E-634DDDAF4B2B}" type="slidenum">
              <a:rPr lang="en-IN" smtClean="0"/>
              <a:t>2</a:t>
            </a:fld>
            <a:endParaRPr lang="en-I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a:xfrm>
            <a:off x="285699" y="1447800"/>
            <a:ext cx="8359775" cy="5847755"/>
          </a:xfrm>
        </p:spPr>
        <p:txBody>
          <a:bodyPr/>
          <a:lstStyle/>
          <a:p>
            <a:pPr algn="just"/>
            <a:r>
              <a:rPr lang="en-US" b="0" dirty="0">
                <a:latin typeface="Times New Roman" panose="02020603050405020304" pitchFamily="18" charset="0"/>
                <a:cs typeface="Times New Roman" panose="02020603050405020304" pitchFamily="18" charset="0"/>
              </a:rPr>
              <a:t>But before we can use the PN junction as a practical device or as a rectifying device we need to firstly </a:t>
            </a:r>
            <a:r>
              <a:rPr lang="en-US" dirty="0">
                <a:latin typeface="Times New Roman" panose="02020603050405020304" pitchFamily="18" charset="0"/>
                <a:cs typeface="Times New Roman" panose="02020603050405020304" pitchFamily="18" charset="0"/>
              </a:rPr>
              <a:t>bias</a:t>
            </a:r>
            <a:r>
              <a:rPr lang="en-US" b="0" dirty="0">
                <a:latin typeface="Times New Roman" panose="02020603050405020304" pitchFamily="18" charset="0"/>
                <a:cs typeface="Times New Roman" panose="02020603050405020304" pitchFamily="18" charset="0"/>
              </a:rPr>
              <a:t> the junction, that is </a:t>
            </a:r>
            <a:r>
              <a:rPr lang="en-US" dirty="0">
                <a:latin typeface="Times New Roman" panose="02020603050405020304" pitchFamily="18" charset="0"/>
                <a:cs typeface="Times New Roman" panose="02020603050405020304" pitchFamily="18" charset="0"/>
              </a:rPr>
              <a:t>connect a voltage potential across </a:t>
            </a:r>
            <a:r>
              <a:rPr lang="en-US" dirty="0" smtClean="0">
                <a:latin typeface="Times New Roman" panose="02020603050405020304" pitchFamily="18" charset="0"/>
                <a:cs typeface="Times New Roman" panose="02020603050405020304" pitchFamily="18" charset="0"/>
              </a:rPr>
              <a:t>it</a:t>
            </a:r>
          </a:p>
          <a:p>
            <a:pPr algn="just"/>
            <a:endParaRPr lang="en-US"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There are two operating regions and three possible “biasing” conditions for the standard </a:t>
            </a:r>
            <a:r>
              <a:rPr lang="en-US" dirty="0" smtClean="0">
                <a:latin typeface="Times New Roman" panose="02020603050405020304" pitchFamily="18" charset="0"/>
                <a:cs typeface="Times New Roman" panose="02020603050405020304" pitchFamily="18" charset="0"/>
              </a:rPr>
              <a:t>Junction Diode</a:t>
            </a:r>
            <a:r>
              <a:rPr lang="en-US" b="0" dirty="0" smtClean="0">
                <a:latin typeface="Times New Roman" panose="02020603050405020304" pitchFamily="18" charset="0"/>
                <a:cs typeface="Times New Roman" panose="02020603050405020304" pitchFamily="18" charset="0"/>
              </a:rPr>
              <a:t> and these are:</a:t>
            </a:r>
          </a:p>
          <a:p>
            <a:pPr marL="342900" indent="-342900">
              <a:buFont typeface="Arial" panose="020B0604020202020204" pitchFamily="34" charset="0"/>
              <a:buChar char="•"/>
            </a:pPr>
            <a:endParaRPr lang="en-US" b="0" dirty="0" smtClean="0">
              <a:latin typeface="Times New Roman" panose="02020603050405020304" pitchFamily="18" charset="0"/>
              <a:cs typeface="Times New Roman" panose="02020603050405020304" pitchFamily="18" charset="0"/>
            </a:endParaRPr>
          </a:p>
          <a:p>
            <a:r>
              <a:rPr lang="en-US" b="0" dirty="0" smtClean="0">
                <a:latin typeface="Times New Roman" panose="02020603050405020304" pitchFamily="18" charset="0"/>
                <a:cs typeface="Times New Roman" panose="02020603050405020304" pitchFamily="18" charset="0"/>
              </a:rPr>
              <a:t>1. Zero Bias – No external voltage potential is applied to the PN junction diode.</a:t>
            </a:r>
          </a:p>
          <a:p>
            <a:r>
              <a:rPr lang="en-US" b="0" dirty="0" smtClean="0">
                <a:latin typeface="Times New Roman" panose="02020603050405020304" pitchFamily="18" charset="0"/>
                <a:cs typeface="Times New Roman" panose="02020603050405020304" pitchFamily="18" charset="0"/>
              </a:rPr>
              <a:t>2. Reverse Bias – The voltage potential is connected negative, (-</a:t>
            </a:r>
            <a:r>
              <a:rPr lang="en-US" b="0" dirty="0" err="1" smtClean="0">
                <a:latin typeface="Times New Roman" panose="02020603050405020304" pitchFamily="18" charset="0"/>
                <a:cs typeface="Times New Roman" panose="02020603050405020304" pitchFamily="18" charset="0"/>
              </a:rPr>
              <a:t>ve</a:t>
            </a:r>
            <a:r>
              <a:rPr lang="en-US" b="0" dirty="0" smtClean="0">
                <a:latin typeface="Times New Roman" panose="02020603050405020304" pitchFamily="18" charset="0"/>
                <a:cs typeface="Times New Roman" panose="02020603050405020304" pitchFamily="18" charset="0"/>
              </a:rPr>
              <a:t>) to the P-type material and positive, (+</a:t>
            </a:r>
            <a:r>
              <a:rPr lang="en-US" b="0" dirty="0" err="1" smtClean="0">
                <a:latin typeface="Times New Roman" panose="02020603050405020304" pitchFamily="18" charset="0"/>
                <a:cs typeface="Times New Roman" panose="02020603050405020304" pitchFamily="18" charset="0"/>
              </a:rPr>
              <a:t>ve</a:t>
            </a:r>
            <a:r>
              <a:rPr lang="en-US" b="0" dirty="0" smtClean="0">
                <a:latin typeface="Times New Roman" panose="02020603050405020304" pitchFamily="18" charset="0"/>
                <a:cs typeface="Times New Roman" panose="02020603050405020304" pitchFamily="18" charset="0"/>
              </a:rPr>
              <a:t>) to the N-type material across the diode which has the effect of </a:t>
            </a:r>
            <a:r>
              <a:rPr lang="en-US" dirty="0" smtClean="0">
                <a:latin typeface="Times New Roman" panose="02020603050405020304" pitchFamily="18" charset="0"/>
                <a:cs typeface="Times New Roman" panose="02020603050405020304" pitchFamily="18" charset="0"/>
              </a:rPr>
              <a:t>Increasing</a:t>
            </a:r>
            <a:r>
              <a:rPr lang="en-US" b="0" dirty="0" smtClean="0">
                <a:latin typeface="Times New Roman" panose="02020603050405020304" pitchFamily="18" charset="0"/>
                <a:cs typeface="Times New Roman" panose="02020603050405020304" pitchFamily="18" charset="0"/>
              </a:rPr>
              <a:t> the PN junction diode’s width.</a:t>
            </a:r>
          </a:p>
          <a:p>
            <a:r>
              <a:rPr lang="en-US" b="0" dirty="0" smtClean="0">
                <a:latin typeface="Times New Roman" panose="02020603050405020304" pitchFamily="18" charset="0"/>
                <a:cs typeface="Times New Roman" panose="02020603050405020304" pitchFamily="18" charset="0"/>
              </a:rPr>
              <a:t>3. Forward Bias – The voltage potential is connected positive, (+</a:t>
            </a:r>
            <a:r>
              <a:rPr lang="en-US" b="0" dirty="0" err="1" smtClean="0">
                <a:latin typeface="Times New Roman" panose="02020603050405020304" pitchFamily="18" charset="0"/>
                <a:cs typeface="Times New Roman" panose="02020603050405020304" pitchFamily="18" charset="0"/>
              </a:rPr>
              <a:t>ve</a:t>
            </a:r>
            <a:r>
              <a:rPr lang="en-US" b="0" dirty="0" smtClean="0">
                <a:latin typeface="Times New Roman" panose="02020603050405020304" pitchFamily="18" charset="0"/>
                <a:cs typeface="Times New Roman" panose="02020603050405020304" pitchFamily="18" charset="0"/>
              </a:rPr>
              <a:t>) to the P-type material and negative, (-</a:t>
            </a:r>
            <a:r>
              <a:rPr lang="en-US" b="0" dirty="0" err="1" smtClean="0">
                <a:latin typeface="Times New Roman" panose="02020603050405020304" pitchFamily="18" charset="0"/>
                <a:cs typeface="Times New Roman" panose="02020603050405020304" pitchFamily="18" charset="0"/>
              </a:rPr>
              <a:t>ve</a:t>
            </a:r>
            <a:r>
              <a:rPr lang="en-US" b="0" dirty="0" smtClean="0">
                <a:latin typeface="Times New Roman" panose="02020603050405020304" pitchFamily="18" charset="0"/>
                <a:cs typeface="Times New Roman" panose="02020603050405020304" pitchFamily="18" charset="0"/>
              </a:rPr>
              <a:t>) to the N-type material across the diode which has the effect of </a:t>
            </a:r>
            <a:r>
              <a:rPr lang="en-US" dirty="0" smtClean="0">
                <a:latin typeface="Times New Roman" panose="02020603050405020304" pitchFamily="18" charset="0"/>
                <a:cs typeface="Times New Roman" panose="02020603050405020304" pitchFamily="18" charset="0"/>
              </a:rPr>
              <a:t>Decreasing</a:t>
            </a:r>
            <a:r>
              <a:rPr lang="en-US" b="0" dirty="0" smtClean="0">
                <a:latin typeface="Times New Roman" panose="02020603050405020304" pitchFamily="18" charset="0"/>
                <a:cs typeface="Times New Roman" panose="02020603050405020304" pitchFamily="18" charset="0"/>
              </a:rPr>
              <a:t> the PN junction diodes width.</a:t>
            </a:r>
          </a:p>
          <a:p>
            <a:pPr marL="342900" indent="-342900" algn="just">
              <a:buFont typeface="Arial" panose="020B0604020202020204" pitchFamily="34" charset="0"/>
              <a:buChar char="•"/>
            </a:pPr>
            <a:endParaRPr lang="en-US" b="0" dirty="0" smtClean="0">
              <a:latin typeface="Times New Roman" panose="02020603050405020304" pitchFamily="18" charset="0"/>
              <a:cs typeface="Times New Roman" panose="02020603050405020304" pitchFamily="18" charset="0"/>
            </a:endParaRPr>
          </a:p>
          <a:p>
            <a:pPr algn="just"/>
            <a:endParaRPr lang="en-US" b="0" dirty="0">
              <a:latin typeface="Times New Roman" panose="02020603050405020304" pitchFamily="18" charset="0"/>
              <a:cs typeface="Times New Roman" panose="02020603050405020304" pitchFamily="18" charset="0"/>
            </a:endParaRPr>
          </a:p>
          <a:p>
            <a:pPr algn="just"/>
            <a:endParaRPr lang="en-US" b="0" dirty="0" smtClean="0">
              <a:latin typeface="Times New Roman" panose="02020603050405020304" pitchFamily="18" charset="0"/>
              <a:cs typeface="Times New Roman" panose="02020603050405020304" pitchFamily="18" charset="0"/>
            </a:endParaRPr>
          </a:p>
          <a:p>
            <a:pPr algn="just"/>
            <a:endParaRPr lang="en-US" b="0"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20</a:t>
            </a:fld>
            <a:endParaRPr lang="en-IN"/>
          </a:p>
        </p:txBody>
      </p:sp>
    </p:spTree>
    <p:extLst>
      <p:ext uri="{BB962C8B-B14F-4D97-AF65-F5344CB8AC3E}">
        <p14:creationId xmlns:p14="http://schemas.microsoft.com/office/powerpoint/2010/main" val="11348880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914400"/>
            <a:ext cx="5976112" cy="685800"/>
          </a:xfrm>
        </p:spPr>
        <p:txBody>
          <a:bodyPr/>
          <a:lstStyle/>
          <a:p>
            <a:r>
              <a:rPr lang="en-IN" dirty="0"/>
              <a:t>Zero Biased Junction Diode</a:t>
            </a:r>
            <a:br>
              <a:rPr lang="en-IN" dirty="0"/>
            </a:br>
            <a:endParaRPr lang="en-IN" dirty="0"/>
          </a:p>
        </p:txBody>
      </p:sp>
      <p:sp>
        <p:nvSpPr>
          <p:cNvPr id="3" name="Text Placeholder 2"/>
          <p:cNvSpPr>
            <a:spLocks noGrp="1"/>
          </p:cNvSpPr>
          <p:nvPr>
            <p:ph type="body" idx="1"/>
          </p:nvPr>
        </p:nvSpPr>
        <p:spPr>
          <a:xfrm>
            <a:off x="457200" y="1981200"/>
            <a:ext cx="8359775" cy="3693319"/>
          </a:xfrm>
        </p:spPr>
        <p:txBody>
          <a:bodyPr/>
          <a:lstStyle/>
          <a:p>
            <a:pPr marL="342900"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no external potential energy is applied to the PN junction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Zero bias is the condition of thermal equilibrium where the </a:t>
            </a:r>
            <a:r>
              <a:rPr lang="en-US" dirty="0">
                <a:latin typeface="Times New Roman" panose="02020603050405020304" pitchFamily="18" charset="0"/>
                <a:cs typeface="Times New Roman" panose="02020603050405020304" pitchFamily="18" charset="0"/>
              </a:rPr>
              <a:t>number of charge carriers on both the ends is balanced.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As </a:t>
            </a:r>
            <a:r>
              <a:rPr lang="en-US" b="0" dirty="0">
                <a:latin typeface="Times New Roman" panose="02020603050405020304" pitchFamily="18" charset="0"/>
                <a:cs typeface="Times New Roman" panose="02020603050405020304" pitchFamily="18" charset="0"/>
              </a:rPr>
              <a:t>there is no external power supply to the diode the </a:t>
            </a:r>
            <a:r>
              <a:rPr lang="en-US" dirty="0">
                <a:latin typeface="Times New Roman" panose="02020603050405020304" pitchFamily="18" charset="0"/>
                <a:cs typeface="Times New Roman" panose="02020603050405020304" pitchFamily="18" charset="0"/>
              </a:rPr>
              <a:t>electrons diffuse towards p-side and the diffusion of holes is towards n-side </a:t>
            </a:r>
            <a:r>
              <a:rPr lang="en-US" b="0" dirty="0">
                <a:latin typeface="Times New Roman" panose="02020603050405020304" pitchFamily="18" charset="0"/>
                <a:cs typeface="Times New Roman" panose="02020603050405020304" pitchFamily="18" charset="0"/>
              </a:rPr>
              <a:t>resulting in the </a:t>
            </a:r>
            <a:r>
              <a:rPr lang="en-US" dirty="0">
                <a:latin typeface="Times New Roman" panose="02020603050405020304" pitchFamily="18" charset="0"/>
                <a:cs typeface="Times New Roman" panose="02020603050405020304" pitchFamily="18" charset="0"/>
              </a:rPr>
              <a:t>generation of the electric field </a:t>
            </a:r>
            <a:r>
              <a:rPr lang="en-US" b="0" dirty="0">
                <a:latin typeface="Times New Roman" panose="02020603050405020304" pitchFamily="18" charset="0"/>
                <a:cs typeface="Times New Roman" panose="02020603050405020304" pitchFamily="18" charset="0"/>
              </a:rPr>
              <a:t>because of these charge carriers diffusion. </a:t>
            </a:r>
            <a:endParaRPr lang="en-US" b="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This </a:t>
            </a:r>
            <a:r>
              <a:rPr lang="en-US" b="0" dirty="0">
                <a:latin typeface="Times New Roman" panose="02020603050405020304" pitchFamily="18" charset="0"/>
                <a:cs typeface="Times New Roman" panose="02020603050405020304" pitchFamily="18" charset="0"/>
              </a:rPr>
              <a:t>generated electric field generated by both the carriers tends to </a:t>
            </a:r>
            <a:r>
              <a:rPr lang="en-US" dirty="0">
                <a:latin typeface="Times New Roman" panose="02020603050405020304" pitchFamily="18" charset="0"/>
                <a:cs typeface="Times New Roman" panose="02020603050405020304" pitchFamily="18" charset="0"/>
              </a:rPr>
              <a:t>oppose each other.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Further</a:t>
            </a:r>
            <a:r>
              <a:rPr lang="en-US" b="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there is no movement of the charge carriers in the depletion region</a:t>
            </a:r>
            <a:r>
              <a:rPr lang="en-US" b="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In this way, the diode is worked under zero bias in order to </a:t>
            </a:r>
            <a:r>
              <a:rPr lang="en-US" dirty="0">
                <a:latin typeface="Times New Roman" panose="02020603050405020304" pitchFamily="18" charset="0"/>
                <a:cs typeface="Times New Roman" panose="02020603050405020304" pitchFamily="18" charset="0"/>
              </a:rPr>
              <a:t>attain the state of thermal equilibrium</a:t>
            </a:r>
            <a:r>
              <a:rPr lang="en-US" dirty="0" smtClean="0"/>
              <a:t>.</a:t>
            </a:r>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21</a:t>
            </a:fld>
            <a:endParaRPr lang="en-IN"/>
          </a:p>
        </p:txBody>
      </p:sp>
    </p:spTree>
    <p:extLst>
      <p:ext uri="{BB962C8B-B14F-4D97-AF65-F5344CB8AC3E}">
        <p14:creationId xmlns:p14="http://schemas.microsoft.com/office/powerpoint/2010/main" val="19381293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4400" y="1830578"/>
            <a:ext cx="7728501" cy="3784013"/>
          </a:xfrm>
          <a:prstGeom prst="rect">
            <a:avLst/>
          </a:prstGeom>
        </p:spPr>
      </p:pic>
      <p:sp>
        <p:nvSpPr>
          <p:cNvPr id="3" name="object 3"/>
          <p:cNvSpPr txBox="1">
            <a:spLocks noGrp="1"/>
          </p:cNvSpPr>
          <p:nvPr>
            <p:ph type="title"/>
          </p:nvPr>
        </p:nvSpPr>
        <p:spPr>
          <a:xfrm>
            <a:off x="328371" y="813308"/>
            <a:ext cx="8451850" cy="391160"/>
          </a:xfrm>
          <a:prstGeom prst="rect">
            <a:avLst/>
          </a:prstGeom>
        </p:spPr>
        <p:txBody>
          <a:bodyPr vert="horz" wrap="square" lIns="0" tIns="12700" rIns="0" bIns="0" rtlCol="0">
            <a:spAutoFit/>
          </a:bodyPr>
          <a:lstStyle/>
          <a:p>
            <a:pPr marL="12700">
              <a:lnSpc>
                <a:spcPct val="100000"/>
              </a:lnSpc>
              <a:spcBef>
                <a:spcPts val="100"/>
              </a:spcBef>
              <a:tabLst>
                <a:tab pos="4671695" algn="l"/>
              </a:tabLst>
            </a:pPr>
            <a:r>
              <a:rPr sz="2400" spc="-5" dirty="0"/>
              <a:t>p-n</a:t>
            </a:r>
            <a:r>
              <a:rPr sz="2400" spc="5" dirty="0"/>
              <a:t> </a:t>
            </a:r>
            <a:r>
              <a:rPr sz="2400" spc="-5" dirty="0"/>
              <a:t>junction</a:t>
            </a:r>
            <a:r>
              <a:rPr sz="2400" spc="10" dirty="0"/>
              <a:t> </a:t>
            </a:r>
            <a:r>
              <a:rPr sz="2400" dirty="0"/>
              <a:t>in </a:t>
            </a:r>
            <a:r>
              <a:rPr sz="2400" spc="-5" dirty="0"/>
              <a:t>thermal</a:t>
            </a:r>
            <a:r>
              <a:rPr sz="2400" spc="10" dirty="0"/>
              <a:t> </a:t>
            </a:r>
            <a:r>
              <a:rPr sz="2400" spc="-5" dirty="0"/>
              <a:t>equilibrium:	with</a:t>
            </a:r>
            <a:r>
              <a:rPr sz="2400" spc="-10" dirty="0"/>
              <a:t> </a:t>
            </a:r>
            <a:r>
              <a:rPr sz="2400" spc="-20" dirty="0"/>
              <a:t>zero</a:t>
            </a:r>
            <a:r>
              <a:rPr sz="2400" spc="-30" dirty="0"/>
              <a:t> </a:t>
            </a:r>
            <a:r>
              <a:rPr sz="2400" dirty="0"/>
              <a:t>bias</a:t>
            </a:r>
            <a:r>
              <a:rPr sz="2400" spc="-5" dirty="0"/>
              <a:t> </a:t>
            </a:r>
            <a:r>
              <a:rPr sz="2400" spc="-15" dirty="0"/>
              <a:t>voltage </a:t>
            </a:r>
            <a:r>
              <a:rPr sz="2400" spc="-5" dirty="0"/>
              <a:t>applied</a:t>
            </a:r>
            <a:endParaRPr sz="2400"/>
          </a:p>
        </p:txBody>
      </p:sp>
      <p:sp>
        <p:nvSpPr>
          <p:cNvPr id="4" name="object 4"/>
          <p:cNvSpPr txBox="1"/>
          <p:nvPr/>
        </p:nvSpPr>
        <p:spPr>
          <a:xfrm>
            <a:off x="78739" y="1255903"/>
            <a:ext cx="8856980" cy="574675"/>
          </a:xfrm>
          <a:prstGeom prst="rect">
            <a:avLst/>
          </a:prstGeom>
        </p:spPr>
        <p:txBody>
          <a:bodyPr vert="horz" wrap="square" lIns="0" tIns="12700" rIns="0" bIns="0" rtlCol="0">
            <a:spAutoFit/>
          </a:bodyPr>
          <a:lstStyle/>
          <a:p>
            <a:pPr marL="299085" indent="-287020">
              <a:lnSpc>
                <a:spcPct val="100000"/>
              </a:lnSpc>
              <a:spcBef>
                <a:spcPts val="100"/>
              </a:spcBef>
              <a:buFont typeface="Microsoft Sans Serif"/>
              <a:buChar char="•"/>
              <a:tabLst>
                <a:tab pos="299085" algn="l"/>
                <a:tab pos="299720" algn="l"/>
              </a:tabLst>
            </a:pPr>
            <a:r>
              <a:rPr sz="1800" spc="-5" dirty="0">
                <a:latin typeface="Calibri"/>
                <a:cs typeface="Calibri"/>
              </a:rPr>
              <a:t>The</a:t>
            </a:r>
            <a:r>
              <a:rPr sz="1800" dirty="0">
                <a:latin typeface="Calibri"/>
                <a:cs typeface="Calibri"/>
              </a:rPr>
              <a:t> </a:t>
            </a:r>
            <a:r>
              <a:rPr sz="1800" spc="-10" dirty="0">
                <a:latin typeface="Calibri"/>
                <a:cs typeface="Calibri"/>
              </a:rPr>
              <a:t>regions</a:t>
            </a:r>
            <a:r>
              <a:rPr sz="1800" spc="20" dirty="0">
                <a:latin typeface="Calibri"/>
                <a:cs typeface="Calibri"/>
              </a:rPr>
              <a:t> </a:t>
            </a:r>
            <a:r>
              <a:rPr sz="1800" spc="-5" dirty="0">
                <a:latin typeface="Calibri"/>
                <a:cs typeface="Calibri"/>
              </a:rPr>
              <a:t>nearby</a:t>
            </a:r>
            <a:r>
              <a:rPr sz="1800" spc="5" dirty="0">
                <a:latin typeface="Calibri"/>
                <a:cs typeface="Calibri"/>
              </a:rPr>
              <a:t> </a:t>
            </a:r>
            <a:r>
              <a:rPr sz="1800" dirty="0">
                <a:latin typeface="Calibri"/>
                <a:cs typeface="Calibri"/>
              </a:rPr>
              <a:t>the</a:t>
            </a:r>
            <a:r>
              <a:rPr sz="1800" spc="15" dirty="0">
                <a:latin typeface="Calibri"/>
                <a:cs typeface="Calibri"/>
              </a:rPr>
              <a:t> </a:t>
            </a:r>
            <a:r>
              <a:rPr sz="1800" spc="5" dirty="0">
                <a:latin typeface="Calibri"/>
                <a:cs typeface="Calibri"/>
              </a:rPr>
              <a:t>p-n</a:t>
            </a:r>
            <a:r>
              <a:rPr sz="1800" spc="15" dirty="0">
                <a:latin typeface="Calibri"/>
                <a:cs typeface="Calibri"/>
              </a:rPr>
              <a:t> </a:t>
            </a:r>
            <a:r>
              <a:rPr sz="1800" spc="-10" dirty="0">
                <a:latin typeface="Calibri"/>
                <a:cs typeface="Calibri"/>
              </a:rPr>
              <a:t>interfaces</a:t>
            </a:r>
            <a:r>
              <a:rPr sz="1800" spc="5" dirty="0">
                <a:latin typeface="Calibri"/>
                <a:cs typeface="Calibri"/>
              </a:rPr>
              <a:t> </a:t>
            </a:r>
            <a:r>
              <a:rPr sz="1800" spc="-5" dirty="0">
                <a:latin typeface="Calibri"/>
                <a:cs typeface="Calibri"/>
              </a:rPr>
              <a:t>lose</a:t>
            </a:r>
            <a:r>
              <a:rPr sz="1800" spc="5" dirty="0">
                <a:latin typeface="Calibri"/>
                <a:cs typeface="Calibri"/>
              </a:rPr>
              <a:t> </a:t>
            </a:r>
            <a:r>
              <a:rPr sz="1800" dirty="0">
                <a:latin typeface="Calibri"/>
                <a:cs typeface="Calibri"/>
              </a:rPr>
              <a:t>their</a:t>
            </a:r>
            <a:r>
              <a:rPr sz="1800" spc="5" dirty="0">
                <a:latin typeface="Calibri"/>
                <a:cs typeface="Calibri"/>
              </a:rPr>
              <a:t> </a:t>
            </a:r>
            <a:r>
              <a:rPr sz="1800" spc="-10" dirty="0">
                <a:latin typeface="Calibri"/>
                <a:cs typeface="Calibri"/>
              </a:rPr>
              <a:t>neutrality</a:t>
            </a:r>
            <a:r>
              <a:rPr sz="1800" spc="25" dirty="0">
                <a:latin typeface="Calibri"/>
                <a:cs typeface="Calibri"/>
              </a:rPr>
              <a:t> </a:t>
            </a:r>
            <a:r>
              <a:rPr sz="1800" dirty="0">
                <a:latin typeface="Calibri"/>
                <a:cs typeface="Calibri"/>
              </a:rPr>
              <a:t>and</a:t>
            </a:r>
            <a:r>
              <a:rPr sz="1800" spc="10" dirty="0">
                <a:latin typeface="Calibri"/>
                <a:cs typeface="Calibri"/>
              </a:rPr>
              <a:t> </a:t>
            </a:r>
            <a:r>
              <a:rPr sz="1800" spc="-10" dirty="0">
                <a:latin typeface="Calibri"/>
                <a:cs typeface="Calibri"/>
              </a:rPr>
              <a:t>become</a:t>
            </a:r>
            <a:r>
              <a:rPr sz="1800" spc="15" dirty="0">
                <a:latin typeface="Calibri"/>
                <a:cs typeface="Calibri"/>
              </a:rPr>
              <a:t> </a:t>
            </a:r>
            <a:r>
              <a:rPr sz="1800" spc="-10" dirty="0">
                <a:latin typeface="Calibri"/>
                <a:cs typeface="Calibri"/>
              </a:rPr>
              <a:t>charged,</a:t>
            </a:r>
            <a:r>
              <a:rPr sz="1800" spc="10" dirty="0">
                <a:latin typeface="Calibri"/>
                <a:cs typeface="Calibri"/>
              </a:rPr>
              <a:t> </a:t>
            </a:r>
            <a:r>
              <a:rPr sz="1800" spc="-10" dirty="0">
                <a:latin typeface="Calibri"/>
                <a:cs typeface="Calibri"/>
              </a:rPr>
              <a:t>forming</a:t>
            </a:r>
            <a:r>
              <a:rPr sz="1800" spc="20" dirty="0">
                <a:latin typeface="Calibri"/>
                <a:cs typeface="Calibri"/>
              </a:rPr>
              <a:t> </a:t>
            </a:r>
            <a:r>
              <a:rPr sz="1800" dirty="0">
                <a:latin typeface="Calibri"/>
                <a:cs typeface="Calibri"/>
              </a:rPr>
              <a:t>the</a:t>
            </a:r>
            <a:endParaRPr sz="1800">
              <a:latin typeface="Calibri"/>
              <a:cs typeface="Calibri"/>
            </a:endParaRPr>
          </a:p>
          <a:p>
            <a:pPr marL="299085">
              <a:lnSpc>
                <a:spcPct val="100000"/>
              </a:lnSpc>
            </a:pPr>
            <a:r>
              <a:rPr sz="1800" spc="-5" dirty="0">
                <a:latin typeface="Calibri"/>
                <a:cs typeface="Calibri"/>
              </a:rPr>
              <a:t>space </a:t>
            </a:r>
            <a:r>
              <a:rPr sz="1800" spc="-10" dirty="0">
                <a:latin typeface="Calibri"/>
                <a:cs typeface="Calibri"/>
              </a:rPr>
              <a:t>charge</a:t>
            </a:r>
            <a:r>
              <a:rPr sz="1800" spc="5" dirty="0">
                <a:latin typeface="Calibri"/>
                <a:cs typeface="Calibri"/>
              </a:rPr>
              <a:t> </a:t>
            </a:r>
            <a:r>
              <a:rPr sz="1800" spc="-10" dirty="0">
                <a:latin typeface="Calibri"/>
                <a:cs typeface="Calibri"/>
              </a:rPr>
              <a:t>region</a:t>
            </a:r>
            <a:r>
              <a:rPr sz="1800" spc="10" dirty="0">
                <a:latin typeface="Calibri"/>
                <a:cs typeface="Calibri"/>
              </a:rPr>
              <a:t> </a:t>
            </a:r>
            <a:r>
              <a:rPr sz="1800" spc="-5" dirty="0">
                <a:latin typeface="Calibri"/>
                <a:cs typeface="Calibri"/>
              </a:rPr>
              <a:t>or depletion</a:t>
            </a:r>
            <a:r>
              <a:rPr sz="1800" spc="15" dirty="0">
                <a:latin typeface="Calibri"/>
                <a:cs typeface="Calibri"/>
              </a:rPr>
              <a:t> </a:t>
            </a:r>
            <a:r>
              <a:rPr sz="1800" spc="-45" dirty="0">
                <a:latin typeface="Calibri"/>
                <a:cs typeface="Calibri"/>
              </a:rPr>
              <a:t>layer.</a:t>
            </a:r>
            <a:endParaRPr sz="1800">
              <a:latin typeface="Calibri"/>
              <a:cs typeface="Calibri"/>
            </a:endParaRPr>
          </a:p>
        </p:txBody>
      </p:sp>
      <p:sp>
        <p:nvSpPr>
          <p:cNvPr id="5" name="Footer Placeholder 4"/>
          <p:cNvSpPr>
            <a:spLocks noGrp="1"/>
          </p:cNvSpPr>
          <p:nvPr>
            <p:ph type="ftr" sz="quarter" idx="5"/>
          </p:nvPr>
        </p:nvSpPr>
        <p:spPr/>
        <p:txBody>
          <a:bodyPr/>
          <a:lstStyle/>
          <a:p>
            <a:r>
              <a:rPr lang="en-IN" smtClean="0"/>
              <a:t>Dr. Neethu Anna Sabu</a:t>
            </a:r>
            <a:endParaRPr lang="en-IN"/>
          </a:p>
        </p:txBody>
      </p:sp>
      <p:sp>
        <p:nvSpPr>
          <p:cNvPr id="6" name="Slide Number Placeholder 5"/>
          <p:cNvSpPr>
            <a:spLocks noGrp="1"/>
          </p:cNvSpPr>
          <p:nvPr>
            <p:ph type="sldNum" sz="quarter" idx="7"/>
          </p:nvPr>
        </p:nvSpPr>
        <p:spPr/>
        <p:txBody>
          <a:bodyPr/>
          <a:lstStyle/>
          <a:p>
            <a:fld id="{B6F15528-21DE-4FAA-801E-634DDDAF4B2B}" type="slidenum">
              <a:rPr lang="en-IN" smtClean="0"/>
              <a:t>22</a:t>
            </a:fld>
            <a:endParaRPr lang="en-I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1412" y="1128521"/>
            <a:ext cx="8565388" cy="4860925"/>
          </a:xfrm>
          <a:prstGeom prst="rect">
            <a:avLst/>
          </a:prstGeom>
        </p:spPr>
        <p:txBody>
          <a:bodyPr vert="horz" wrap="square" lIns="0" tIns="12700" rIns="0" bIns="0" rtlCol="0">
            <a:spAutoFit/>
          </a:bodyPr>
          <a:lstStyle/>
          <a:p>
            <a:pPr marL="334645" marR="5080" indent="-287020" algn="just">
              <a:lnSpc>
                <a:spcPct val="100000"/>
              </a:lnSpc>
              <a:spcBef>
                <a:spcPts val="100"/>
              </a:spcBef>
              <a:buFont typeface="Microsoft Sans Serif"/>
              <a:buChar char="•"/>
              <a:tabLst>
                <a:tab pos="335280" algn="l"/>
              </a:tabLst>
            </a:pPr>
            <a:r>
              <a:rPr spc="-5" dirty="0">
                <a:latin typeface="Times New Roman" panose="02020603050405020304" pitchFamily="18" charset="0"/>
                <a:cs typeface="Times New Roman" panose="02020603050405020304" pitchFamily="18" charset="0"/>
              </a:rPr>
              <a:t>The electric </a:t>
            </a:r>
            <a:r>
              <a:rPr dirty="0">
                <a:latin typeface="Times New Roman" panose="02020603050405020304" pitchFamily="18" charset="0"/>
                <a:cs typeface="Times New Roman" panose="02020603050405020304" pitchFamily="18" charset="0"/>
              </a:rPr>
              <a:t>field </a:t>
            </a:r>
            <a:r>
              <a:rPr spc="-15" dirty="0">
                <a:latin typeface="Times New Roman" panose="02020603050405020304" pitchFamily="18" charset="0"/>
                <a:cs typeface="Times New Roman" panose="02020603050405020304" pitchFamily="18" charset="0"/>
              </a:rPr>
              <a:t>created </a:t>
            </a:r>
            <a:r>
              <a:rPr spc="-5" dirty="0">
                <a:latin typeface="Times New Roman" panose="02020603050405020304" pitchFamily="18" charset="0"/>
                <a:cs typeface="Times New Roman" panose="02020603050405020304" pitchFamily="18" charset="0"/>
              </a:rPr>
              <a:t>by </a:t>
            </a:r>
            <a:r>
              <a:rPr dirty="0">
                <a:latin typeface="Times New Roman" panose="02020603050405020304" pitchFamily="18" charset="0"/>
                <a:cs typeface="Times New Roman" panose="02020603050405020304" pitchFamily="18" charset="0"/>
              </a:rPr>
              <a:t>the space </a:t>
            </a:r>
            <a:r>
              <a:rPr spc="-10" dirty="0">
                <a:latin typeface="Times New Roman" panose="02020603050405020304" pitchFamily="18" charset="0"/>
                <a:cs typeface="Times New Roman" panose="02020603050405020304" pitchFamily="18" charset="0"/>
              </a:rPr>
              <a:t>charge </a:t>
            </a:r>
            <a:r>
              <a:rPr spc="-5" dirty="0">
                <a:latin typeface="Times New Roman" panose="02020603050405020304" pitchFamily="18" charset="0"/>
                <a:cs typeface="Times New Roman" panose="02020603050405020304" pitchFamily="18" charset="0"/>
              </a:rPr>
              <a:t>region opposes </a:t>
            </a:r>
            <a:r>
              <a:rPr dirty="0">
                <a:latin typeface="Times New Roman" panose="02020603050405020304" pitchFamily="18" charset="0"/>
                <a:cs typeface="Times New Roman" panose="02020603050405020304" pitchFamily="18" charset="0"/>
              </a:rPr>
              <a:t>the </a:t>
            </a:r>
            <a:r>
              <a:rPr spc="-5" dirty="0">
                <a:latin typeface="Times New Roman" panose="02020603050405020304" pitchFamily="18" charset="0"/>
                <a:cs typeface="Times New Roman" panose="02020603050405020304" pitchFamily="18" charset="0"/>
              </a:rPr>
              <a:t>diffusion process </a:t>
            </a:r>
            <a:r>
              <a:rPr spc="-15" dirty="0">
                <a:latin typeface="Times New Roman" panose="02020603050405020304" pitchFamily="18" charset="0"/>
                <a:cs typeface="Times New Roman" panose="02020603050405020304" pitchFamily="18" charset="0"/>
              </a:rPr>
              <a:t>for </a:t>
            </a:r>
            <a:r>
              <a:rPr spc="-5" dirty="0">
                <a:latin typeface="Times New Roman" panose="02020603050405020304" pitchFamily="18" charset="0"/>
                <a:cs typeface="Times New Roman" panose="02020603050405020304" pitchFamily="18" charset="0"/>
              </a:rPr>
              <a:t>both </a:t>
            </a:r>
            <a:r>
              <a:rPr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electrons</a:t>
            </a:r>
            <a:r>
              <a:rPr spc="1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and</a:t>
            </a:r>
            <a:r>
              <a:rPr spc="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holes.</a:t>
            </a:r>
            <a:endParaRPr dirty="0">
              <a:latin typeface="Times New Roman" panose="02020603050405020304" pitchFamily="18" charset="0"/>
              <a:cs typeface="Times New Roman" panose="02020603050405020304" pitchFamily="18" charset="0"/>
            </a:endParaRPr>
          </a:p>
          <a:p>
            <a:pPr algn="just">
              <a:lnSpc>
                <a:spcPct val="100000"/>
              </a:lnSpc>
              <a:spcBef>
                <a:spcPts val="25"/>
              </a:spcBef>
              <a:buFont typeface="Microsoft Sans Serif"/>
              <a:buChar char="•"/>
            </a:pPr>
            <a:endParaRPr dirty="0">
              <a:latin typeface="Times New Roman" panose="02020603050405020304" pitchFamily="18" charset="0"/>
              <a:cs typeface="Times New Roman" panose="02020603050405020304" pitchFamily="18" charset="0"/>
            </a:endParaRPr>
          </a:p>
          <a:p>
            <a:pPr marL="334645" marR="5080" indent="-287020" algn="just">
              <a:lnSpc>
                <a:spcPct val="100000"/>
              </a:lnSpc>
              <a:buFont typeface="Microsoft Sans Serif"/>
              <a:buChar char="•"/>
              <a:tabLst>
                <a:tab pos="335280" algn="l"/>
              </a:tabLst>
            </a:pPr>
            <a:r>
              <a:rPr spc="-10" dirty="0">
                <a:latin typeface="Times New Roman" panose="02020603050405020304" pitchFamily="18" charset="0"/>
                <a:cs typeface="Times New Roman" panose="02020603050405020304" pitchFamily="18" charset="0"/>
              </a:rPr>
              <a:t>There are two concurrent </a:t>
            </a:r>
            <a:r>
              <a:rPr dirty="0">
                <a:latin typeface="Times New Roman" panose="02020603050405020304" pitchFamily="18" charset="0"/>
                <a:cs typeface="Times New Roman" panose="02020603050405020304" pitchFamily="18" charset="0"/>
              </a:rPr>
              <a:t>phenomena: the </a:t>
            </a:r>
            <a:r>
              <a:rPr spc="-5" dirty="0">
                <a:latin typeface="Times New Roman" panose="02020603050405020304" pitchFamily="18" charset="0"/>
                <a:cs typeface="Times New Roman" panose="02020603050405020304" pitchFamily="18" charset="0"/>
              </a:rPr>
              <a:t>diffusion </a:t>
            </a:r>
            <a:r>
              <a:rPr spc="-10" dirty="0">
                <a:latin typeface="Times New Roman" panose="02020603050405020304" pitchFamily="18" charset="0"/>
                <a:cs typeface="Times New Roman" panose="02020603050405020304" pitchFamily="18" charset="0"/>
              </a:rPr>
              <a:t>process </a:t>
            </a:r>
            <a:r>
              <a:rPr spc="-5" dirty="0">
                <a:latin typeface="Times New Roman" panose="02020603050405020304" pitchFamily="18" charset="0"/>
                <a:cs typeface="Times New Roman" panose="02020603050405020304" pitchFamily="18" charset="0"/>
              </a:rPr>
              <a:t>that tends </a:t>
            </a:r>
            <a:r>
              <a:rPr spc="-10" dirty="0">
                <a:latin typeface="Times New Roman" panose="02020603050405020304" pitchFamily="18" charset="0"/>
                <a:cs typeface="Times New Roman" panose="02020603050405020304" pitchFamily="18" charset="0"/>
              </a:rPr>
              <a:t>to </a:t>
            </a:r>
            <a:r>
              <a:rPr spc="-15" dirty="0">
                <a:latin typeface="Times New Roman" panose="02020603050405020304" pitchFamily="18" charset="0"/>
                <a:cs typeface="Times New Roman" panose="02020603050405020304" pitchFamily="18" charset="0"/>
              </a:rPr>
              <a:t>generate </a:t>
            </a:r>
            <a:r>
              <a:rPr spc="-10" dirty="0">
                <a:latin typeface="Times New Roman" panose="02020603050405020304" pitchFamily="18" charset="0"/>
                <a:cs typeface="Times New Roman" panose="02020603050405020304" pitchFamily="18" charset="0"/>
              </a:rPr>
              <a:t>more </a:t>
            </a:r>
            <a:r>
              <a:rPr spc="-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space </a:t>
            </a:r>
            <a:r>
              <a:rPr spc="-10" dirty="0">
                <a:latin typeface="Times New Roman" panose="02020603050405020304" pitchFamily="18" charset="0"/>
                <a:cs typeface="Times New Roman" panose="02020603050405020304" pitchFamily="18" charset="0"/>
              </a:rPr>
              <a:t>charge, </a:t>
            </a:r>
            <a:r>
              <a:rPr dirty="0">
                <a:latin typeface="Times New Roman" panose="02020603050405020304" pitchFamily="18" charset="0"/>
                <a:cs typeface="Times New Roman" panose="02020603050405020304" pitchFamily="18" charset="0"/>
              </a:rPr>
              <a:t>and the electric field </a:t>
            </a:r>
            <a:r>
              <a:rPr spc="-10" dirty="0">
                <a:latin typeface="Times New Roman" panose="02020603050405020304" pitchFamily="18" charset="0"/>
                <a:cs typeface="Times New Roman" panose="02020603050405020304" pitchFamily="18" charset="0"/>
              </a:rPr>
              <a:t>generated </a:t>
            </a:r>
            <a:r>
              <a:rPr dirty="0">
                <a:latin typeface="Times New Roman" panose="02020603050405020304" pitchFamily="18" charset="0"/>
                <a:cs typeface="Times New Roman" panose="02020603050405020304" pitchFamily="18" charset="0"/>
              </a:rPr>
              <a:t>by the space </a:t>
            </a:r>
            <a:r>
              <a:rPr spc="-5" dirty="0">
                <a:latin typeface="Times New Roman" panose="02020603050405020304" pitchFamily="18" charset="0"/>
                <a:cs typeface="Times New Roman" panose="02020603050405020304" pitchFamily="18" charset="0"/>
              </a:rPr>
              <a:t>charge that </a:t>
            </a:r>
            <a:r>
              <a:rPr spc="-10" dirty="0">
                <a:latin typeface="Times New Roman" panose="02020603050405020304" pitchFamily="18" charset="0"/>
                <a:cs typeface="Times New Roman" panose="02020603050405020304" pitchFamily="18" charset="0"/>
              </a:rPr>
              <a:t>tends to </a:t>
            </a:r>
            <a:r>
              <a:rPr spc="-15" dirty="0">
                <a:latin typeface="Times New Roman" panose="02020603050405020304" pitchFamily="18" charset="0"/>
                <a:cs typeface="Times New Roman" panose="02020603050405020304" pitchFamily="18" charset="0"/>
              </a:rPr>
              <a:t>counteract </a:t>
            </a:r>
            <a:r>
              <a:rPr spc="-1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the</a:t>
            </a:r>
            <a:r>
              <a:rPr spc="1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diffusion.</a:t>
            </a:r>
            <a:endParaRPr dirty="0">
              <a:latin typeface="Times New Roman" panose="02020603050405020304" pitchFamily="18" charset="0"/>
              <a:cs typeface="Times New Roman" panose="02020603050405020304" pitchFamily="18" charset="0"/>
            </a:endParaRPr>
          </a:p>
          <a:p>
            <a:pPr marL="299085" marR="112395" indent="-287020" algn="just">
              <a:lnSpc>
                <a:spcPct val="100000"/>
              </a:lnSpc>
              <a:spcBef>
                <a:spcPts val="1345"/>
              </a:spcBef>
              <a:buFont typeface="Microsoft Sans Serif"/>
              <a:buChar char="•"/>
              <a:tabLst>
                <a:tab pos="299085" algn="l"/>
                <a:tab pos="299720" algn="l"/>
              </a:tabLst>
            </a:pPr>
            <a:r>
              <a:rPr b="1" spc="-5" dirty="0">
                <a:latin typeface="Times New Roman" panose="02020603050405020304" pitchFamily="18" charset="0"/>
                <a:cs typeface="Times New Roman" panose="02020603050405020304" pitchFamily="18" charset="0"/>
              </a:rPr>
              <a:t>The</a:t>
            </a:r>
            <a:r>
              <a:rPr b="1" spc="13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space</a:t>
            </a:r>
            <a:r>
              <a:rPr b="1" spc="135" dirty="0">
                <a:latin typeface="Times New Roman" panose="02020603050405020304" pitchFamily="18" charset="0"/>
                <a:cs typeface="Times New Roman" panose="02020603050405020304" pitchFamily="18" charset="0"/>
              </a:rPr>
              <a:t> </a:t>
            </a:r>
            <a:r>
              <a:rPr b="1" spc="-10" dirty="0">
                <a:latin typeface="Times New Roman" panose="02020603050405020304" pitchFamily="18" charset="0"/>
                <a:cs typeface="Times New Roman" panose="02020603050405020304" pitchFamily="18" charset="0"/>
              </a:rPr>
              <a:t>charge</a:t>
            </a:r>
            <a:r>
              <a:rPr b="1" spc="145" dirty="0">
                <a:latin typeface="Times New Roman" panose="02020603050405020304" pitchFamily="18" charset="0"/>
                <a:cs typeface="Times New Roman" panose="02020603050405020304" pitchFamily="18" charset="0"/>
              </a:rPr>
              <a:t> </a:t>
            </a:r>
            <a:r>
              <a:rPr b="1" spc="-10" dirty="0">
                <a:latin typeface="Times New Roman" panose="02020603050405020304" pitchFamily="18" charset="0"/>
                <a:cs typeface="Times New Roman" panose="02020603050405020304" pitchFamily="18" charset="0"/>
              </a:rPr>
              <a:t>region</a:t>
            </a:r>
            <a:r>
              <a:rPr b="1" spc="150"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is</a:t>
            </a:r>
            <a:r>
              <a:rPr b="1" spc="140"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a</a:t>
            </a:r>
            <a:r>
              <a:rPr b="1" spc="135" dirty="0">
                <a:latin typeface="Times New Roman" panose="02020603050405020304" pitchFamily="18" charset="0"/>
                <a:cs typeface="Times New Roman" panose="02020603050405020304" pitchFamily="18" charset="0"/>
              </a:rPr>
              <a:t> </a:t>
            </a:r>
            <a:r>
              <a:rPr b="1" spc="-10" dirty="0">
                <a:latin typeface="Times New Roman" panose="02020603050405020304" pitchFamily="18" charset="0"/>
                <a:cs typeface="Times New Roman" panose="02020603050405020304" pitchFamily="18" charset="0"/>
              </a:rPr>
              <a:t>zone</a:t>
            </a:r>
            <a:r>
              <a:rPr b="1" spc="140"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with</a:t>
            </a:r>
            <a:r>
              <a:rPr b="1" spc="14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a</a:t>
            </a:r>
            <a:r>
              <a:rPr b="1" spc="135"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net</a:t>
            </a:r>
            <a:r>
              <a:rPr b="1" spc="140" dirty="0">
                <a:latin typeface="Times New Roman" panose="02020603050405020304" pitchFamily="18" charset="0"/>
                <a:cs typeface="Times New Roman" panose="02020603050405020304" pitchFamily="18" charset="0"/>
              </a:rPr>
              <a:t> </a:t>
            </a:r>
            <a:r>
              <a:rPr b="1" spc="-10" dirty="0">
                <a:latin typeface="Times New Roman" panose="02020603050405020304" pitchFamily="18" charset="0"/>
                <a:cs typeface="Times New Roman" panose="02020603050405020304" pitchFamily="18" charset="0"/>
              </a:rPr>
              <a:t>charge</a:t>
            </a:r>
            <a:r>
              <a:rPr b="1" spc="135" dirty="0">
                <a:latin typeface="Times New Roman" panose="02020603050405020304" pitchFamily="18" charset="0"/>
                <a:cs typeface="Times New Roman" panose="02020603050405020304" pitchFamily="18" charset="0"/>
              </a:rPr>
              <a:t> </a:t>
            </a:r>
            <a:r>
              <a:rPr b="1" spc="-10" dirty="0">
                <a:latin typeface="Times New Roman" panose="02020603050405020304" pitchFamily="18" charset="0"/>
                <a:cs typeface="Times New Roman" panose="02020603050405020304" pitchFamily="18" charset="0"/>
              </a:rPr>
              <a:t>provided</a:t>
            </a:r>
            <a:r>
              <a:rPr b="1" spc="160"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by</a:t>
            </a:r>
            <a:r>
              <a:rPr b="1" spc="130"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the</a:t>
            </a:r>
            <a:r>
              <a:rPr b="1" spc="135" dirty="0">
                <a:latin typeface="Times New Roman" panose="02020603050405020304" pitchFamily="18" charset="0"/>
                <a:cs typeface="Times New Roman" panose="02020603050405020304" pitchFamily="18" charset="0"/>
              </a:rPr>
              <a:t> </a:t>
            </a:r>
            <a:r>
              <a:rPr b="1" spc="-15" dirty="0">
                <a:latin typeface="Times New Roman" panose="02020603050405020304" pitchFamily="18" charset="0"/>
                <a:cs typeface="Times New Roman" panose="02020603050405020304" pitchFamily="18" charset="0"/>
              </a:rPr>
              <a:t>fixed</a:t>
            </a:r>
            <a:r>
              <a:rPr b="1" spc="15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ions</a:t>
            </a:r>
            <a:r>
              <a:rPr b="1" spc="135" dirty="0">
                <a:latin typeface="Times New Roman" panose="02020603050405020304" pitchFamily="18" charset="0"/>
                <a:cs typeface="Times New Roman" panose="02020603050405020304" pitchFamily="18" charset="0"/>
              </a:rPr>
              <a:t> </a:t>
            </a:r>
            <a:r>
              <a:rPr b="1" spc="-10" dirty="0">
                <a:latin typeface="Times New Roman" panose="02020603050405020304" pitchFamily="18" charset="0"/>
                <a:cs typeface="Times New Roman" panose="02020603050405020304" pitchFamily="18" charset="0"/>
              </a:rPr>
              <a:t>(donors</a:t>
            </a:r>
            <a:r>
              <a:rPr b="1" spc="135"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or </a:t>
            </a:r>
            <a:r>
              <a:rPr b="1" spc="-390" dirty="0">
                <a:latin typeface="Times New Roman" panose="02020603050405020304" pitchFamily="18" charset="0"/>
                <a:cs typeface="Times New Roman" panose="02020603050405020304" pitchFamily="18" charset="0"/>
              </a:rPr>
              <a:t> </a:t>
            </a:r>
            <a:r>
              <a:rPr b="1" spc="-10" dirty="0">
                <a:latin typeface="Times New Roman" panose="02020603050405020304" pitchFamily="18" charset="0"/>
                <a:cs typeface="Times New Roman" panose="02020603050405020304" pitchFamily="18" charset="0"/>
              </a:rPr>
              <a:t>acceptors)</a:t>
            </a:r>
            <a:r>
              <a:rPr b="1" spc="15"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that </a:t>
            </a:r>
            <a:r>
              <a:rPr b="1" spc="-10" dirty="0">
                <a:latin typeface="Times New Roman" panose="02020603050405020304" pitchFamily="18" charset="0"/>
                <a:cs typeface="Times New Roman" panose="02020603050405020304" pitchFamily="18" charset="0"/>
              </a:rPr>
              <a:t>have </a:t>
            </a:r>
            <a:r>
              <a:rPr b="1" dirty="0">
                <a:latin typeface="Times New Roman" panose="02020603050405020304" pitchFamily="18" charset="0"/>
                <a:cs typeface="Times New Roman" panose="02020603050405020304" pitchFamily="18" charset="0"/>
              </a:rPr>
              <a:t>been</a:t>
            </a:r>
            <a:r>
              <a:rPr b="1" spc="20"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left</a:t>
            </a:r>
            <a:r>
              <a:rPr b="1" dirty="0">
                <a:latin typeface="Times New Roman" panose="02020603050405020304" pitchFamily="18" charset="0"/>
                <a:cs typeface="Times New Roman" panose="02020603050405020304" pitchFamily="18" charset="0"/>
              </a:rPr>
              <a:t> </a:t>
            </a:r>
            <a:r>
              <a:rPr b="1" spc="-10" dirty="0">
                <a:latin typeface="Times New Roman" panose="02020603050405020304" pitchFamily="18" charset="0"/>
                <a:cs typeface="Times New Roman" panose="02020603050405020304" pitchFamily="18" charset="0"/>
              </a:rPr>
              <a:t>uncovered</a:t>
            </a:r>
            <a:r>
              <a:rPr b="1" spc="20"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by</a:t>
            </a:r>
            <a:r>
              <a:rPr b="1" spc="5"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majority</a:t>
            </a:r>
            <a:r>
              <a:rPr b="1"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carrier</a:t>
            </a:r>
            <a:r>
              <a:rPr b="1" spc="15"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diffusion</a:t>
            </a:r>
            <a:r>
              <a:rPr spc="-5"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299085" marR="581660" indent="-299085" algn="just">
              <a:lnSpc>
                <a:spcPct val="100000"/>
              </a:lnSpc>
              <a:buFont typeface="Microsoft Sans Serif"/>
              <a:buChar char="•"/>
              <a:tabLst>
                <a:tab pos="299085" algn="l"/>
                <a:tab pos="299720" algn="l"/>
              </a:tabLst>
            </a:pPr>
            <a:r>
              <a:rPr spc="-5" dirty="0">
                <a:latin typeface="Times New Roman" panose="02020603050405020304" pitchFamily="18" charset="0"/>
                <a:cs typeface="Times New Roman" panose="02020603050405020304" pitchFamily="18" charset="0"/>
              </a:rPr>
              <a:t>When</a:t>
            </a:r>
            <a:r>
              <a:rPr spc="1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equilibrium</a:t>
            </a:r>
            <a:r>
              <a:rPr spc="4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is</a:t>
            </a:r>
            <a:r>
              <a:rPr spc="1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reached,</a:t>
            </a:r>
            <a:r>
              <a:rPr spc="2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the</a:t>
            </a:r>
            <a:r>
              <a:rPr spc="2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charge</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density</a:t>
            </a:r>
            <a:r>
              <a:rPr spc="2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is</a:t>
            </a:r>
            <a:r>
              <a:rPr spc="10"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approximated</a:t>
            </a:r>
            <a:r>
              <a:rPr spc="1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by</a:t>
            </a:r>
            <a:r>
              <a:rPr spc="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the</a:t>
            </a:r>
            <a:r>
              <a:rPr spc="2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displayed</a:t>
            </a:r>
            <a:r>
              <a:rPr spc="20"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step </a:t>
            </a:r>
            <a:r>
              <a:rPr spc="-39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function.</a:t>
            </a:r>
            <a:endParaRPr dirty="0">
              <a:latin typeface="Times New Roman" panose="02020603050405020304" pitchFamily="18" charset="0"/>
              <a:cs typeface="Times New Roman" panose="02020603050405020304" pitchFamily="18" charset="0"/>
            </a:endParaRPr>
          </a:p>
          <a:p>
            <a:pPr algn="just">
              <a:lnSpc>
                <a:spcPct val="100000"/>
              </a:lnSpc>
              <a:spcBef>
                <a:spcPts val="25"/>
              </a:spcBef>
              <a:buFont typeface="Microsoft Sans Serif"/>
              <a:buChar char="•"/>
            </a:pPr>
            <a:endParaRPr dirty="0">
              <a:latin typeface="Times New Roman" panose="02020603050405020304" pitchFamily="18" charset="0"/>
              <a:cs typeface="Times New Roman" panose="02020603050405020304" pitchFamily="18" charset="0"/>
            </a:endParaRPr>
          </a:p>
          <a:p>
            <a:pPr marL="299085" marR="111760" indent="-287020" algn="just">
              <a:lnSpc>
                <a:spcPct val="100000"/>
              </a:lnSpc>
              <a:buFont typeface="Microsoft Sans Serif"/>
              <a:buChar char="•"/>
              <a:tabLst>
                <a:tab pos="299720" algn="l"/>
              </a:tabLst>
            </a:pPr>
            <a:r>
              <a:rPr spc="-5" dirty="0">
                <a:latin typeface="Times New Roman" panose="02020603050405020304" pitchFamily="18" charset="0"/>
                <a:cs typeface="Times New Roman" panose="02020603050405020304" pitchFamily="18" charset="0"/>
              </a:rPr>
              <a:t>The region is completely depleted of majority </a:t>
            </a:r>
            <a:r>
              <a:rPr spc="-10" dirty="0">
                <a:latin typeface="Times New Roman" panose="02020603050405020304" pitchFamily="18" charset="0"/>
                <a:cs typeface="Times New Roman" panose="02020603050405020304" pitchFamily="18" charset="0"/>
              </a:rPr>
              <a:t>carriers </a:t>
            </a:r>
            <a:r>
              <a:rPr spc="-5" dirty="0">
                <a:latin typeface="Times New Roman" panose="02020603050405020304" pitchFamily="18" charset="0"/>
                <a:cs typeface="Times New Roman" panose="02020603050405020304" pitchFamily="18" charset="0"/>
              </a:rPr>
              <a:t>(leaving </a:t>
            </a:r>
            <a:r>
              <a:rPr dirty="0">
                <a:latin typeface="Times New Roman" panose="02020603050405020304" pitchFamily="18" charset="0"/>
                <a:cs typeface="Times New Roman" panose="02020603050405020304" pitchFamily="18" charset="0"/>
              </a:rPr>
              <a:t>a </a:t>
            </a:r>
            <a:r>
              <a:rPr spc="-10" dirty="0">
                <a:latin typeface="Times New Roman" panose="02020603050405020304" pitchFamily="18" charset="0"/>
                <a:cs typeface="Times New Roman" panose="02020603050405020304" pitchFamily="18" charset="0"/>
              </a:rPr>
              <a:t>charge </a:t>
            </a:r>
            <a:r>
              <a:rPr spc="-5" dirty="0">
                <a:latin typeface="Times New Roman" panose="02020603050405020304" pitchFamily="18" charset="0"/>
                <a:cs typeface="Times New Roman" panose="02020603050405020304" pitchFamily="18" charset="0"/>
              </a:rPr>
              <a:t>density equal </a:t>
            </a:r>
            <a:r>
              <a:rPr spc="-10" dirty="0">
                <a:latin typeface="Times New Roman" panose="02020603050405020304" pitchFamily="18" charset="0"/>
                <a:cs typeface="Times New Roman" panose="02020603050405020304" pitchFamily="18" charset="0"/>
              </a:rPr>
              <a:t>to </a:t>
            </a:r>
            <a:r>
              <a:rPr dirty="0">
                <a:latin typeface="Times New Roman" panose="02020603050405020304" pitchFamily="18" charset="0"/>
                <a:cs typeface="Times New Roman" panose="02020603050405020304" pitchFamily="18" charset="0"/>
              </a:rPr>
              <a:t>the </a:t>
            </a:r>
            <a:r>
              <a:rPr spc="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net doping level), </a:t>
            </a:r>
            <a:r>
              <a:rPr dirty="0">
                <a:latin typeface="Times New Roman" panose="02020603050405020304" pitchFamily="18" charset="0"/>
                <a:cs typeface="Times New Roman" panose="02020603050405020304" pitchFamily="18" charset="0"/>
              </a:rPr>
              <a:t>and the </a:t>
            </a:r>
            <a:r>
              <a:rPr spc="-5" dirty="0">
                <a:latin typeface="Times New Roman" panose="02020603050405020304" pitchFamily="18" charset="0"/>
                <a:cs typeface="Times New Roman" panose="02020603050405020304" pitchFamily="18" charset="0"/>
              </a:rPr>
              <a:t>edge between </a:t>
            </a:r>
            <a:r>
              <a:rPr dirty="0">
                <a:latin typeface="Times New Roman" panose="02020603050405020304" pitchFamily="18" charset="0"/>
                <a:cs typeface="Times New Roman" panose="02020603050405020304" pitchFamily="18" charset="0"/>
              </a:rPr>
              <a:t>the space </a:t>
            </a:r>
            <a:r>
              <a:rPr spc="-10" dirty="0">
                <a:latin typeface="Times New Roman" panose="02020603050405020304" pitchFamily="18" charset="0"/>
                <a:cs typeface="Times New Roman" panose="02020603050405020304" pitchFamily="18" charset="0"/>
              </a:rPr>
              <a:t>charge </a:t>
            </a:r>
            <a:r>
              <a:rPr spc="-5" dirty="0">
                <a:latin typeface="Times New Roman" panose="02020603050405020304" pitchFamily="18" charset="0"/>
                <a:cs typeface="Times New Roman" panose="02020603050405020304" pitchFamily="18" charset="0"/>
              </a:rPr>
              <a:t>region </a:t>
            </a:r>
            <a:r>
              <a:rPr dirty="0">
                <a:latin typeface="Times New Roman" panose="02020603050405020304" pitchFamily="18" charset="0"/>
                <a:cs typeface="Times New Roman" panose="02020603050405020304" pitchFamily="18" charset="0"/>
              </a:rPr>
              <a:t>and the </a:t>
            </a:r>
            <a:r>
              <a:rPr spc="-10" dirty="0">
                <a:latin typeface="Times New Roman" panose="02020603050405020304" pitchFamily="18" charset="0"/>
                <a:cs typeface="Times New Roman" panose="02020603050405020304" pitchFamily="18" charset="0"/>
              </a:rPr>
              <a:t>neutral </a:t>
            </a:r>
            <a:r>
              <a:rPr spc="-5" dirty="0">
                <a:latin typeface="Times New Roman" panose="02020603050405020304" pitchFamily="18" charset="0"/>
                <a:cs typeface="Times New Roman" panose="02020603050405020304" pitchFamily="18" charset="0"/>
              </a:rPr>
              <a:t>region </a:t>
            </a:r>
            <a:r>
              <a:rPr spc="-10" dirty="0">
                <a:latin typeface="Times New Roman" panose="02020603050405020304" pitchFamily="18" charset="0"/>
                <a:cs typeface="Times New Roman" panose="02020603050405020304" pitchFamily="18" charset="0"/>
              </a:rPr>
              <a:t>is </a:t>
            </a:r>
            <a:r>
              <a:rPr spc="-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quite</a:t>
            </a:r>
            <a:r>
              <a:rPr spc="1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sharp.</a:t>
            </a:r>
          </a:p>
          <a:p>
            <a:pPr algn="just">
              <a:lnSpc>
                <a:spcPct val="100000"/>
              </a:lnSpc>
              <a:spcBef>
                <a:spcPts val="20"/>
              </a:spcBef>
              <a:buFont typeface="Microsoft Sans Serif"/>
              <a:buChar char="•"/>
            </a:pPr>
            <a:endParaRPr dirty="0">
              <a:latin typeface="Times New Roman" panose="02020603050405020304" pitchFamily="18" charset="0"/>
              <a:cs typeface="Times New Roman" panose="02020603050405020304" pitchFamily="18" charset="0"/>
            </a:endParaRPr>
          </a:p>
          <a:p>
            <a:pPr marL="299085" marR="114935" indent="-287020" algn="just">
              <a:lnSpc>
                <a:spcPct val="100000"/>
              </a:lnSpc>
              <a:spcBef>
                <a:spcPts val="5"/>
              </a:spcBef>
              <a:buFont typeface="Microsoft Sans Serif"/>
              <a:buChar char="•"/>
              <a:tabLst>
                <a:tab pos="299085" algn="l"/>
                <a:tab pos="299720" algn="l"/>
              </a:tabLst>
            </a:pPr>
            <a:r>
              <a:rPr spc="-5" dirty="0">
                <a:latin typeface="Times New Roman" panose="02020603050405020304" pitchFamily="18" charset="0"/>
                <a:cs typeface="Times New Roman" panose="02020603050405020304" pitchFamily="18" charset="0"/>
              </a:rPr>
              <a:t>The</a:t>
            </a:r>
            <a:r>
              <a:rPr spc="19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space</a:t>
            </a:r>
            <a:r>
              <a:rPr spc="19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charge</a:t>
            </a:r>
            <a:r>
              <a:rPr spc="19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region</a:t>
            </a:r>
            <a:r>
              <a:rPr spc="19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has</a:t>
            </a:r>
            <a:r>
              <a:rPr spc="204"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the</a:t>
            </a:r>
            <a:r>
              <a:rPr spc="19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same</a:t>
            </a:r>
            <a:r>
              <a:rPr spc="20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charge</a:t>
            </a:r>
            <a:r>
              <a:rPr spc="19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on</a:t>
            </a:r>
            <a:r>
              <a:rPr spc="20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both</a:t>
            </a:r>
            <a:r>
              <a:rPr spc="19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sides</a:t>
            </a:r>
            <a:r>
              <a:rPr spc="20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of</a:t>
            </a:r>
            <a:r>
              <a:rPr spc="19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the</a:t>
            </a:r>
            <a:r>
              <a:rPr spc="20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p-n</a:t>
            </a:r>
            <a:r>
              <a:rPr spc="19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interfaces,</a:t>
            </a:r>
            <a:r>
              <a:rPr spc="19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thus</a:t>
            </a:r>
            <a:r>
              <a:rPr spc="19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it </a:t>
            </a:r>
            <a:r>
              <a:rPr spc="-39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extends</a:t>
            </a:r>
            <a:r>
              <a:rPr spc="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farther</a:t>
            </a:r>
            <a:r>
              <a:rPr spc="1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on</a:t>
            </a:r>
            <a:r>
              <a:rPr dirty="0">
                <a:latin typeface="Times New Roman" panose="02020603050405020304" pitchFamily="18" charset="0"/>
                <a:cs typeface="Times New Roman" panose="02020603050405020304" pitchFamily="18" charset="0"/>
              </a:rPr>
              <a:t> the</a:t>
            </a:r>
            <a:r>
              <a:rPr spc="1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less</a:t>
            </a:r>
            <a:r>
              <a:rPr spc="-5" dirty="0">
                <a:latin typeface="Times New Roman" panose="02020603050405020304" pitchFamily="18" charset="0"/>
                <a:cs typeface="Times New Roman" panose="02020603050405020304" pitchFamily="18" charset="0"/>
              </a:rPr>
              <a:t> doped</a:t>
            </a:r>
            <a:r>
              <a:rPr spc="1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side.</a:t>
            </a:r>
            <a:endParaRPr dirty="0">
              <a:latin typeface="Times New Roman" panose="02020603050405020304" pitchFamily="18" charset="0"/>
              <a:cs typeface="Times New Roman" panose="02020603050405020304" pitchFamily="18" charset="0"/>
            </a:endParaRPr>
          </a:p>
        </p:txBody>
      </p:sp>
      <p:sp>
        <p:nvSpPr>
          <p:cNvPr id="3" name="object 3"/>
          <p:cNvSpPr txBox="1">
            <a:spLocks noGrp="1"/>
          </p:cNvSpPr>
          <p:nvPr>
            <p:ph type="title"/>
          </p:nvPr>
        </p:nvSpPr>
        <p:spPr>
          <a:xfrm>
            <a:off x="2553970" y="171958"/>
            <a:ext cx="4548505" cy="756920"/>
          </a:xfrm>
          <a:prstGeom prst="rect">
            <a:avLst/>
          </a:prstGeom>
        </p:spPr>
        <p:txBody>
          <a:bodyPr vert="horz" wrap="square" lIns="0" tIns="12700" rIns="0" bIns="0" rtlCol="0">
            <a:spAutoFit/>
          </a:bodyPr>
          <a:lstStyle/>
          <a:p>
            <a:pPr marL="426084" marR="5080" indent="-413384">
              <a:lnSpc>
                <a:spcPct val="100000"/>
              </a:lnSpc>
              <a:spcBef>
                <a:spcPts val="100"/>
              </a:spcBef>
            </a:pPr>
            <a:r>
              <a:rPr sz="2400" spc="-5" dirty="0"/>
              <a:t>p-n junction </a:t>
            </a:r>
            <a:r>
              <a:rPr sz="2400" dirty="0"/>
              <a:t>in </a:t>
            </a:r>
            <a:r>
              <a:rPr sz="2400" spc="-5" dirty="0"/>
              <a:t>thermal equilibrium: </a:t>
            </a:r>
            <a:r>
              <a:rPr sz="2400" spc="-530" dirty="0"/>
              <a:t> </a:t>
            </a:r>
            <a:r>
              <a:rPr sz="2400" spc="-5" dirty="0"/>
              <a:t>with </a:t>
            </a:r>
            <a:r>
              <a:rPr sz="2400" spc="-20" dirty="0"/>
              <a:t>zero</a:t>
            </a:r>
            <a:r>
              <a:rPr sz="2400" spc="-25" dirty="0"/>
              <a:t> </a:t>
            </a:r>
            <a:r>
              <a:rPr sz="2400" dirty="0"/>
              <a:t>bias</a:t>
            </a:r>
            <a:r>
              <a:rPr sz="2400" spc="-5" dirty="0"/>
              <a:t> </a:t>
            </a:r>
            <a:r>
              <a:rPr sz="2400" spc="-15" dirty="0"/>
              <a:t>voltage</a:t>
            </a:r>
            <a:r>
              <a:rPr sz="2400" spc="-20" dirty="0"/>
              <a:t> </a:t>
            </a:r>
            <a:r>
              <a:rPr sz="2400" spc="-5" dirty="0"/>
              <a:t>applied</a:t>
            </a:r>
            <a:endParaRPr sz="2400" dirty="0"/>
          </a:p>
        </p:txBody>
      </p:sp>
      <p:sp>
        <p:nvSpPr>
          <p:cNvPr id="5" name="Footer Placeholder 4"/>
          <p:cNvSpPr>
            <a:spLocks noGrp="1"/>
          </p:cNvSpPr>
          <p:nvPr>
            <p:ph type="ftr" sz="quarter" idx="5"/>
          </p:nvPr>
        </p:nvSpPr>
        <p:spPr/>
        <p:txBody>
          <a:bodyPr/>
          <a:lstStyle/>
          <a:p>
            <a:r>
              <a:rPr lang="en-IN" smtClean="0"/>
              <a:t>Dr. Neethu Anna Sabu</a:t>
            </a:r>
            <a:endParaRPr lang="en-IN"/>
          </a:p>
        </p:txBody>
      </p:sp>
      <p:sp>
        <p:nvSpPr>
          <p:cNvPr id="6" name="Slide Number Placeholder 5"/>
          <p:cNvSpPr>
            <a:spLocks noGrp="1"/>
          </p:cNvSpPr>
          <p:nvPr>
            <p:ph type="sldNum" sz="quarter" idx="7"/>
          </p:nvPr>
        </p:nvSpPr>
        <p:spPr/>
        <p:txBody>
          <a:bodyPr/>
          <a:lstStyle/>
          <a:p>
            <a:fld id="{B6F15528-21DE-4FAA-801E-634DDDAF4B2B}" type="slidenum">
              <a:rPr lang="en-IN" smtClean="0"/>
              <a:t>23</a:t>
            </a:fld>
            <a:endParaRPr lang="en-I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3943" y="204978"/>
            <a:ext cx="5976112" cy="430887"/>
          </a:xfrm>
        </p:spPr>
        <p:txBody>
          <a:bodyPr/>
          <a:lstStyle/>
          <a:p>
            <a:r>
              <a:rPr lang="en-US" dirty="0" smtClean="0"/>
              <a:t>Forward and reverse current-zero bias</a:t>
            </a:r>
            <a:endParaRPr lang="en-IN" dirty="0"/>
          </a:p>
        </p:txBody>
      </p:sp>
      <p:sp>
        <p:nvSpPr>
          <p:cNvPr id="3" name="Text Placeholder 2"/>
          <p:cNvSpPr>
            <a:spLocks noGrp="1"/>
          </p:cNvSpPr>
          <p:nvPr>
            <p:ph type="body" idx="1"/>
          </p:nvPr>
        </p:nvSpPr>
        <p:spPr>
          <a:xfrm>
            <a:off x="228600" y="990600"/>
            <a:ext cx="8458200" cy="5745163"/>
          </a:xfrm>
        </p:spPr>
        <p:txBody>
          <a:bodyPr/>
          <a:lstStyle/>
          <a:p>
            <a:pPr marL="342900" indent="-342900" algn="just">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a few holes (majority carriers) in the P-type material with enough energy to overcome the potential barrier will move across the junction against this barrier potential. This is known as the “</a:t>
            </a:r>
            <a:r>
              <a:rPr lang="en-US" dirty="0">
                <a:latin typeface="Times New Roman" panose="02020603050405020304" pitchFamily="18" charset="0"/>
                <a:cs typeface="Times New Roman" panose="02020603050405020304" pitchFamily="18" charset="0"/>
              </a:rPr>
              <a:t>Forward Current</a:t>
            </a:r>
            <a:r>
              <a:rPr lang="en-US" b="0" dirty="0">
                <a:latin typeface="Times New Roman" panose="02020603050405020304" pitchFamily="18" charset="0"/>
                <a:cs typeface="Times New Roman" panose="02020603050405020304" pitchFamily="18" charset="0"/>
              </a:rPr>
              <a:t>” and is referenced as I</a:t>
            </a:r>
            <a:r>
              <a:rPr lang="en-US" b="0" baseline="-25000" dirty="0">
                <a:latin typeface="Times New Roman" panose="02020603050405020304" pitchFamily="18" charset="0"/>
                <a:cs typeface="Times New Roman" panose="02020603050405020304" pitchFamily="18" charset="0"/>
              </a:rPr>
              <a:t>F</a:t>
            </a:r>
          </a:p>
          <a:p>
            <a:pPr marL="342900" indent="-342900" algn="just">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 </a:t>
            </a:r>
            <a:r>
              <a:rPr lang="en-US" b="0" dirty="0" smtClean="0">
                <a:latin typeface="Times New Roman" panose="02020603050405020304" pitchFamily="18" charset="0"/>
                <a:cs typeface="Times New Roman" panose="02020603050405020304" pitchFamily="18" charset="0"/>
              </a:rPr>
              <a:t>Holes </a:t>
            </a:r>
            <a:r>
              <a:rPr lang="en-US" b="0" dirty="0">
                <a:latin typeface="Times New Roman" panose="02020603050405020304" pitchFamily="18" charset="0"/>
                <a:cs typeface="Times New Roman" panose="02020603050405020304" pitchFamily="18" charset="0"/>
              </a:rPr>
              <a:t>generated in the N-type material (minority carriers), find this situation </a:t>
            </a:r>
            <a:r>
              <a:rPr lang="en-US" b="0" dirty="0" err="1">
                <a:latin typeface="Times New Roman" panose="02020603050405020304" pitchFamily="18" charset="0"/>
                <a:cs typeface="Times New Roman" panose="02020603050405020304" pitchFamily="18" charset="0"/>
              </a:rPr>
              <a:t>favourable</a:t>
            </a:r>
            <a:r>
              <a:rPr lang="en-US" b="0" dirty="0">
                <a:latin typeface="Times New Roman" panose="02020603050405020304" pitchFamily="18" charset="0"/>
                <a:cs typeface="Times New Roman" panose="02020603050405020304" pitchFamily="18" charset="0"/>
              </a:rPr>
              <a:t> and move across the junction in the opposite direction. This is known as the “</a:t>
            </a:r>
            <a:r>
              <a:rPr lang="en-US" dirty="0">
                <a:latin typeface="Times New Roman" panose="02020603050405020304" pitchFamily="18" charset="0"/>
                <a:cs typeface="Times New Roman" panose="02020603050405020304" pitchFamily="18" charset="0"/>
              </a:rPr>
              <a:t>Reverse Current</a:t>
            </a:r>
            <a:r>
              <a:rPr lang="en-US" b="0" dirty="0">
                <a:latin typeface="Times New Roman" panose="02020603050405020304" pitchFamily="18" charset="0"/>
                <a:cs typeface="Times New Roman" panose="02020603050405020304" pitchFamily="18" charset="0"/>
              </a:rPr>
              <a:t>” and is referenced as I</a:t>
            </a:r>
            <a:r>
              <a:rPr lang="en-US" b="0" baseline="-25000" dirty="0">
                <a:latin typeface="Times New Roman" panose="02020603050405020304" pitchFamily="18" charset="0"/>
                <a:cs typeface="Times New Roman" panose="02020603050405020304" pitchFamily="18" charset="0"/>
              </a:rPr>
              <a:t>R</a:t>
            </a:r>
            <a:r>
              <a:rPr lang="en-US" b="0" dirty="0">
                <a:latin typeface="Times New Roman" panose="02020603050405020304" pitchFamily="18" charset="0"/>
                <a:cs typeface="Times New Roman" panose="02020603050405020304" pitchFamily="18" charset="0"/>
              </a:rPr>
              <a:t>. This transfer of electrons and holes back and forth across the PN junction is known as </a:t>
            </a:r>
            <a:r>
              <a:rPr lang="en-US" b="0" dirty="0" smtClean="0">
                <a:latin typeface="Times New Roman" panose="02020603050405020304" pitchFamily="18" charset="0"/>
                <a:cs typeface="Times New Roman" panose="02020603050405020304" pitchFamily="18" charset="0"/>
              </a:rPr>
              <a:t>diffusion</a:t>
            </a:r>
          </a:p>
          <a:p>
            <a:pPr marL="342900" indent="-342900" algn="just">
              <a:buFont typeface="Arial" panose="020B0604020202020204" pitchFamily="34" charset="0"/>
              <a:buChar char="•"/>
            </a:pPr>
            <a:r>
              <a:rPr lang="en-US" b="0" baseline="-25000" dirty="0" smtClean="0">
                <a:latin typeface="Times New Roman" panose="02020603050405020304" pitchFamily="18" charset="0"/>
                <a:cs typeface="Times New Roman" panose="02020603050405020304" pitchFamily="18" charset="0"/>
              </a:rPr>
              <a:t>N type electrons are getting diffused with p type holes, it forms donor ions at n side</a:t>
            </a:r>
            <a:r>
              <a:rPr lang="en-US" b="0" dirty="0" smtClean="0">
                <a:latin typeface="Times New Roman" panose="02020603050405020304" pitchFamily="18" charset="0"/>
                <a:cs typeface="Times New Roman" panose="02020603050405020304" pitchFamily="18" charset="0"/>
              </a:rPr>
              <a:t> and acceptor ions at p side</a:t>
            </a: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Positive ions repel holes and negative ions repels electrons which forms barrier at the junction and prevents further flow of charge carriers</a:t>
            </a:r>
          </a:p>
          <a:p>
            <a:pPr marL="342900" indent="-342900" algn="just">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“Equilibrium” or balance will be established when the majority carriers are equal and both moving in opposite directions, so that the </a:t>
            </a:r>
            <a:r>
              <a:rPr lang="en-US" dirty="0">
                <a:latin typeface="Times New Roman" panose="02020603050405020304" pitchFamily="18" charset="0"/>
                <a:cs typeface="Times New Roman" panose="02020603050405020304" pitchFamily="18" charset="0"/>
              </a:rPr>
              <a:t>net result is zero current flowing in the circuit.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When </a:t>
            </a:r>
            <a:r>
              <a:rPr lang="en-US" b="0" dirty="0">
                <a:latin typeface="Times New Roman" panose="02020603050405020304" pitchFamily="18" charset="0"/>
                <a:cs typeface="Times New Roman" panose="02020603050405020304" pitchFamily="18" charset="0"/>
              </a:rPr>
              <a:t>this occurs the junction is said to be in a state of “</a:t>
            </a:r>
            <a:r>
              <a:rPr lang="en-US" dirty="0">
                <a:latin typeface="Times New Roman" panose="02020603050405020304" pitchFamily="18" charset="0"/>
                <a:cs typeface="Times New Roman" panose="02020603050405020304" pitchFamily="18" charset="0"/>
              </a:rPr>
              <a:t>Dynamic Equilibrium</a:t>
            </a:r>
            <a:r>
              <a:rPr lang="en-US" b="0" dirty="0">
                <a:latin typeface="Times New Roman" panose="02020603050405020304" pitchFamily="18" charset="0"/>
                <a:cs typeface="Times New Roman" panose="02020603050405020304" pitchFamily="18" charset="0"/>
              </a:rPr>
              <a:t>“</a:t>
            </a:r>
            <a:endParaRPr lang="en-US" b="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b="0" baseline="-25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24</a:t>
            </a:fld>
            <a:endParaRPr lang="en-IN"/>
          </a:p>
        </p:txBody>
      </p:sp>
    </p:spTree>
    <p:extLst>
      <p:ext uri="{BB962C8B-B14F-4D97-AF65-F5344CB8AC3E}">
        <p14:creationId xmlns:p14="http://schemas.microsoft.com/office/powerpoint/2010/main" val="42090885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dirty="0"/>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25</a:t>
            </a:fld>
            <a:endParaRPr lang="en-IN"/>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85" t="20987" r="41806" b="23704"/>
          <a:stretch/>
        </p:blipFill>
        <p:spPr bwMode="auto">
          <a:xfrm>
            <a:off x="1295400" y="1524000"/>
            <a:ext cx="6426201" cy="3793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99677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91616" y="1219201"/>
            <a:ext cx="5015865" cy="2209800"/>
            <a:chOff x="278447" y="979868"/>
            <a:chExt cx="5015865" cy="2605405"/>
          </a:xfrm>
        </p:grpSpPr>
        <p:pic>
          <p:nvPicPr>
            <p:cNvPr id="3" name="object 3"/>
            <p:cNvPicPr/>
            <p:nvPr/>
          </p:nvPicPr>
          <p:blipFill>
            <a:blip r:embed="rId2" cstate="print"/>
            <a:stretch>
              <a:fillRect/>
            </a:stretch>
          </p:blipFill>
          <p:spPr>
            <a:xfrm>
              <a:off x="287972" y="989457"/>
              <a:ext cx="4996500" cy="2585838"/>
            </a:xfrm>
            <a:prstGeom prst="rect">
              <a:avLst/>
            </a:prstGeom>
          </p:spPr>
        </p:pic>
        <p:sp>
          <p:nvSpPr>
            <p:cNvPr id="4" name="object 4"/>
            <p:cNvSpPr/>
            <p:nvPr/>
          </p:nvSpPr>
          <p:spPr>
            <a:xfrm>
              <a:off x="283209" y="984630"/>
              <a:ext cx="5006340" cy="2595880"/>
            </a:xfrm>
            <a:custGeom>
              <a:avLst/>
              <a:gdLst/>
              <a:ahLst/>
              <a:cxnLst/>
              <a:rect l="l" t="t" r="r" b="b"/>
              <a:pathLst>
                <a:path w="5006340" h="2595879">
                  <a:moveTo>
                    <a:pt x="0" y="2595372"/>
                  </a:moveTo>
                  <a:lnTo>
                    <a:pt x="5006086" y="2595372"/>
                  </a:lnTo>
                  <a:lnTo>
                    <a:pt x="5006086" y="0"/>
                  </a:lnTo>
                  <a:lnTo>
                    <a:pt x="0" y="0"/>
                  </a:lnTo>
                  <a:lnTo>
                    <a:pt x="0" y="2595372"/>
                  </a:lnTo>
                  <a:close/>
                </a:path>
              </a:pathLst>
            </a:custGeom>
            <a:ln w="9525">
              <a:solidFill>
                <a:srgbClr val="000000"/>
              </a:solidFill>
            </a:ln>
          </p:spPr>
          <p:txBody>
            <a:bodyPr wrap="square" lIns="0" tIns="0" rIns="0" bIns="0" rtlCol="0"/>
            <a:lstStyle/>
            <a:p>
              <a:endParaRPr/>
            </a:p>
          </p:txBody>
        </p:sp>
      </p:grpSp>
      <p:pic>
        <p:nvPicPr>
          <p:cNvPr id="5" name="object 5"/>
          <p:cNvPicPr/>
          <p:nvPr/>
        </p:nvPicPr>
        <p:blipFill>
          <a:blip r:embed="rId3" cstate="print"/>
          <a:stretch>
            <a:fillRect/>
          </a:stretch>
        </p:blipFill>
        <p:spPr>
          <a:xfrm>
            <a:off x="2133600" y="381000"/>
            <a:ext cx="5134483" cy="766267"/>
          </a:xfrm>
          <a:prstGeom prst="rect">
            <a:avLst/>
          </a:prstGeom>
        </p:spPr>
      </p:pic>
      <p:sp>
        <p:nvSpPr>
          <p:cNvPr id="8" name="Footer Placeholder 7"/>
          <p:cNvSpPr>
            <a:spLocks noGrp="1"/>
          </p:cNvSpPr>
          <p:nvPr>
            <p:ph type="ftr" sz="quarter" idx="5"/>
          </p:nvPr>
        </p:nvSpPr>
        <p:spPr/>
        <p:txBody>
          <a:bodyPr/>
          <a:lstStyle/>
          <a:p>
            <a:r>
              <a:rPr lang="en-IN" smtClean="0"/>
              <a:t>Dr. Neethu Anna Sabu</a:t>
            </a:r>
            <a:endParaRPr lang="en-IN"/>
          </a:p>
        </p:txBody>
      </p:sp>
      <p:sp>
        <p:nvSpPr>
          <p:cNvPr id="9" name="Slide Number Placeholder 8"/>
          <p:cNvSpPr>
            <a:spLocks noGrp="1"/>
          </p:cNvSpPr>
          <p:nvPr>
            <p:ph type="sldNum" sz="quarter" idx="7"/>
          </p:nvPr>
        </p:nvSpPr>
        <p:spPr/>
        <p:txBody>
          <a:bodyPr/>
          <a:lstStyle/>
          <a:p>
            <a:fld id="{B6F15528-21DE-4FAA-801E-634DDDAF4B2B}" type="slidenum">
              <a:rPr lang="en-IN" smtClean="0"/>
              <a:t>26</a:t>
            </a:fld>
            <a:endParaRPr lang="en-IN"/>
          </a:p>
        </p:txBody>
      </p:sp>
      <p:sp>
        <p:nvSpPr>
          <p:cNvPr id="7" name="TextBox 6"/>
          <p:cNvSpPr txBox="1"/>
          <p:nvPr/>
        </p:nvSpPr>
        <p:spPr>
          <a:xfrm>
            <a:off x="509841" y="3581400"/>
            <a:ext cx="8382000" cy="2585323"/>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When a diode is connected in a </a:t>
            </a:r>
            <a:r>
              <a:rPr lang="en-US" b="1" dirty="0">
                <a:latin typeface="Times New Roman" panose="02020603050405020304" pitchFamily="18" charset="0"/>
                <a:cs typeface="Times New Roman" panose="02020603050405020304" pitchFamily="18" charset="0"/>
              </a:rPr>
              <a:t>Forward Bias</a:t>
            </a:r>
            <a:r>
              <a:rPr lang="en-US" dirty="0">
                <a:latin typeface="Times New Roman" panose="02020603050405020304" pitchFamily="18" charset="0"/>
                <a:cs typeface="Times New Roman" panose="02020603050405020304" pitchFamily="18" charset="0"/>
              </a:rPr>
              <a:t> condition, a negative voltage is applied to the N-type material and a positive voltage is applied to the P-type material. If this </a:t>
            </a:r>
            <a:r>
              <a:rPr lang="en-US" b="1" dirty="0" smtClean="0">
                <a:latin typeface="Times New Roman" panose="02020603050405020304" pitchFamily="18" charset="0"/>
                <a:cs typeface="Times New Roman" panose="02020603050405020304" pitchFamily="18" charset="0"/>
              </a:rPr>
              <a:t>external voltage becomes greater than the value </a:t>
            </a:r>
            <a:r>
              <a:rPr lang="en-US" b="1" dirty="0">
                <a:latin typeface="Times New Roman" panose="02020603050405020304" pitchFamily="18" charset="0"/>
                <a:cs typeface="Times New Roman" panose="02020603050405020304" pitchFamily="18" charset="0"/>
              </a:rPr>
              <a:t>of the potential barrier</a:t>
            </a:r>
            <a:r>
              <a:rPr lang="en-US" dirty="0">
                <a:latin typeface="Times New Roman" panose="02020603050405020304" pitchFamily="18" charset="0"/>
                <a:cs typeface="Times New Roman" panose="02020603050405020304" pitchFamily="18" charset="0"/>
              </a:rPr>
              <a:t>, approx. 0.7 volts for silicon and 0.3 volts for germanium, the potential barriers opposition will be overcome and </a:t>
            </a:r>
            <a:r>
              <a:rPr lang="en-US" b="1" dirty="0">
                <a:latin typeface="Times New Roman" panose="02020603050405020304" pitchFamily="18" charset="0"/>
                <a:cs typeface="Times New Roman" panose="02020603050405020304" pitchFamily="18" charset="0"/>
              </a:rPr>
              <a:t>current will start to flow</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This is because </a:t>
            </a:r>
            <a:r>
              <a:rPr lang="en-US" b="1" dirty="0">
                <a:latin typeface="Times New Roman" panose="02020603050405020304" pitchFamily="18" charset="0"/>
                <a:cs typeface="Times New Roman" panose="02020603050405020304" pitchFamily="18" charset="0"/>
              </a:rPr>
              <a:t>the negative voltage pushes or repels electrons towards the junction giving them the energy to cross over and combine with the holes being pushed in the opposite direction towards the junction by the positive voltage</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5"/>
          </p:nvPr>
        </p:nvSpPr>
        <p:spPr/>
        <p:txBody>
          <a:bodyPr/>
          <a:lstStyle/>
          <a:p>
            <a:r>
              <a:rPr lang="en-IN" smtClean="0"/>
              <a:t>Dr. Neethu Anna Sabu</a:t>
            </a:r>
            <a:endParaRPr lang="en-IN"/>
          </a:p>
        </p:txBody>
      </p:sp>
      <p:sp>
        <p:nvSpPr>
          <p:cNvPr id="3" name="Slide Number Placeholder 2"/>
          <p:cNvSpPr>
            <a:spLocks noGrp="1"/>
          </p:cNvSpPr>
          <p:nvPr>
            <p:ph type="sldNum" sz="quarter" idx="7"/>
          </p:nvPr>
        </p:nvSpPr>
        <p:spPr/>
        <p:txBody>
          <a:bodyPr/>
          <a:lstStyle/>
          <a:p>
            <a:fld id="{B6F15528-21DE-4FAA-801E-634DDDAF4B2B}" type="slidenum">
              <a:rPr lang="en-IN" smtClean="0"/>
              <a:t>27</a:t>
            </a:fld>
            <a:endParaRPr lang="en-IN"/>
          </a:p>
        </p:txBody>
      </p:sp>
      <p:sp>
        <p:nvSpPr>
          <p:cNvPr id="5" name="TextBox 4"/>
          <p:cNvSpPr txBox="1"/>
          <p:nvPr/>
        </p:nvSpPr>
        <p:spPr>
          <a:xfrm>
            <a:off x="304800" y="1219200"/>
            <a:ext cx="8305800" cy="3152145"/>
          </a:xfrm>
          <a:prstGeom prst="rect">
            <a:avLst/>
          </a:prstGeom>
          <a:noFill/>
        </p:spPr>
        <p:txBody>
          <a:bodyPr wrap="square" rtlCol="0">
            <a:spAutoFit/>
          </a:bodyPr>
          <a:lstStyle/>
          <a:p>
            <a:pPr marL="299085" marR="6350" indent="-287020" algn="just">
              <a:lnSpc>
                <a:spcPct val="100000"/>
              </a:lnSpc>
              <a:spcBef>
                <a:spcPts val="100"/>
              </a:spcBef>
              <a:buFont typeface="Microsoft Sans Serif"/>
              <a:buChar char="•"/>
              <a:tabLst>
                <a:tab pos="299720" algn="l"/>
              </a:tabLst>
            </a:pPr>
            <a:r>
              <a:rPr lang="en-US" b="1" spc="-5" dirty="0">
                <a:latin typeface="Times New Roman" panose="02020603050405020304" pitchFamily="18" charset="0"/>
                <a:cs typeface="Times New Roman" panose="02020603050405020304" pitchFamily="18" charset="0"/>
              </a:rPr>
              <a:t>The applied </a:t>
            </a:r>
            <a:r>
              <a:rPr lang="en-US" b="1" spc="-15" dirty="0">
                <a:latin typeface="Times New Roman" panose="02020603050405020304" pitchFamily="18" charset="0"/>
                <a:cs typeface="Times New Roman" panose="02020603050405020304" pitchFamily="18" charset="0"/>
              </a:rPr>
              <a:t>forward </a:t>
            </a:r>
            <a:r>
              <a:rPr lang="en-US" b="1" spc="-5" dirty="0">
                <a:latin typeface="Times New Roman" panose="02020603050405020304" pitchFamily="18" charset="0"/>
                <a:cs typeface="Times New Roman" panose="02020603050405020304" pitchFamily="18" charset="0"/>
              </a:rPr>
              <a:t>potential establishes </a:t>
            </a:r>
            <a:r>
              <a:rPr lang="en-US" b="1" dirty="0">
                <a:latin typeface="Times New Roman" panose="02020603050405020304" pitchFamily="18" charset="0"/>
                <a:cs typeface="Times New Roman" panose="02020603050405020304" pitchFamily="18" charset="0"/>
              </a:rPr>
              <a:t>the </a:t>
            </a:r>
            <a:r>
              <a:rPr lang="en-US" b="1" spc="-5" dirty="0">
                <a:latin typeface="Times New Roman" panose="02020603050405020304" pitchFamily="18" charset="0"/>
                <a:cs typeface="Times New Roman" panose="02020603050405020304" pitchFamily="18" charset="0"/>
              </a:rPr>
              <a:t>electric field </a:t>
            </a:r>
            <a:r>
              <a:rPr lang="en-US" b="1" dirty="0">
                <a:latin typeface="Times New Roman" panose="02020603050405020304" pitchFamily="18" charset="0"/>
                <a:cs typeface="Times New Roman" panose="02020603050405020304" pitchFamily="18" charset="0"/>
              </a:rPr>
              <a:t>which </a:t>
            </a:r>
            <a:r>
              <a:rPr lang="en-US" b="1" spc="-5" dirty="0">
                <a:latin typeface="Times New Roman" panose="02020603050405020304" pitchFamily="18" charset="0"/>
                <a:cs typeface="Times New Roman" panose="02020603050405020304" pitchFamily="18" charset="0"/>
              </a:rPr>
              <a:t>acts </a:t>
            </a:r>
            <a:r>
              <a:rPr lang="en-US" b="1" spc="-10" dirty="0">
                <a:latin typeface="Times New Roman" panose="02020603050405020304" pitchFamily="18" charset="0"/>
                <a:cs typeface="Times New Roman" panose="02020603050405020304" pitchFamily="18" charset="0"/>
              </a:rPr>
              <a:t>against </a:t>
            </a:r>
            <a:r>
              <a:rPr lang="en-US" b="1" dirty="0">
                <a:latin typeface="Times New Roman" panose="02020603050405020304" pitchFamily="18" charset="0"/>
                <a:cs typeface="Times New Roman" panose="02020603050405020304" pitchFamily="18" charset="0"/>
              </a:rPr>
              <a:t>the </a:t>
            </a:r>
            <a:r>
              <a:rPr lang="en-US" b="1" spc="-5" dirty="0">
                <a:latin typeface="Times New Roman" panose="02020603050405020304" pitchFamily="18" charset="0"/>
                <a:cs typeface="Times New Roman" panose="02020603050405020304" pitchFamily="18" charset="0"/>
              </a:rPr>
              <a:t>field </a:t>
            </a:r>
            <a:r>
              <a:rPr lang="en-US" b="1" dirty="0">
                <a:latin typeface="Times New Roman" panose="02020603050405020304" pitchFamily="18" charset="0"/>
                <a:cs typeface="Times New Roman" panose="02020603050405020304" pitchFamily="18" charset="0"/>
              </a:rPr>
              <a:t>due </a:t>
            </a:r>
            <a:r>
              <a:rPr lang="en-US" b="1" spc="-15" dirty="0">
                <a:latin typeface="Times New Roman" panose="02020603050405020304" pitchFamily="18" charset="0"/>
                <a:cs typeface="Times New Roman" panose="02020603050405020304" pitchFamily="18" charset="0"/>
              </a:rPr>
              <a:t>to </a:t>
            </a:r>
            <a:r>
              <a:rPr lang="en-US" b="1" spc="-10" dirty="0">
                <a:latin typeface="Times New Roman" panose="02020603050405020304" pitchFamily="18" charset="0"/>
                <a:cs typeface="Times New Roman" panose="02020603050405020304" pitchFamily="18" charset="0"/>
              </a:rPr>
              <a:t> potential </a:t>
            </a:r>
            <a:r>
              <a:rPr lang="en-US" b="1" spc="-25" dirty="0">
                <a:latin typeface="Times New Roman" panose="02020603050405020304" pitchFamily="18" charset="0"/>
                <a:cs typeface="Times New Roman" panose="02020603050405020304" pitchFamily="18" charset="0"/>
              </a:rPr>
              <a:t>barrier</a:t>
            </a:r>
            <a:r>
              <a:rPr lang="en-US" spc="-25" dirty="0">
                <a:latin typeface="Times New Roman" panose="02020603050405020304" pitchFamily="18" charset="0"/>
                <a:cs typeface="Times New Roman" panose="02020603050405020304" pitchFamily="18" charset="0"/>
              </a:rPr>
              <a:t>. </a:t>
            </a:r>
            <a:r>
              <a:rPr lang="en-US" spc="-25" dirty="0" smtClean="0">
                <a:latin typeface="Times New Roman" panose="02020603050405020304" pitchFamily="18" charset="0"/>
                <a:cs typeface="Times New Roman" panose="02020603050405020304" pitchFamily="18" charset="0"/>
              </a:rPr>
              <a:t>(</a:t>
            </a:r>
            <a:r>
              <a:rPr lang="en-US" dirty="0"/>
              <a:t>The potential difference required for the electrons to be passed across the electric field</a:t>
            </a:r>
            <a:r>
              <a:rPr lang="en-US" spc="-25" dirty="0" smtClean="0">
                <a:latin typeface="Times New Roman" panose="02020603050405020304" pitchFamily="18" charset="0"/>
                <a:cs typeface="Times New Roman" panose="02020603050405020304" pitchFamily="18" charset="0"/>
              </a:rPr>
              <a:t>)</a:t>
            </a:r>
          </a:p>
          <a:p>
            <a:pPr marL="299085" marR="6350" indent="-287020" algn="just">
              <a:lnSpc>
                <a:spcPct val="100000"/>
              </a:lnSpc>
              <a:spcBef>
                <a:spcPts val="100"/>
              </a:spcBef>
              <a:buFont typeface="Microsoft Sans Serif"/>
              <a:buChar char="•"/>
              <a:tabLst>
                <a:tab pos="299720" algn="l"/>
              </a:tabLst>
            </a:pPr>
            <a:r>
              <a:rPr lang="en-US" spc="-15" dirty="0" smtClean="0">
                <a:latin typeface="Times New Roman" panose="02020603050405020304" pitchFamily="18" charset="0"/>
                <a:cs typeface="Times New Roman" panose="02020603050405020304" pitchFamily="18" charset="0"/>
              </a:rPr>
              <a:t>Therefore</a:t>
            </a:r>
            <a:r>
              <a:rPr lang="en-US" spc="-15"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the </a:t>
            </a:r>
            <a:r>
              <a:rPr lang="en-US" b="1" spc="-10" dirty="0">
                <a:latin typeface="Times New Roman" panose="02020603050405020304" pitchFamily="18" charset="0"/>
                <a:cs typeface="Times New Roman" panose="02020603050405020304" pitchFamily="18" charset="0"/>
              </a:rPr>
              <a:t>resultant </a:t>
            </a:r>
            <a:r>
              <a:rPr lang="en-US" b="1" spc="-5" dirty="0">
                <a:latin typeface="Times New Roman" panose="02020603050405020304" pitchFamily="18" charset="0"/>
                <a:cs typeface="Times New Roman" panose="02020603050405020304" pitchFamily="18" charset="0"/>
              </a:rPr>
              <a:t>field is </a:t>
            </a:r>
            <a:r>
              <a:rPr lang="en-US" b="1" spc="-10" dirty="0">
                <a:latin typeface="Times New Roman" panose="02020603050405020304" pitchFamily="18" charset="0"/>
                <a:cs typeface="Times New Roman" panose="02020603050405020304" pitchFamily="18" charset="0"/>
              </a:rPr>
              <a:t>weakened </a:t>
            </a:r>
            <a:r>
              <a:rPr lang="en-US" b="1" dirty="0">
                <a:latin typeface="Times New Roman" panose="02020603050405020304" pitchFamily="18" charset="0"/>
                <a:cs typeface="Times New Roman" panose="02020603050405020304" pitchFamily="18" charset="0"/>
              </a:rPr>
              <a:t>and the </a:t>
            </a:r>
            <a:r>
              <a:rPr lang="en-US" b="1" spc="-5" dirty="0">
                <a:latin typeface="Times New Roman" panose="02020603050405020304" pitchFamily="18" charset="0"/>
                <a:cs typeface="Times New Roman" panose="02020603050405020304" pitchFamily="18" charset="0"/>
              </a:rPr>
              <a:t>barrier </a:t>
            </a:r>
            <a:r>
              <a:rPr lang="en-US" b="1" dirty="0">
                <a:latin typeface="Times New Roman" panose="02020603050405020304" pitchFamily="18" charset="0"/>
                <a:cs typeface="Times New Roman" panose="02020603050405020304" pitchFamily="18" charset="0"/>
              </a:rPr>
              <a:t>height </a:t>
            </a:r>
            <a:r>
              <a:rPr lang="en-US" b="1" spc="-5" dirty="0">
                <a:latin typeface="Times New Roman" panose="02020603050405020304" pitchFamily="18" charset="0"/>
                <a:cs typeface="Times New Roman" panose="02020603050405020304" pitchFamily="18" charset="0"/>
              </a:rPr>
              <a:t>is reduced </a:t>
            </a:r>
            <a:r>
              <a:rPr lang="en-US" b="1" dirty="0">
                <a:latin typeface="Times New Roman" panose="02020603050405020304" pitchFamily="18" charset="0"/>
                <a:cs typeface="Times New Roman" panose="02020603050405020304" pitchFamily="18" charset="0"/>
              </a:rPr>
              <a:t> </a:t>
            </a:r>
            <a:r>
              <a:rPr lang="en-US" b="1" spc="-10" dirty="0">
                <a:latin typeface="Times New Roman" panose="02020603050405020304" pitchFamily="18" charset="0"/>
                <a:cs typeface="Times New Roman" panose="02020603050405020304" pitchFamily="18" charset="0"/>
              </a:rPr>
              <a:t>at </a:t>
            </a:r>
            <a:r>
              <a:rPr lang="en-US" b="1" dirty="0">
                <a:latin typeface="Times New Roman" panose="02020603050405020304" pitchFamily="18" charset="0"/>
                <a:cs typeface="Times New Roman" panose="02020603050405020304" pitchFamily="18" charset="0"/>
              </a:rPr>
              <a:t>the </a:t>
            </a:r>
            <a:r>
              <a:rPr lang="en-US" b="1" spc="-5" dirty="0">
                <a:latin typeface="Times New Roman" panose="02020603050405020304" pitchFamily="18" charset="0"/>
                <a:cs typeface="Times New Roman" panose="02020603050405020304" pitchFamily="18" charset="0"/>
              </a:rPr>
              <a:t>junction.</a:t>
            </a:r>
            <a:endParaRPr lang="en-US" b="1" dirty="0">
              <a:latin typeface="Times New Roman" panose="02020603050405020304" pitchFamily="18" charset="0"/>
              <a:cs typeface="Times New Roman" panose="02020603050405020304" pitchFamily="18" charset="0"/>
            </a:endParaRPr>
          </a:p>
          <a:p>
            <a:pPr marL="299085" indent="-287020" algn="just">
              <a:lnSpc>
                <a:spcPct val="100000"/>
              </a:lnSpc>
              <a:buFont typeface="Microsoft Sans Serif"/>
              <a:buChar char="•"/>
              <a:tabLst>
                <a:tab pos="299720" algn="l"/>
              </a:tabLst>
            </a:pPr>
            <a:r>
              <a:rPr lang="en-US" spc="-5" dirty="0">
                <a:latin typeface="Times New Roman" panose="02020603050405020304" pitchFamily="18" charset="0"/>
                <a:cs typeface="Times New Roman" panose="02020603050405020304" pitchFamily="18" charset="0"/>
              </a:rPr>
              <a:t>Since</a:t>
            </a:r>
            <a:r>
              <a:rPr lang="en-US" spc="38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a:t>
            </a:r>
            <a:r>
              <a:rPr lang="en-US" spc="385" dirty="0">
                <a:latin typeface="Times New Roman" panose="02020603050405020304" pitchFamily="18" charset="0"/>
                <a:cs typeface="Times New Roman" panose="02020603050405020304" pitchFamily="18" charset="0"/>
              </a:rPr>
              <a:t> </a:t>
            </a:r>
            <a:r>
              <a:rPr lang="en-US" b="1" spc="-5" dirty="0">
                <a:latin typeface="Times New Roman" panose="02020603050405020304" pitchFamily="18" charset="0"/>
                <a:cs typeface="Times New Roman" panose="02020603050405020304" pitchFamily="18" charset="0"/>
              </a:rPr>
              <a:t>potential</a:t>
            </a:r>
            <a:r>
              <a:rPr lang="en-US" b="1" spc="380" dirty="0">
                <a:latin typeface="Times New Roman" panose="02020603050405020304" pitchFamily="18" charset="0"/>
                <a:cs typeface="Times New Roman" panose="02020603050405020304" pitchFamily="18" charset="0"/>
              </a:rPr>
              <a:t> </a:t>
            </a:r>
            <a:r>
              <a:rPr lang="en-US" b="1" spc="-5" dirty="0">
                <a:latin typeface="Times New Roman" panose="02020603050405020304" pitchFamily="18" charset="0"/>
                <a:cs typeface="Times New Roman" panose="02020603050405020304" pitchFamily="18" charset="0"/>
              </a:rPr>
              <a:t>barrier</a:t>
            </a:r>
            <a:r>
              <a:rPr lang="en-US" b="1" spc="385" dirty="0">
                <a:latin typeface="Times New Roman" panose="02020603050405020304" pitchFamily="18" charset="0"/>
                <a:cs typeface="Times New Roman" panose="02020603050405020304" pitchFamily="18" charset="0"/>
              </a:rPr>
              <a:t> </a:t>
            </a:r>
            <a:r>
              <a:rPr lang="en-US" b="1" spc="-10" dirty="0">
                <a:latin typeface="Times New Roman" panose="02020603050405020304" pitchFamily="18" charset="0"/>
                <a:cs typeface="Times New Roman" panose="02020603050405020304" pitchFamily="18" charset="0"/>
              </a:rPr>
              <a:t>voltage</a:t>
            </a:r>
            <a:r>
              <a:rPr lang="en-US" b="1" spc="385" dirty="0">
                <a:latin typeface="Times New Roman" panose="02020603050405020304" pitchFamily="18" charset="0"/>
                <a:cs typeface="Times New Roman" panose="02020603050405020304" pitchFamily="18" charset="0"/>
              </a:rPr>
              <a:t> </a:t>
            </a:r>
            <a:r>
              <a:rPr lang="en-US" b="1" spc="-5" dirty="0">
                <a:latin typeface="Times New Roman" panose="02020603050405020304" pitchFamily="18" charset="0"/>
                <a:cs typeface="Times New Roman" panose="02020603050405020304" pitchFamily="18" charset="0"/>
              </a:rPr>
              <a:t>is</a:t>
            </a:r>
            <a:r>
              <a:rPr lang="en-US" b="1" spc="375" dirty="0">
                <a:latin typeface="Times New Roman" panose="02020603050405020304" pitchFamily="18" charset="0"/>
                <a:cs typeface="Times New Roman" panose="02020603050405020304" pitchFamily="18" charset="0"/>
              </a:rPr>
              <a:t> </a:t>
            </a:r>
            <a:r>
              <a:rPr lang="en-US" b="1" spc="-5" dirty="0">
                <a:latin typeface="Times New Roman" panose="02020603050405020304" pitchFamily="18" charset="0"/>
                <a:cs typeface="Times New Roman" panose="02020603050405020304" pitchFamily="18" charset="0"/>
              </a:rPr>
              <a:t>very</a:t>
            </a:r>
            <a:r>
              <a:rPr lang="en-US" b="1" spc="375" dirty="0">
                <a:latin typeface="Times New Roman" panose="02020603050405020304" pitchFamily="18" charset="0"/>
                <a:cs typeface="Times New Roman" panose="02020603050405020304" pitchFamily="18" charset="0"/>
              </a:rPr>
              <a:t> </a:t>
            </a:r>
            <a:r>
              <a:rPr lang="en-US" b="1" spc="-5" dirty="0">
                <a:latin typeface="Times New Roman" panose="02020603050405020304" pitchFamily="18" charset="0"/>
                <a:cs typeface="Times New Roman" panose="02020603050405020304" pitchFamily="18" charset="0"/>
              </a:rPr>
              <a:t>small,</a:t>
            </a:r>
            <a:r>
              <a:rPr lang="en-US" b="1" spc="375"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a:t>
            </a:r>
            <a:r>
              <a:rPr lang="en-US" b="1" spc="380" dirty="0">
                <a:latin typeface="Times New Roman" panose="02020603050405020304" pitchFamily="18" charset="0"/>
                <a:cs typeface="Times New Roman" panose="02020603050405020304" pitchFamily="18" charset="0"/>
              </a:rPr>
              <a:t> </a:t>
            </a:r>
            <a:r>
              <a:rPr lang="en-US" b="1" spc="-5" dirty="0">
                <a:latin typeface="Times New Roman" panose="02020603050405020304" pitchFamily="18" charset="0"/>
                <a:cs typeface="Times New Roman" panose="02020603050405020304" pitchFamily="18" charset="0"/>
              </a:rPr>
              <a:t>small</a:t>
            </a:r>
            <a:r>
              <a:rPr lang="en-US" b="1" spc="360" dirty="0">
                <a:latin typeface="Times New Roman" panose="02020603050405020304" pitchFamily="18" charset="0"/>
                <a:cs typeface="Times New Roman" panose="02020603050405020304" pitchFamily="18" charset="0"/>
              </a:rPr>
              <a:t> </a:t>
            </a:r>
            <a:r>
              <a:rPr lang="en-US" b="1" spc="-10" dirty="0">
                <a:latin typeface="Times New Roman" panose="02020603050405020304" pitchFamily="18" charset="0"/>
                <a:cs typeface="Times New Roman" panose="02020603050405020304" pitchFamily="18" charset="0"/>
              </a:rPr>
              <a:t>forward</a:t>
            </a:r>
            <a:r>
              <a:rPr lang="en-US" b="1" spc="375" dirty="0">
                <a:latin typeface="Times New Roman" panose="02020603050405020304" pitchFamily="18" charset="0"/>
                <a:cs typeface="Times New Roman" panose="02020603050405020304" pitchFamily="18" charset="0"/>
              </a:rPr>
              <a:t> </a:t>
            </a:r>
            <a:r>
              <a:rPr lang="en-US" b="1" spc="-10" dirty="0">
                <a:latin typeface="Times New Roman" panose="02020603050405020304" pitchFamily="18" charset="0"/>
                <a:cs typeface="Times New Roman" panose="02020603050405020304" pitchFamily="18" charset="0"/>
              </a:rPr>
              <a:t>voltage</a:t>
            </a:r>
            <a:r>
              <a:rPr lang="en-US" b="1" spc="390" dirty="0">
                <a:latin typeface="Times New Roman" panose="02020603050405020304" pitchFamily="18" charset="0"/>
                <a:cs typeface="Times New Roman" panose="02020603050405020304" pitchFamily="18" charset="0"/>
              </a:rPr>
              <a:t> </a:t>
            </a:r>
            <a:r>
              <a:rPr lang="en-US" b="1" spc="-5" dirty="0">
                <a:latin typeface="Times New Roman" panose="02020603050405020304" pitchFamily="18" charset="0"/>
                <a:cs typeface="Times New Roman" panose="02020603050405020304" pitchFamily="18" charset="0"/>
              </a:rPr>
              <a:t>is</a:t>
            </a:r>
            <a:r>
              <a:rPr lang="en-US" b="1" spc="375" dirty="0">
                <a:latin typeface="Times New Roman" panose="02020603050405020304" pitchFamily="18" charset="0"/>
                <a:cs typeface="Times New Roman" panose="02020603050405020304" pitchFamily="18" charset="0"/>
              </a:rPr>
              <a:t> </a:t>
            </a:r>
            <a:r>
              <a:rPr lang="en-US" b="1" spc="-5" dirty="0">
                <a:latin typeface="Times New Roman" panose="02020603050405020304" pitchFamily="18" charset="0"/>
                <a:cs typeface="Times New Roman" panose="02020603050405020304" pitchFamily="18" charset="0"/>
              </a:rPr>
              <a:t>sufficient</a:t>
            </a:r>
            <a:r>
              <a:rPr lang="en-US" b="1" spc="370" dirty="0">
                <a:latin typeface="Times New Roman" panose="02020603050405020304" pitchFamily="18" charset="0"/>
                <a:cs typeface="Times New Roman" panose="02020603050405020304" pitchFamily="18" charset="0"/>
              </a:rPr>
              <a:t> </a:t>
            </a:r>
            <a:r>
              <a:rPr lang="en-US" b="1" spc="-15" dirty="0" smtClean="0">
                <a:latin typeface="Times New Roman" panose="02020603050405020304" pitchFamily="18" charset="0"/>
                <a:cs typeface="Times New Roman" panose="02020603050405020304" pitchFamily="18" charset="0"/>
              </a:rPr>
              <a:t>to</a:t>
            </a:r>
            <a:r>
              <a:rPr lang="en-US" b="1" dirty="0">
                <a:latin typeface="Times New Roman" panose="02020603050405020304" pitchFamily="18" charset="0"/>
                <a:cs typeface="Times New Roman" panose="02020603050405020304" pitchFamily="18" charset="0"/>
              </a:rPr>
              <a:t> </a:t>
            </a:r>
            <a:r>
              <a:rPr lang="en-US" b="1" spc="-10" dirty="0" smtClean="0">
                <a:latin typeface="Times New Roman" panose="02020603050405020304" pitchFamily="18" charset="0"/>
                <a:cs typeface="Times New Roman" panose="02020603050405020304" pitchFamily="18" charset="0"/>
              </a:rPr>
              <a:t>completely</a:t>
            </a:r>
            <a:r>
              <a:rPr lang="en-US" b="1" spc="15" dirty="0" smtClean="0">
                <a:latin typeface="Times New Roman" panose="02020603050405020304" pitchFamily="18" charset="0"/>
                <a:cs typeface="Times New Roman" panose="02020603050405020304" pitchFamily="18" charset="0"/>
              </a:rPr>
              <a:t> </a:t>
            </a:r>
            <a:r>
              <a:rPr lang="en-US" b="1" spc="-10" dirty="0">
                <a:latin typeface="Times New Roman" panose="02020603050405020304" pitchFamily="18" charset="0"/>
                <a:cs typeface="Times New Roman" panose="02020603050405020304" pitchFamily="18" charset="0"/>
              </a:rPr>
              <a:t>eliminate</a:t>
            </a:r>
            <a:r>
              <a:rPr lang="en-US" b="1" spc="15"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the</a:t>
            </a:r>
            <a:r>
              <a:rPr lang="en-US" b="1" spc="10" dirty="0">
                <a:latin typeface="Times New Roman" panose="02020603050405020304" pitchFamily="18" charset="0"/>
                <a:cs typeface="Times New Roman" panose="02020603050405020304" pitchFamily="18" charset="0"/>
              </a:rPr>
              <a:t> </a:t>
            </a:r>
            <a:r>
              <a:rPr lang="en-US" b="1" spc="-30" dirty="0">
                <a:latin typeface="Times New Roman" panose="02020603050405020304" pitchFamily="18" charset="0"/>
                <a:cs typeface="Times New Roman" panose="02020603050405020304" pitchFamily="18" charset="0"/>
              </a:rPr>
              <a:t>barrier</a:t>
            </a:r>
            <a:r>
              <a:rPr lang="en-US" spc="-3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99085" marR="5080" indent="-287020" algn="just">
              <a:lnSpc>
                <a:spcPct val="100000"/>
              </a:lnSpc>
              <a:buFont typeface="Microsoft Sans Serif"/>
              <a:buChar char="•"/>
              <a:tabLst>
                <a:tab pos="299720" algn="l"/>
              </a:tabLst>
            </a:pPr>
            <a:r>
              <a:rPr lang="en-US" spc="-5" dirty="0">
                <a:latin typeface="Times New Roman" panose="02020603050405020304" pitchFamily="18" charset="0"/>
                <a:cs typeface="Times New Roman" panose="02020603050405020304" pitchFamily="18" charset="0"/>
              </a:rPr>
              <a:t>Once </a:t>
            </a:r>
            <a:r>
              <a:rPr lang="en-US" dirty="0">
                <a:latin typeface="Times New Roman" panose="02020603050405020304" pitchFamily="18" charset="0"/>
                <a:cs typeface="Times New Roman" panose="02020603050405020304" pitchFamily="18" charset="0"/>
              </a:rPr>
              <a:t>the </a:t>
            </a:r>
            <a:r>
              <a:rPr lang="en-US" spc="-5" dirty="0">
                <a:latin typeface="Times New Roman" panose="02020603050405020304" pitchFamily="18" charset="0"/>
                <a:cs typeface="Times New Roman" panose="02020603050405020304" pitchFamily="18" charset="0"/>
              </a:rPr>
              <a:t>potential barrier is eliminated by </a:t>
            </a:r>
            <a:r>
              <a:rPr lang="en-US" dirty="0">
                <a:latin typeface="Times New Roman" panose="02020603050405020304" pitchFamily="18" charset="0"/>
                <a:cs typeface="Times New Roman" panose="02020603050405020304" pitchFamily="18" charset="0"/>
              </a:rPr>
              <a:t>the </a:t>
            </a:r>
            <a:r>
              <a:rPr lang="en-US" spc="-15" dirty="0">
                <a:latin typeface="Times New Roman" panose="02020603050405020304" pitchFamily="18" charset="0"/>
                <a:cs typeface="Times New Roman" panose="02020603050405020304" pitchFamily="18" charset="0"/>
              </a:rPr>
              <a:t>forward </a:t>
            </a:r>
            <a:r>
              <a:rPr lang="en-US" spc="-10" dirty="0">
                <a:latin typeface="Times New Roman" panose="02020603050405020304" pitchFamily="18" charset="0"/>
                <a:cs typeface="Times New Roman" panose="02020603050405020304" pitchFamily="18" charset="0"/>
              </a:rPr>
              <a:t>voltage, </a:t>
            </a:r>
            <a:r>
              <a:rPr lang="en-US" spc="-5" dirty="0">
                <a:latin typeface="Times New Roman" panose="02020603050405020304" pitchFamily="18" charset="0"/>
                <a:cs typeface="Times New Roman" panose="02020603050405020304" pitchFamily="18" charset="0"/>
              </a:rPr>
              <a:t>junction </a:t>
            </a:r>
            <a:r>
              <a:rPr lang="en-US" spc="-10" dirty="0">
                <a:latin typeface="Times New Roman" panose="02020603050405020304" pitchFamily="18" charset="0"/>
                <a:cs typeface="Times New Roman" panose="02020603050405020304" pitchFamily="18" charset="0"/>
              </a:rPr>
              <a:t>resistance </a:t>
            </a:r>
            <a:r>
              <a:rPr lang="en-US" spc="-5" dirty="0">
                <a:latin typeface="Times New Roman" panose="02020603050405020304" pitchFamily="18" charset="0"/>
                <a:cs typeface="Times New Roman" panose="02020603050405020304" pitchFamily="18" charset="0"/>
              </a:rPr>
              <a:t>becomes </a:t>
            </a:r>
            <a:r>
              <a:rPr lang="en-US"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almost </a:t>
            </a:r>
            <a:r>
              <a:rPr lang="en-US" spc="-20" dirty="0">
                <a:latin typeface="Times New Roman" panose="02020603050405020304" pitchFamily="18" charset="0"/>
                <a:cs typeface="Times New Roman" panose="02020603050405020304" pitchFamily="18" charset="0"/>
              </a:rPr>
              <a:t>zero </a:t>
            </a:r>
            <a:r>
              <a:rPr lang="en-US" dirty="0">
                <a:latin typeface="Times New Roman" panose="02020603050405020304" pitchFamily="18" charset="0"/>
                <a:cs typeface="Times New Roman" panose="02020603050405020304" pitchFamily="18" charset="0"/>
              </a:rPr>
              <a:t>and a </a:t>
            </a:r>
            <a:r>
              <a:rPr lang="en-US" spc="-10" dirty="0">
                <a:latin typeface="Times New Roman" panose="02020603050405020304" pitchFamily="18" charset="0"/>
                <a:cs typeface="Times New Roman" panose="02020603050405020304" pitchFamily="18" charset="0"/>
              </a:rPr>
              <a:t>low resistance </a:t>
            </a:r>
            <a:r>
              <a:rPr lang="en-US" spc="-5" dirty="0">
                <a:latin typeface="Times New Roman" panose="02020603050405020304" pitchFamily="18" charset="0"/>
                <a:cs typeface="Times New Roman" panose="02020603050405020304" pitchFamily="18" charset="0"/>
              </a:rPr>
              <a:t>path is </a:t>
            </a:r>
            <a:r>
              <a:rPr lang="en-US" spc="-10" dirty="0">
                <a:latin typeface="Times New Roman" panose="02020603050405020304" pitchFamily="18" charset="0"/>
                <a:cs typeface="Times New Roman" panose="02020603050405020304" pitchFamily="18" charset="0"/>
              </a:rPr>
              <a:t>established </a:t>
            </a:r>
            <a:r>
              <a:rPr lang="en-US" spc="-15" dirty="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the </a:t>
            </a:r>
            <a:r>
              <a:rPr lang="en-US" spc="-5" dirty="0">
                <a:latin typeface="Times New Roman" panose="02020603050405020304" pitchFamily="18" charset="0"/>
                <a:cs typeface="Times New Roman" panose="02020603050405020304" pitchFamily="18" charset="0"/>
              </a:rPr>
              <a:t>entire </a:t>
            </a:r>
            <a:r>
              <a:rPr lang="en-US" spc="-10" dirty="0">
                <a:latin typeface="Times New Roman" panose="02020603050405020304" pitchFamily="18" charset="0"/>
                <a:cs typeface="Times New Roman" panose="02020603050405020304" pitchFamily="18" charset="0"/>
              </a:rPr>
              <a:t>circuit. </a:t>
            </a:r>
            <a:r>
              <a:rPr lang="en-US" spc="-15" dirty="0">
                <a:latin typeface="Times New Roman" panose="02020603050405020304" pitchFamily="18" charset="0"/>
                <a:cs typeface="Times New Roman" panose="02020603050405020304" pitchFamily="18" charset="0"/>
              </a:rPr>
              <a:t>Therefore</a:t>
            </a:r>
            <a:r>
              <a:rPr lang="en-US" b="1" spc="-15" dirty="0">
                <a:latin typeface="Times New Roman" panose="02020603050405020304" pitchFamily="18" charset="0"/>
                <a:cs typeface="Times New Roman" panose="02020603050405020304" pitchFamily="18" charset="0"/>
              </a:rPr>
              <a:t>, </a:t>
            </a:r>
            <a:r>
              <a:rPr lang="en-US" b="1" spc="-10" dirty="0">
                <a:latin typeface="Times New Roman" panose="02020603050405020304" pitchFamily="18" charset="0"/>
                <a:cs typeface="Times New Roman" panose="02020603050405020304" pitchFamily="18" charset="0"/>
              </a:rPr>
              <a:t>current </a:t>
            </a:r>
            <a:r>
              <a:rPr lang="en-US" b="1" spc="-5" dirty="0">
                <a:latin typeface="Times New Roman" panose="02020603050405020304" pitchFamily="18" charset="0"/>
                <a:cs typeface="Times New Roman" panose="02020603050405020304" pitchFamily="18" charset="0"/>
              </a:rPr>
              <a:t> </a:t>
            </a:r>
            <a:r>
              <a:rPr lang="en-US" b="1" spc="-10" dirty="0">
                <a:latin typeface="Times New Roman" panose="02020603050405020304" pitchFamily="18" charset="0"/>
                <a:cs typeface="Times New Roman" panose="02020603050405020304" pitchFamily="18" charset="0"/>
              </a:rPr>
              <a:t>flows</a:t>
            </a:r>
            <a:r>
              <a:rPr lang="en-US" b="1" dirty="0">
                <a:latin typeface="Times New Roman" panose="02020603050405020304" pitchFamily="18" charset="0"/>
                <a:cs typeface="Times New Roman" panose="02020603050405020304" pitchFamily="18" charset="0"/>
              </a:rPr>
              <a:t> </a:t>
            </a:r>
            <a:r>
              <a:rPr lang="en-US" b="1" spc="-5" dirty="0">
                <a:latin typeface="Times New Roman" panose="02020603050405020304" pitchFamily="18" charset="0"/>
                <a:cs typeface="Times New Roman" panose="02020603050405020304" pitchFamily="18" charset="0"/>
              </a:rPr>
              <a:t>in</a:t>
            </a:r>
            <a:r>
              <a:rPr lang="en-US" b="1" spc="15"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the</a:t>
            </a:r>
            <a:r>
              <a:rPr lang="en-US" b="1" spc="15" dirty="0">
                <a:latin typeface="Times New Roman" panose="02020603050405020304" pitchFamily="18" charset="0"/>
                <a:cs typeface="Times New Roman" panose="02020603050405020304" pitchFamily="18" charset="0"/>
              </a:rPr>
              <a:t> </a:t>
            </a:r>
            <a:r>
              <a:rPr lang="en-US" b="1" spc="-10" dirty="0">
                <a:latin typeface="Times New Roman" panose="02020603050405020304" pitchFamily="18" charset="0"/>
                <a:cs typeface="Times New Roman" panose="02020603050405020304" pitchFamily="18" charset="0"/>
              </a:rPr>
              <a:t>circuit.</a:t>
            </a:r>
            <a:r>
              <a:rPr lang="en-US" b="1" spc="25" dirty="0">
                <a:latin typeface="Times New Roman" panose="02020603050405020304" pitchFamily="18" charset="0"/>
                <a:cs typeface="Times New Roman" panose="02020603050405020304" pitchFamily="18" charset="0"/>
              </a:rPr>
              <a:t> </a:t>
            </a:r>
            <a:r>
              <a:rPr lang="en-US" b="1" spc="-5" dirty="0">
                <a:latin typeface="Times New Roman" panose="02020603050405020304" pitchFamily="18" charset="0"/>
                <a:cs typeface="Times New Roman" panose="02020603050405020304" pitchFamily="18" charset="0"/>
              </a:rPr>
              <a:t>This</a:t>
            </a:r>
            <a:r>
              <a:rPr lang="en-US" b="1" spc="5" dirty="0">
                <a:latin typeface="Times New Roman" panose="02020603050405020304" pitchFamily="18" charset="0"/>
                <a:cs typeface="Times New Roman" panose="02020603050405020304" pitchFamily="18" charset="0"/>
              </a:rPr>
              <a:t> </a:t>
            </a:r>
            <a:r>
              <a:rPr lang="en-US" b="1" spc="-5" dirty="0">
                <a:latin typeface="Times New Roman" panose="02020603050405020304" pitchFamily="18" charset="0"/>
                <a:cs typeface="Times New Roman" panose="02020603050405020304" pitchFamily="18" charset="0"/>
              </a:rPr>
              <a:t>is</a:t>
            </a:r>
            <a:r>
              <a:rPr lang="en-US" b="1" spc="5" dirty="0">
                <a:latin typeface="Times New Roman" panose="02020603050405020304" pitchFamily="18" charset="0"/>
                <a:cs typeface="Times New Roman" panose="02020603050405020304" pitchFamily="18" charset="0"/>
              </a:rPr>
              <a:t> </a:t>
            </a:r>
            <a:r>
              <a:rPr lang="en-US" b="1" spc="-10" dirty="0">
                <a:latin typeface="Times New Roman" panose="02020603050405020304" pitchFamily="18" charset="0"/>
                <a:cs typeface="Times New Roman" panose="02020603050405020304" pitchFamily="18" charset="0"/>
              </a:rPr>
              <a:t>called</a:t>
            </a:r>
            <a:r>
              <a:rPr lang="en-US" b="1" spc="20" dirty="0">
                <a:latin typeface="Times New Roman" panose="02020603050405020304" pitchFamily="18" charset="0"/>
                <a:cs typeface="Times New Roman" panose="02020603050405020304" pitchFamily="18" charset="0"/>
              </a:rPr>
              <a:t> </a:t>
            </a:r>
            <a:r>
              <a:rPr lang="en-US" b="1" i="1" spc="-5" dirty="0">
                <a:latin typeface="Times New Roman" panose="02020603050405020304" pitchFamily="18" charset="0"/>
                <a:cs typeface="Times New Roman" panose="02020603050405020304" pitchFamily="18" charset="0"/>
              </a:rPr>
              <a:t>forward</a:t>
            </a:r>
            <a:r>
              <a:rPr lang="en-US" b="1" i="1" spc="5" dirty="0">
                <a:latin typeface="Times New Roman" panose="02020603050405020304" pitchFamily="18" charset="0"/>
                <a:cs typeface="Times New Roman" panose="02020603050405020304" pitchFamily="18" charset="0"/>
              </a:rPr>
              <a:t> </a:t>
            </a:r>
            <a:r>
              <a:rPr lang="en-US" b="1" i="1" spc="-5" dirty="0">
                <a:latin typeface="Times New Roman" panose="02020603050405020304" pitchFamily="18" charset="0"/>
                <a:cs typeface="Times New Roman" panose="02020603050405020304" pitchFamily="18" charset="0"/>
              </a:rPr>
              <a:t>current</a:t>
            </a:r>
            <a:r>
              <a:rPr lang="en-US" spc="-5"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5917563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5"/>
          </p:nvPr>
        </p:nvSpPr>
        <p:spPr/>
        <p:txBody>
          <a:bodyPr/>
          <a:lstStyle/>
          <a:p>
            <a:r>
              <a:rPr lang="en-IN" smtClean="0"/>
              <a:t>Dr. Neethu Anna Sabu</a:t>
            </a:r>
            <a:endParaRPr lang="en-IN"/>
          </a:p>
        </p:txBody>
      </p:sp>
      <p:sp>
        <p:nvSpPr>
          <p:cNvPr id="3" name="Slide Number Placeholder 2"/>
          <p:cNvSpPr>
            <a:spLocks noGrp="1"/>
          </p:cNvSpPr>
          <p:nvPr>
            <p:ph type="sldNum" sz="quarter" idx="7"/>
          </p:nvPr>
        </p:nvSpPr>
        <p:spPr/>
        <p:txBody>
          <a:bodyPr/>
          <a:lstStyle/>
          <a:p>
            <a:fld id="{B6F15528-21DE-4FAA-801E-634DDDAF4B2B}" type="slidenum">
              <a:rPr lang="en-IN" smtClean="0"/>
              <a:t>28</a:t>
            </a:fld>
            <a:endParaRPr lang="en-IN"/>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571" t="23400" r="44990" b="26416"/>
          <a:stretch/>
        </p:blipFill>
        <p:spPr bwMode="auto">
          <a:xfrm>
            <a:off x="1219200" y="1752600"/>
            <a:ext cx="6027752" cy="3441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54713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95400" y="980375"/>
            <a:ext cx="5628005" cy="2296225"/>
            <a:chOff x="153085" y="980376"/>
            <a:chExt cx="5628005" cy="2984500"/>
          </a:xfrm>
        </p:grpSpPr>
        <p:pic>
          <p:nvPicPr>
            <p:cNvPr id="3" name="object 3"/>
            <p:cNvPicPr/>
            <p:nvPr/>
          </p:nvPicPr>
          <p:blipFill>
            <a:blip r:embed="rId2" cstate="print"/>
            <a:stretch>
              <a:fillRect/>
            </a:stretch>
          </p:blipFill>
          <p:spPr>
            <a:xfrm>
              <a:off x="558512" y="1187704"/>
              <a:ext cx="5212699" cy="2709995"/>
            </a:xfrm>
            <a:prstGeom prst="rect">
              <a:avLst/>
            </a:prstGeom>
          </p:spPr>
        </p:pic>
        <p:sp>
          <p:nvSpPr>
            <p:cNvPr id="4" name="object 4"/>
            <p:cNvSpPr/>
            <p:nvPr/>
          </p:nvSpPr>
          <p:spPr>
            <a:xfrm>
              <a:off x="157848" y="985138"/>
              <a:ext cx="5618480" cy="2974975"/>
            </a:xfrm>
            <a:custGeom>
              <a:avLst/>
              <a:gdLst/>
              <a:ahLst/>
              <a:cxnLst/>
              <a:rect l="l" t="t" r="r" b="b"/>
              <a:pathLst>
                <a:path w="5618480" h="2974975">
                  <a:moveTo>
                    <a:pt x="0" y="2974975"/>
                  </a:moveTo>
                  <a:lnTo>
                    <a:pt x="5618353" y="2974975"/>
                  </a:lnTo>
                  <a:lnTo>
                    <a:pt x="5618353" y="0"/>
                  </a:lnTo>
                  <a:lnTo>
                    <a:pt x="0" y="0"/>
                  </a:lnTo>
                  <a:lnTo>
                    <a:pt x="0" y="2974975"/>
                  </a:lnTo>
                  <a:close/>
                </a:path>
              </a:pathLst>
            </a:custGeom>
            <a:ln w="9525">
              <a:solidFill>
                <a:srgbClr val="000000"/>
              </a:solidFill>
            </a:ln>
          </p:spPr>
          <p:txBody>
            <a:bodyPr wrap="square" lIns="0" tIns="0" rIns="0" bIns="0" rtlCol="0"/>
            <a:lstStyle/>
            <a:p>
              <a:endParaRPr/>
            </a:p>
          </p:txBody>
        </p:sp>
      </p:grpSp>
      <p:sp>
        <p:nvSpPr>
          <p:cNvPr id="5" name="object 5"/>
          <p:cNvSpPr txBox="1">
            <a:spLocks noGrp="1"/>
          </p:cNvSpPr>
          <p:nvPr>
            <p:ph type="title"/>
          </p:nvPr>
        </p:nvSpPr>
        <p:spPr>
          <a:xfrm>
            <a:off x="2486405" y="196976"/>
            <a:ext cx="5196840" cy="513715"/>
          </a:xfrm>
          <a:prstGeom prst="rect">
            <a:avLst/>
          </a:prstGeom>
        </p:spPr>
        <p:txBody>
          <a:bodyPr vert="horz" wrap="square" lIns="0" tIns="12700" rIns="0" bIns="0" rtlCol="0">
            <a:spAutoFit/>
          </a:bodyPr>
          <a:lstStyle/>
          <a:p>
            <a:pPr marL="12700">
              <a:lnSpc>
                <a:spcPct val="100000"/>
              </a:lnSpc>
              <a:spcBef>
                <a:spcPts val="100"/>
              </a:spcBef>
            </a:pPr>
            <a:r>
              <a:rPr sz="3200" spc="-20" dirty="0"/>
              <a:t>Reverse</a:t>
            </a:r>
            <a:r>
              <a:rPr sz="3200" spc="-15" dirty="0"/>
              <a:t> </a:t>
            </a:r>
            <a:r>
              <a:rPr sz="3200" dirty="0"/>
              <a:t>biasing</a:t>
            </a:r>
            <a:r>
              <a:rPr sz="3200" spc="-55" dirty="0"/>
              <a:t> </a:t>
            </a:r>
            <a:r>
              <a:rPr sz="3200" dirty="0"/>
              <a:t>of</a:t>
            </a:r>
            <a:r>
              <a:rPr sz="3200" spc="-15" dirty="0"/>
              <a:t> </a:t>
            </a:r>
            <a:r>
              <a:rPr sz="3200" i="1" dirty="0">
                <a:latin typeface="Calibri"/>
                <a:cs typeface="Calibri"/>
              </a:rPr>
              <a:t>p</a:t>
            </a:r>
            <a:r>
              <a:rPr sz="3200" dirty="0"/>
              <a:t>-</a:t>
            </a:r>
            <a:r>
              <a:rPr sz="3200" i="1" dirty="0">
                <a:latin typeface="Calibri"/>
                <a:cs typeface="Calibri"/>
              </a:rPr>
              <a:t>n</a:t>
            </a:r>
            <a:r>
              <a:rPr sz="3200" i="1" spc="-25" dirty="0">
                <a:latin typeface="Calibri"/>
                <a:cs typeface="Calibri"/>
              </a:rPr>
              <a:t> </a:t>
            </a:r>
            <a:r>
              <a:rPr sz="3200" spc="-5" dirty="0"/>
              <a:t>junction</a:t>
            </a:r>
            <a:endParaRPr sz="3200">
              <a:latin typeface="Calibri"/>
              <a:cs typeface="Calibri"/>
            </a:endParaRPr>
          </a:p>
        </p:txBody>
      </p:sp>
      <p:sp>
        <p:nvSpPr>
          <p:cNvPr id="8" name="Footer Placeholder 7"/>
          <p:cNvSpPr>
            <a:spLocks noGrp="1"/>
          </p:cNvSpPr>
          <p:nvPr>
            <p:ph type="ftr" sz="quarter" idx="5"/>
          </p:nvPr>
        </p:nvSpPr>
        <p:spPr/>
        <p:txBody>
          <a:bodyPr/>
          <a:lstStyle/>
          <a:p>
            <a:r>
              <a:rPr lang="en-IN" smtClean="0"/>
              <a:t>Dr. Neethu Anna Sabu</a:t>
            </a:r>
            <a:endParaRPr lang="en-IN"/>
          </a:p>
        </p:txBody>
      </p:sp>
      <p:sp>
        <p:nvSpPr>
          <p:cNvPr id="7" name="TextBox 6"/>
          <p:cNvSpPr txBox="1"/>
          <p:nvPr/>
        </p:nvSpPr>
        <p:spPr>
          <a:xfrm>
            <a:off x="304800" y="3429000"/>
            <a:ext cx="8534400" cy="2862322"/>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When a diode is connected in a </a:t>
            </a:r>
            <a:r>
              <a:rPr lang="en-US" b="1" dirty="0">
                <a:latin typeface="Times New Roman" panose="02020603050405020304" pitchFamily="18" charset="0"/>
                <a:cs typeface="Times New Roman" panose="02020603050405020304" pitchFamily="18" charset="0"/>
              </a:rPr>
              <a:t>Reverse Bias</a:t>
            </a:r>
            <a:r>
              <a:rPr lang="en-US" dirty="0">
                <a:latin typeface="Times New Roman" panose="02020603050405020304" pitchFamily="18" charset="0"/>
                <a:cs typeface="Times New Roman" panose="02020603050405020304" pitchFamily="18" charset="0"/>
              </a:rPr>
              <a:t> condition, a positive voltage is applied to the N-type material and a negative voltage is applied to the P-type material.</a:t>
            </a:r>
          </a:p>
          <a:p>
            <a:pPr algn="just"/>
            <a:r>
              <a:rPr lang="en-US" dirty="0">
                <a:latin typeface="Times New Roman" panose="02020603050405020304" pitchFamily="18" charset="0"/>
                <a:cs typeface="Times New Roman" panose="02020603050405020304" pitchFamily="18" charset="0"/>
              </a:rPr>
              <a:t>The positive voltage applied to the N-type material </a:t>
            </a:r>
            <a:r>
              <a:rPr lang="en-US" b="1" dirty="0">
                <a:latin typeface="Times New Roman" panose="02020603050405020304" pitchFamily="18" charset="0"/>
                <a:cs typeface="Times New Roman" panose="02020603050405020304" pitchFamily="18" charset="0"/>
              </a:rPr>
              <a:t>attracts electrons towards the positive electrode and away from the junction, while the holes in the P-type end are also attracted away from the junction towards the negative electrode.</a:t>
            </a:r>
          </a:p>
          <a:p>
            <a:pPr algn="just"/>
            <a:r>
              <a:rPr lang="en-US" dirty="0">
                <a:latin typeface="Times New Roman" panose="02020603050405020304" pitchFamily="18" charset="0"/>
                <a:cs typeface="Times New Roman" panose="02020603050405020304" pitchFamily="18" charset="0"/>
              </a:rPr>
              <a:t>The net result is that the </a:t>
            </a:r>
            <a:r>
              <a:rPr lang="en-US" b="1" dirty="0">
                <a:latin typeface="Times New Roman" panose="02020603050405020304" pitchFamily="18" charset="0"/>
                <a:cs typeface="Times New Roman" panose="02020603050405020304" pitchFamily="18" charset="0"/>
              </a:rPr>
              <a:t>depletion layer grows wider due to a lack of electrons and holes and presents a high impedance path</a:t>
            </a:r>
            <a:r>
              <a:rPr lang="en-US" dirty="0">
                <a:latin typeface="Times New Roman" panose="02020603050405020304" pitchFamily="18" charset="0"/>
                <a:cs typeface="Times New Roman" panose="02020603050405020304" pitchFamily="18" charset="0"/>
              </a:rPr>
              <a:t>, almost an insulator and a high potential barrier is created across the junction thus preventing current from flowing through the semiconductor material</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66213" y="303021"/>
            <a:ext cx="4399915" cy="391160"/>
          </a:xfrm>
          <a:prstGeom prst="rect">
            <a:avLst/>
          </a:prstGeom>
        </p:spPr>
        <p:txBody>
          <a:bodyPr vert="horz" wrap="square" lIns="0" tIns="12700" rIns="0" bIns="0" rtlCol="0">
            <a:spAutoFit/>
          </a:bodyPr>
          <a:lstStyle/>
          <a:p>
            <a:pPr marL="12700">
              <a:lnSpc>
                <a:spcPct val="100000"/>
              </a:lnSpc>
              <a:spcBef>
                <a:spcPts val="100"/>
              </a:spcBef>
            </a:pPr>
            <a:r>
              <a:rPr sz="2400" b="0" spc="-5" dirty="0">
                <a:solidFill>
                  <a:srgbClr val="000000"/>
                </a:solidFill>
                <a:latin typeface="Arial Black"/>
                <a:cs typeface="Arial Black"/>
              </a:rPr>
              <a:t>Classification</a:t>
            </a:r>
            <a:r>
              <a:rPr sz="2400" b="0" spc="-60" dirty="0">
                <a:solidFill>
                  <a:srgbClr val="000000"/>
                </a:solidFill>
                <a:latin typeface="Arial Black"/>
                <a:cs typeface="Arial Black"/>
              </a:rPr>
              <a:t> </a:t>
            </a:r>
            <a:r>
              <a:rPr sz="2400" b="0" dirty="0">
                <a:solidFill>
                  <a:srgbClr val="000000"/>
                </a:solidFill>
                <a:latin typeface="Arial Black"/>
                <a:cs typeface="Arial Black"/>
              </a:rPr>
              <a:t>of</a:t>
            </a:r>
            <a:r>
              <a:rPr sz="2400" b="0" spc="95" dirty="0">
                <a:solidFill>
                  <a:srgbClr val="000000"/>
                </a:solidFill>
                <a:latin typeface="Arial Black"/>
                <a:cs typeface="Arial Black"/>
              </a:rPr>
              <a:t> </a:t>
            </a:r>
            <a:r>
              <a:rPr sz="2400" b="0" spc="-5" dirty="0">
                <a:solidFill>
                  <a:srgbClr val="000000"/>
                </a:solidFill>
                <a:latin typeface="Arial Black"/>
                <a:cs typeface="Arial Black"/>
              </a:rPr>
              <a:t>Materials</a:t>
            </a:r>
            <a:endParaRPr sz="2400">
              <a:latin typeface="Arial Black"/>
              <a:cs typeface="Arial Black"/>
            </a:endParaRPr>
          </a:p>
        </p:txBody>
      </p:sp>
      <p:graphicFrame>
        <p:nvGraphicFramePr>
          <p:cNvPr id="3" name="object 3"/>
          <p:cNvGraphicFramePr>
            <a:graphicFrameLocks noGrp="1"/>
          </p:cNvGraphicFramePr>
          <p:nvPr/>
        </p:nvGraphicFramePr>
        <p:xfrm>
          <a:off x="171780" y="2027173"/>
          <a:ext cx="8787765" cy="2011679"/>
        </p:xfrm>
        <a:graphic>
          <a:graphicData uri="http://schemas.openxmlformats.org/drawingml/2006/table">
            <a:tbl>
              <a:tblPr firstRow="1" bandRow="1">
                <a:tableStyleId>{2D5ABB26-0587-4C30-8999-92F81FD0307C}</a:tableStyleId>
              </a:tblPr>
              <a:tblGrid>
                <a:gridCol w="1769110"/>
                <a:gridCol w="2312035"/>
                <a:gridCol w="2509520"/>
                <a:gridCol w="2197100"/>
              </a:tblGrid>
              <a:tr h="1615439">
                <a:tc>
                  <a:txBody>
                    <a:bodyPr/>
                    <a:lstStyle/>
                    <a:p>
                      <a:pPr marL="333375">
                        <a:lnSpc>
                          <a:spcPct val="100000"/>
                        </a:lnSpc>
                        <a:spcBef>
                          <a:spcPts val="235"/>
                        </a:spcBef>
                      </a:pPr>
                      <a:r>
                        <a:rPr sz="2000" b="1" spc="-15" dirty="0">
                          <a:solidFill>
                            <a:srgbClr val="C00000"/>
                          </a:solidFill>
                          <a:latin typeface="Calibri"/>
                          <a:cs typeface="Calibri"/>
                        </a:rPr>
                        <a:t>Parameter</a:t>
                      </a:r>
                      <a:endParaRPr sz="20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1440" marR="1110615">
                        <a:lnSpc>
                          <a:spcPct val="100000"/>
                        </a:lnSpc>
                        <a:spcBef>
                          <a:spcPts val="235"/>
                        </a:spcBef>
                      </a:pPr>
                      <a:r>
                        <a:rPr sz="2000" b="1" spc="-5" dirty="0">
                          <a:solidFill>
                            <a:srgbClr val="C00000"/>
                          </a:solidFill>
                          <a:latin typeface="Calibri"/>
                          <a:cs typeface="Calibri"/>
                        </a:rPr>
                        <a:t>Cond</a:t>
                      </a:r>
                      <a:r>
                        <a:rPr sz="2000" b="1" spc="5" dirty="0">
                          <a:solidFill>
                            <a:srgbClr val="C00000"/>
                          </a:solidFill>
                          <a:latin typeface="Calibri"/>
                          <a:cs typeface="Calibri"/>
                        </a:rPr>
                        <a:t>u</a:t>
                      </a:r>
                      <a:r>
                        <a:rPr sz="2000" b="1" spc="-5" dirty="0">
                          <a:solidFill>
                            <a:srgbClr val="C00000"/>
                          </a:solidFill>
                          <a:latin typeface="Calibri"/>
                          <a:cs typeface="Calibri"/>
                        </a:rPr>
                        <a:t>c</a:t>
                      </a:r>
                      <a:r>
                        <a:rPr sz="2000" b="1" spc="-25" dirty="0">
                          <a:solidFill>
                            <a:srgbClr val="C00000"/>
                          </a:solidFill>
                          <a:latin typeface="Calibri"/>
                          <a:cs typeface="Calibri"/>
                        </a:rPr>
                        <a:t>t</a:t>
                      </a:r>
                      <a:r>
                        <a:rPr sz="2000" b="1" dirty="0">
                          <a:solidFill>
                            <a:srgbClr val="C00000"/>
                          </a:solidFill>
                          <a:latin typeface="Calibri"/>
                          <a:cs typeface="Calibri"/>
                        </a:rPr>
                        <a:t>or  (e.g.</a:t>
                      </a:r>
                      <a:endParaRPr sz="2000">
                        <a:latin typeface="Calibri"/>
                        <a:cs typeface="Calibri"/>
                      </a:endParaRPr>
                    </a:p>
                    <a:p>
                      <a:pPr marL="91440" marR="299720" indent="55880">
                        <a:lnSpc>
                          <a:spcPct val="100000"/>
                        </a:lnSpc>
                      </a:pPr>
                      <a:r>
                        <a:rPr sz="2000" b="1" spc="-25" dirty="0">
                          <a:solidFill>
                            <a:srgbClr val="C00000"/>
                          </a:solidFill>
                          <a:latin typeface="Calibri"/>
                          <a:cs typeface="Calibri"/>
                        </a:rPr>
                        <a:t>Copper, </a:t>
                      </a:r>
                      <a:r>
                        <a:rPr sz="2000" b="1" spc="-20" dirty="0">
                          <a:solidFill>
                            <a:srgbClr val="C00000"/>
                          </a:solidFill>
                          <a:latin typeface="Calibri"/>
                          <a:cs typeface="Calibri"/>
                        </a:rPr>
                        <a:t> </a:t>
                      </a:r>
                      <a:r>
                        <a:rPr sz="2000" b="1" dirty="0">
                          <a:solidFill>
                            <a:srgbClr val="C00000"/>
                          </a:solidFill>
                          <a:latin typeface="Calibri"/>
                          <a:cs typeface="Calibri"/>
                        </a:rPr>
                        <a:t>Aluminiu</a:t>
                      </a:r>
                      <a:r>
                        <a:rPr sz="2000" b="1" spc="-10" dirty="0">
                          <a:solidFill>
                            <a:srgbClr val="C00000"/>
                          </a:solidFill>
                          <a:latin typeface="Calibri"/>
                          <a:cs typeface="Calibri"/>
                        </a:rPr>
                        <a:t>m</a:t>
                      </a:r>
                      <a:r>
                        <a:rPr sz="2000" b="1" dirty="0">
                          <a:solidFill>
                            <a:srgbClr val="C00000"/>
                          </a:solidFill>
                          <a:latin typeface="Calibri"/>
                          <a:cs typeface="Calibri"/>
                        </a:rPr>
                        <a:t>,</a:t>
                      </a:r>
                      <a:r>
                        <a:rPr sz="2000" b="1" spc="-35" dirty="0">
                          <a:solidFill>
                            <a:srgbClr val="C00000"/>
                          </a:solidFill>
                          <a:latin typeface="Calibri"/>
                          <a:cs typeface="Calibri"/>
                        </a:rPr>
                        <a:t> </a:t>
                      </a:r>
                      <a:r>
                        <a:rPr sz="2000" b="1" dirty="0">
                          <a:solidFill>
                            <a:srgbClr val="C00000"/>
                          </a:solidFill>
                          <a:latin typeface="Calibri"/>
                          <a:cs typeface="Calibri"/>
                        </a:rPr>
                        <a:t>Sil</a:t>
                      </a:r>
                      <a:r>
                        <a:rPr sz="2000" b="1" spc="-30" dirty="0">
                          <a:solidFill>
                            <a:srgbClr val="C00000"/>
                          </a:solidFill>
                          <a:latin typeface="Calibri"/>
                          <a:cs typeface="Calibri"/>
                        </a:rPr>
                        <a:t>v</a:t>
                      </a:r>
                      <a:r>
                        <a:rPr sz="2000" b="1" spc="-5" dirty="0">
                          <a:solidFill>
                            <a:srgbClr val="C00000"/>
                          </a:solidFill>
                          <a:latin typeface="Calibri"/>
                          <a:cs typeface="Calibri"/>
                        </a:rPr>
                        <a:t>e</a:t>
                      </a:r>
                      <a:r>
                        <a:rPr sz="2000" b="1" spc="-150" dirty="0">
                          <a:solidFill>
                            <a:srgbClr val="C00000"/>
                          </a:solidFill>
                          <a:latin typeface="Calibri"/>
                          <a:cs typeface="Calibri"/>
                        </a:rPr>
                        <a:t>r</a:t>
                      </a:r>
                      <a:r>
                        <a:rPr sz="2000" b="1" dirty="0">
                          <a:solidFill>
                            <a:srgbClr val="C00000"/>
                          </a:solidFill>
                          <a:latin typeface="Calibri"/>
                          <a:cs typeface="Calibri"/>
                        </a:rPr>
                        <a:t>,  </a:t>
                      </a:r>
                      <a:r>
                        <a:rPr sz="2000" b="1" spc="-5" dirty="0">
                          <a:solidFill>
                            <a:srgbClr val="C00000"/>
                          </a:solidFill>
                          <a:latin typeface="Calibri"/>
                          <a:cs typeface="Calibri"/>
                        </a:rPr>
                        <a:t>Gold)</a:t>
                      </a:r>
                      <a:endParaRPr sz="20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2075">
                        <a:lnSpc>
                          <a:spcPct val="100000"/>
                        </a:lnSpc>
                        <a:spcBef>
                          <a:spcPts val="235"/>
                        </a:spcBef>
                      </a:pPr>
                      <a:r>
                        <a:rPr sz="2000" b="1" spc="-5" dirty="0">
                          <a:solidFill>
                            <a:srgbClr val="C00000"/>
                          </a:solidFill>
                          <a:latin typeface="Calibri"/>
                          <a:cs typeface="Calibri"/>
                        </a:rPr>
                        <a:t>Semiconductor</a:t>
                      </a:r>
                      <a:endParaRPr sz="2000">
                        <a:latin typeface="Calibri"/>
                        <a:cs typeface="Calibri"/>
                      </a:endParaRPr>
                    </a:p>
                    <a:p>
                      <a:pPr marL="92075">
                        <a:lnSpc>
                          <a:spcPct val="100000"/>
                        </a:lnSpc>
                      </a:pPr>
                      <a:r>
                        <a:rPr sz="2000" b="1" spc="5" dirty="0">
                          <a:solidFill>
                            <a:srgbClr val="C00000"/>
                          </a:solidFill>
                          <a:latin typeface="Calibri"/>
                          <a:cs typeface="Calibri"/>
                        </a:rPr>
                        <a:t>e.g.</a:t>
                      </a:r>
                      <a:r>
                        <a:rPr sz="2000" b="1" spc="-30" dirty="0">
                          <a:solidFill>
                            <a:srgbClr val="C00000"/>
                          </a:solidFill>
                          <a:latin typeface="Calibri"/>
                          <a:cs typeface="Calibri"/>
                        </a:rPr>
                        <a:t> </a:t>
                      </a:r>
                      <a:r>
                        <a:rPr sz="2000" b="1" spc="-5" dirty="0">
                          <a:solidFill>
                            <a:srgbClr val="C00000"/>
                          </a:solidFill>
                          <a:latin typeface="Calibri"/>
                          <a:cs typeface="Calibri"/>
                        </a:rPr>
                        <a:t>Germanium,</a:t>
                      </a:r>
                      <a:endParaRPr sz="2000">
                        <a:latin typeface="Calibri"/>
                        <a:cs typeface="Calibri"/>
                      </a:endParaRPr>
                    </a:p>
                    <a:p>
                      <a:pPr marL="92075">
                        <a:lnSpc>
                          <a:spcPct val="100000"/>
                        </a:lnSpc>
                      </a:pPr>
                      <a:r>
                        <a:rPr sz="2000" b="1" spc="-5" dirty="0">
                          <a:solidFill>
                            <a:srgbClr val="C00000"/>
                          </a:solidFill>
                          <a:latin typeface="Calibri"/>
                          <a:cs typeface="Calibri"/>
                        </a:rPr>
                        <a:t>Silicon</a:t>
                      </a:r>
                      <a:endParaRPr sz="2000">
                        <a:latin typeface="Calibri"/>
                        <a:cs typeface="Calibri"/>
                      </a:endParaRPr>
                    </a:p>
                    <a:p>
                      <a:pPr marL="92075">
                        <a:lnSpc>
                          <a:spcPct val="100000"/>
                        </a:lnSpc>
                      </a:pPr>
                      <a:r>
                        <a:rPr sz="2000" b="1" spc="-5" dirty="0">
                          <a:solidFill>
                            <a:srgbClr val="C00000"/>
                          </a:solidFill>
                          <a:latin typeface="Calibri"/>
                          <a:cs typeface="Calibri"/>
                        </a:rPr>
                        <a:t>GaAs</a:t>
                      </a:r>
                      <a:endParaRPr sz="20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2075" marR="1056640">
                        <a:lnSpc>
                          <a:spcPct val="100000"/>
                        </a:lnSpc>
                        <a:spcBef>
                          <a:spcPts val="235"/>
                        </a:spcBef>
                      </a:pPr>
                      <a:r>
                        <a:rPr sz="2000" b="1" dirty="0">
                          <a:solidFill>
                            <a:srgbClr val="C00000"/>
                          </a:solidFill>
                          <a:latin typeface="Calibri"/>
                          <a:cs typeface="Calibri"/>
                        </a:rPr>
                        <a:t>I</a:t>
                      </a:r>
                      <a:r>
                        <a:rPr sz="2000" b="1" spc="5" dirty="0">
                          <a:solidFill>
                            <a:srgbClr val="C00000"/>
                          </a:solidFill>
                          <a:latin typeface="Calibri"/>
                          <a:cs typeface="Calibri"/>
                        </a:rPr>
                        <a:t>n</a:t>
                      </a:r>
                      <a:r>
                        <a:rPr sz="2000" b="1" dirty="0">
                          <a:solidFill>
                            <a:srgbClr val="C00000"/>
                          </a:solidFill>
                          <a:latin typeface="Calibri"/>
                          <a:cs typeface="Calibri"/>
                        </a:rPr>
                        <a:t>s</a:t>
                      </a:r>
                      <a:r>
                        <a:rPr sz="2000" b="1" spc="5" dirty="0">
                          <a:solidFill>
                            <a:srgbClr val="C00000"/>
                          </a:solidFill>
                          <a:latin typeface="Calibri"/>
                          <a:cs typeface="Calibri"/>
                        </a:rPr>
                        <a:t>u</a:t>
                      </a:r>
                      <a:r>
                        <a:rPr sz="2000" b="1" dirty="0">
                          <a:solidFill>
                            <a:srgbClr val="C00000"/>
                          </a:solidFill>
                          <a:latin typeface="Calibri"/>
                          <a:cs typeface="Calibri"/>
                        </a:rPr>
                        <a:t>l</a:t>
                      </a:r>
                      <a:r>
                        <a:rPr sz="2000" b="1" spc="-30" dirty="0">
                          <a:solidFill>
                            <a:srgbClr val="C00000"/>
                          </a:solidFill>
                          <a:latin typeface="Calibri"/>
                          <a:cs typeface="Calibri"/>
                        </a:rPr>
                        <a:t>a</a:t>
                      </a:r>
                      <a:r>
                        <a:rPr sz="2000" b="1" spc="-25" dirty="0">
                          <a:solidFill>
                            <a:srgbClr val="C00000"/>
                          </a:solidFill>
                          <a:latin typeface="Calibri"/>
                          <a:cs typeface="Calibri"/>
                        </a:rPr>
                        <a:t>t</a:t>
                      </a:r>
                      <a:r>
                        <a:rPr sz="2000" b="1" dirty="0">
                          <a:solidFill>
                            <a:srgbClr val="C00000"/>
                          </a:solidFill>
                          <a:latin typeface="Calibri"/>
                          <a:cs typeface="Calibri"/>
                        </a:rPr>
                        <a:t>o</a:t>
                      </a:r>
                      <a:r>
                        <a:rPr sz="2000" b="1" spc="-30" dirty="0">
                          <a:solidFill>
                            <a:srgbClr val="C00000"/>
                          </a:solidFill>
                          <a:latin typeface="Calibri"/>
                          <a:cs typeface="Calibri"/>
                        </a:rPr>
                        <a:t>r</a:t>
                      </a:r>
                      <a:r>
                        <a:rPr sz="2000" b="1" dirty="0">
                          <a:solidFill>
                            <a:srgbClr val="C00000"/>
                          </a:solidFill>
                          <a:latin typeface="Calibri"/>
                          <a:cs typeface="Calibri"/>
                        </a:rPr>
                        <a:t>s  e.g.</a:t>
                      </a:r>
                      <a:endParaRPr sz="2000">
                        <a:latin typeface="Calibri"/>
                        <a:cs typeface="Calibri"/>
                      </a:endParaRPr>
                    </a:p>
                    <a:p>
                      <a:pPr marL="148590">
                        <a:lnSpc>
                          <a:spcPct val="100000"/>
                        </a:lnSpc>
                      </a:pPr>
                      <a:r>
                        <a:rPr sz="2000" b="1" spc="-35" dirty="0">
                          <a:solidFill>
                            <a:srgbClr val="C00000"/>
                          </a:solidFill>
                          <a:latin typeface="Calibri"/>
                          <a:cs typeface="Calibri"/>
                        </a:rPr>
                        <a:t>Paper,</a:t>
                      </a:r>
                      <a:r>
                        <a:rPr sz="2000" b="1" spc="-25" dirty="0">
                          <a:solidFill>
                            <a:srgbClr val="C00000"/>
                          </a:solidFill>
                          <a:latin typeface="Calibri"/>
                          <a:cs typeface="Calibri"/>
                        </a:rPr>
                        <a:t> </a:t>
                      </a:r>
                      <a:r>
                        <a:rPr sz="2000" b="1" spc="-5" dirty="0">
                          <a:solidFill>
                            <a:srgbClr val="C00000"/>
                          </a:solidFill>
                          <a:latin typeface="Calibri"/>
                          <a:cs typeface="Calibri"/>
                        </a:rPr>
                        <a:t>Mica,</a:t>
                      </a:r>
                      <a:r>
                        <a:rPr sz="2000" b="1" spc="-20" dirty="0">
                          <a:solidFill>
                            <a:srgbClr val="C00000"/>
                          </a:solidFill>
                          <a:latin typeface="Calibri"/>
                          <a:cs typeface="Calibri"/>
                        </a:rPr>
                        <a:t> </a:t>
                      </a:r>
                      <a:r>
                        <a:rPr sz="2000" b="1" spc="-5" dirty="0">
                          <a:solidFill>
                            <a:srgbClr val="C00000"/>
                          </a:solidFill>
                          <a:latin typeface="Calibri"/>
                          <a:cs typeface="Calibri"/>
                        </a:rPr>
                        <a:t>glass,</a:t>
                      </a:r>
                      <a:endParaRPr sz="2000">
                        <a:latin typeface="Calibri"/>
                        <a:cs typeface="Calibri"/>
                      </a:endParaRPr>
                    </a:p>
                    <a:p>
                      <a:pPr marL="92075">
                        <a:lnSpc>
                          <a:spcPct val="100000"/>
                        </a:lnSpc>
                      </a:pPr>
                      <a:r>
                        <a:rPr sz="2000" b="1" dirty="0">
                          <a:solidFill>
                            <a:srgbClr val="C00000"/>
                          </a:solidFill>
                          <a:latin typeface="Calibri"/>
                          <a:cs typeface="Calibri"/>
                        </a:rPr>
                        <a:t>quartz</a:t>
                      </a:r>
                      <a:endParaRPr sz="20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396240">
                <a:tc>
                  <a:txBody>
                    <a:bodyPr/>
                    <a:lstStyle/>
                    <a:p>
                      <a:pPr marL="91440">
                        <a:lnSpc>
                          <a:spcPct val="100000"/>
                        </a:lnSpc>
                        <a:spcBef>
                          <a:spcPts val="235"/>
                        </a:spcBef>
                      </a:pPr>
                      <a:r>
                        <a:rPr sz="2000" b="1" spc="-5" dirty="0">
                          <a:latin typeface="Calibri"/>
                          <a:cs typeface="Calibri"/>
                        </a:rPr>
                        <a:t>Resistivity</a:t>
                      </a:r>
                      <a:endParaRPr sz="2000">
                        <a:latin typeface="Calibri"/>
                        <a:cs typeface="Calibri"/>
                      </a:endParaRPr>
                    </a:p>
                  </a:txBody>
                  <a:tcPr marL="0" marR="0" marT="298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199390">
                        <a:lnSpc>
                          <a:spcPct val="100000"/>
                        </a:lnSpc>
                        <a:spcBef>
                          <a:spcPts val="235"/>
                        </a:spcBef>
                        <a:tabLst>
                          <a:tab pos="746760" algn="l"/>
                        </a:tabLst>
                      </a:pPr>
                      <a:r>
                        <a:rPr sz="2000" b="1" spc="5" dirty="0">
                          <a:latin typeface="Calibri"/>
                          <a:cs typeface="Calibri"/>
                        </a:rPr>
                        <a:t>10</a:t>
                      </a:r>
                      <a:r>
                        <a:rPr sz="1950" b="1" spc="7" baseline="25641" dirty="0">
                          <a:latin typeface="Calibri"/>
                          <a:cs typeface="Calibri"/>
                        </a:rPr>
                        <a:t>-4	</a:t>
                      </a:r>
                      <a:r>
                        <a:rPr sz="2000" b="1" spc="-15" dirty="0">
                          <a:latin typeface="Calibri"/>
                          <a:cs typeface="Calibri"/>
                        </a:rPr>
                        <a:t>to</a:t>
                      </a:r>
                      <a:r>
                        <a:rPr sz="2000" b="1" spc="-35" dirty="0">
                          <a:latin typeface="Calibri"/>
                          <a:cs typeface="Calibri"/>
                        </a:rPr>
                        <a:t> </a:t>
                      </a:r>
                      <a:r>
                        <a:rPr sz="2000" b="1" spc="5" dirty="0">
                          <a:latin typeface="Calibri"/>
                          <a:cs typeface="Calibri"/>
                        </a:rPr>
                        <a:t>10</a:t>
                      </a:r>
                      <a:r>
                        <a:rPr sz="1950" b="1" spc="7" baseline="25641" dirty="0">
                          <a:latin typeface="Calibri"/>
                          <a:cs typeface="Calibri"/>
                        </a:rPr>
                        <a:t>-6</a:t>
                      </a:r>
                      <a:r>
                        <a:rPr sz="1950" b="1" spc="187" baseline="25641" dirty="0">
                          <a:latin typeface="Calibri"/>
                          <a:cs typeface="Calibri"/>
                        </a:rPr>
                        <a:t> </a:t>
                      </a:r>
                      <a:r>
                        <a:rPr sz="2000" b="1" dirty="0">
                          <a:latin typeface="Calibri"/>
                          <a:cs typeface="Calibri"/>
                        </a:rPr>
                        <a:t>Ω-cm.</a:t>
                      </a:r>
                      <a:endParaRPr sz="2000">
                        <a:latin typeface="Calibri"/>
                        <a:cs typeface="Calibri"/>
                      </a:endParaRPr>
                    </a:p>
                  </a:txBody>
                  <a:tcPr marL="0" marR="0" marT="298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369570">
                        <a:lnSpc>
                          <a:spcPct val="100000"/>
                        </a:lnSpc>
                        <a:spcBef>
                          <a:spcPts val="235"/>
                        </a:spcBef>
                      </a:pPr>
                      <a:r>
                        <a:rPr sz="2000" b="1" spc="5" dirty="0">
                          <a:latin typeface="Calibri"/>
                          <a:cs typeface="Calibri"/>
                        </a:rPr>
                        <a:t>10</a:t>
                      </a:r>
                      <a:r>
                        <a:rPr sz="1950" b="1" spc="7" baseline="25641" dirty="0">
                          <a:latin typeface="Calibri"/>
                          <a:cs typeface="Calibri"/>
                        </a:rPr>
                        <a:t>1</a:t>
                      </a:r>
                      <a:r>
                        <a:rPr sz="1950" b="1" spc="397" baseline="25641" dirty="0">
                          <a:latin typeface="Calibri"/>
                          <a:cs typeface="Calibri"/>
                        </a:rPr>
                        <a:t> </a:t>
                      </a:r>
                      <a:r>
                        <a:rPr sz="2000" b="1" spc="-15" dirty="0">
                          <a:latin typeface="Calibri"/>
                          <a:cs typeface="Calibri"/>
                        </a:rPr>
                        <a:t>to</a:t>
                      </a:r>
                      <a:r>
                        <a:rPr sz="2000" b="1" spc="-25" dirty="0">
                          <a:latin typeface="Calibri"/>
                          <a:cs typeface="Calibri"/>
                        </a:rPr>
                        <a:t> </a:t>
                      </a:r>
                      <a:r>
                        <a:rPr sz="2000" b="1" spc="10" dirty="0">
                          <a:latin typeface="Calibri"/>
                          <a:cs typeface="Calibri"/>
                        </a:rPr>
                        <a:t>10</a:t>
                      </a:r>
                      <a:r>
                        <a:rPr sz="1950" b="1" spc="15" baseline="25641" dirty="0">
                          <a:latin typeface="Calibri"/>
                          <a:cs typeface="Calibri"/>
                        </a:rPr>
                        <a:t>4</a:t>
                      </a:r>
                      <a:r>
                        <a:rPr sz="1950" b="1" spc="179" baseline="25641" dirty="0">
                          <a:latin typeface="Calibri"/>
                          <a:cs typeface="Calibri"/>
                        </a:rPr>
                        <a:t> </a:t>
                      </a:r>
                      <a:r>
                        <a:rPr sz="2000" b="1" dirty="0">
                          <a:latin typeface="Calibri"/>
                          <a:cs typeface="Calibri"/>
                        </a:rPr>
                        <a:t>Ω-cm.</a:t>
                      </a:r>
                      <a:endParaRPr sz="2000">
                        <a:latin typeface="Calibri"/>
                        <a:cs typeface="Calibri"/>
                      </a:endParaRPr>
                    </a:p>
                  </a:txBody>
                  <a:tcPr marL="0" marR="0" marT="298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156845">
                        <a:lnSpc>
                          <a:spcPct val="100000"/>
                        </a:lnSpc>
                        <a:spcBef>
                          <a:spcPts val="235"/>
                        </a:spcBef>
                      </a:pPr>
                      <a:r>
                        <a:rPr sz="2000" b="1" spc="5" dirty="0">
                          <a:latin typeface="Calibri"/>
                          <a:cs typeface="Calibri"/>
                        </a:rPr>
                        <a:t>10</a:t>
                      </a:r>
                      <a:r>
                        <a:rPr sz="1950" b="1" spc="7" baseline="25641" dirty="0">
                          <a:latin typeface="Calibri"/>
                          <a:cs typeface="Calibri"/>
                        </a:rPr>
                        <a:t>10</a:t>
                      </a:r>
                      <a:r>
                        <a:rPr sz="1950" b="1" spc="195" baseline="25641" dirty="0">
                          <a:latin typeface="Calibri"/>
                          <a:cs typeface="Calibri"/>
                        </a:rPr>
                        <a:t> </a:t>
                      </a:r>
                      <a:r>
                        <a:rPr sz="2000" b="1" spc="-15" dirty="0">
                          <a:latin typeface="Calibri"/>
                          <a:cs typeface="Calibri"/>
                        </a:rPr>
                        <a:t>to</a:t>
                      </a:r>
                      <a:r>
                        <a:rPr sz="2000" b="1" spc="-30" dirty="0">
                          <a:latin typeface="Calibri"/>
                          <a:cs typeface="Calibri"/>
                        </a:rPr>
                        <a:t> </a:t>
                      </a:r>
                      <a:r>
                        <a:rPr sz="2000" b="1" spc="5" dirty="0">
                          <a:latin typeface="Calibri"/>
                          <a:cs typeface="Calibri"/>
                        </a:rPr>
                        <a:t>10</a:t>
                      </a:r>
                      <a:r>
                        <a:rPr sz="1950" b="1" spc="7" baseline="25641" dirty="0">
                          <a:latin typeface="Calibri"/>
                          <a:cs typeface="Calibri"/>
                        </a:rPr>
                        <a:t>12</a:t>
                      </a:r>
                      <a:r>
                        <a:rPr sz="1950" b="1" spc="202" baseline="25641" dirty="0">
                          <a:latin typeface="Calibri"/>
                          <a:cs typeface="Calibri"/>
                        </a:rPr>
                        <a:t> </a:t>
                      </a:r>
                      <a:r>
                        <a:rPr sz="2000" b="1" spc="-5" dirty="0">
                          <a:latin typeface="Calibri"/>
                          <a:cs typeface="Calibri"/>
                        </a:rPr>
                        <a:t>Ω-cm.</a:t>
                      </a:r>
                      <a:endParaRPr sz="2000">
                        <a:latin typeface="Calibri"/>
                        <a:cs typeface="Calibri"/>
                      </a:endParaRPr>
                    </a:p>
                  </a:txBody>
                  <a:tcPr marL="0" marR="0" marT="298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bl>
          </a:graphicData>
        </a:graphic>
      </p:graphicFrame>
      <p:sp>
        <p:nvSpPr>
          <p:cNvPr id="4" name="object 4"/>
          <p:cNvSpPr txBox="1"/>
          <p:nvPr/>
        </p:nvSpPr>
        <p:spPr>
          <a:xfrm>
            <a:off x="257047" y="1457655"/>
            <a:ext cx="4492625" cy="391795"/>
          </a:xfrm>
          <a:prstGeom prst="rect">
            <a:avLst/>
          </a:prstGeom>
        </p:spPr>
        <p:txBody>
          <a:bodyPr vert="horz" wrap="square" lIns="0" tIns="12700" rIns="0" bIns="0" rtlCol="0">
            <a:spAutoFit/>
          </a:bodyPr>
          <a:lstStyle/>
          <a:p>
            <a:pPr marL="12700">
              <a:lnSpc>
                <a:spcPct val="100000"/>
              </a:lnSpc>
              <a:spcBef>
                <a:spcPts val="100"/>
              </a:spcBef>
              <a:tabLst>
                <a:tab pos="448309" algn="l"/>
              </a:tabLst>
            </a:pPr>
            <a:r>
              <a:rPr sz="2400" dirty="0">
                <a:latin typeface="Wingdings"/>
                <a:cs typeface="Wingdings"/>
              </a:rPr>
              <a:t></a:t>
            </a:r>
            <a:r>
              <a:rPr sz="2400" dirty="0">
                <a:latin typeface="Times New Roman"/>
                <a:cs typeface="Times New Roman"/>
              </a:rPr>
              <a:t>	</a:t>
            </a:r>
            <a:r>
              <a:rPr sz="2400" b="1" dirty="0">
                <a:latin typeface="Calibri"/>
                <a:cs typeface="Calibri"/>
              </a:rPr>
              <a:t>Based</a:t>
            </a:r>
            <a:r>
              <a:rPr sz="2400" b="1" spc="-10" dirty="0">
                <a:latin typeface="Calibri"/>
                <a:cs typeface="Calibri"/>
              </a:rPr>
              <a:t> </a:t>
            </a:r>
            <a:r>
              <a:rPr sz="2400" b="1" dirty="0">
                <a:latin typeface="Calibri"/>
                <a:cs typeface="Calibri"/>
              </a:rPr>
              <a:t>on</a:t>
            </a:r>
            <a:r>
              <a:rPr sz="2400" b="1" spc="-15" dirty="0">
                <a:latin typeface="Calibri"/>
                <a:cs typeface="Calibri"/>
              </a:rPr>
              <a:t> </a:t>
            </a:r>
            <a:r>
              <a:rPr sz="2400" b="1" spc="-5" dirty="0">
                <a:latin typeface="Calibri"/>
                <a:cs typeface="Calibri"/>
              </a:rPr>
              <a:t>Electrical</a:t>
            </a:r>
            <a:r>
              <a:rPr sz="2400" b="1" spc="-35" dirty="0">
                <a:latin typeface="Calibri"/>
                <a:cs typeface="Calibri"/>
              </a:rPr>
              <a:t> </a:t>
            </a:r>
            <a:r>
              <a:rPr sz="2400" b="1" spc="-5" dirty="0">
                <a:latin typeface="Calibri"/>
                <a:cs typeface="Calibri"/>
              </a:rPr>
              <a:t>Conductivity</a:t>
            </a:r>
            <a:endParaRPr sz="2400">
              <a:latin typeface="Calibri"/>
              <a:cs typeface="Calibri"/>
            </a:endParaRPr>
          </a:p>
        </p:txBody>
      </p:sp>
      <p:sp>
        <p:nvSpPr>
          <p:cNvPr id="6" name="Footer Placeholder 5"/>
          <p:cNvSpPr>
            <a:spLocks noGrp="1"/>
          </p:cNvSpPr>
          <p:nvPr>
            <p:ph type="ftr" sz="quarter" idx="5"/>
          </p:nvPr>
        </p:nvSpPr>
        <p:spPr/>
        <p:txBody>
          <a:bodyPr/>
          <a:lstStyle/>
          <a:p>
            <a:r>
              <a:rPr lang="en-IN" smtClean="0"/>
              <a:t>Dr. Neethu Anna Sabu</a:t>
            </a:r>
            <a:endParaRPr lang="en-IN"/>
          </a:p>
        </p:txBody>
      </p:sp>
      <p:sp>
        <p:nvSpPr>
          <p:cNvPr id="7" name="Slide Number Placeholder 6"/>
          <p:cNvSpPr>
            <a:spLocks noGrp="1"/>
          </p:cNvSpPr>
          <p:nvPr>
            <p:ph type="sldNum" sz="quarter" idx="7"/>
          </p:nvPr>
        </p:nvSpPr>
        <p:spPr/>
        <p:txBody>
          <a:bodyPr/>
          <a:lstStyle/>
          <a:p>
            <a:fld id="{B6F15528-21DE-4FAA-801E-634DDDAF4B2B}" type="slidenum">
              <a:rPr lang="en-IN" smtClean="0"/>
              <a:t>3</a:t>
            </a:fld>
            <a:endParaRPr lang="en-I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a:xfrm>
            <a:off x="285699" y="1755749"/>
            <a:ext cx="8359775" cy="2462213"/>
          </a:xfrm>
        </p:spPr>
        <p:txBody>
          <a:bodyPr/>
          <a:lstStyle/>
          <a:p>
            <a:pPr marL="299085" marR="5080" indent="-287020" algn="just">
              <a:lnSpc>
                <a:spcPct val="100000"/>
              </a:lnSpc>
              <a:spcBef>
                <a:spcPts val="100"/>
              </a:spcBef>
              <a:buFont typeface="Microsoft Sans Serif"/>
              <a:buChar char="•"/>
              <a:tabLst>
                <a:tab pos="299720" algn="l"/>
              </a:tabLst>
            </a:pPr>
            <a:r>
              <a:rPr lang="en-US" b="0" spc="-5" dirty="0">
                <a:latin typeface="Times New Roman" panose="02020603050405020304" pitchFamily="18" charset="0"/>
                <a:cs typeface="Times New Roman" panose="02020603050405020304" pitchFamily="18" charset="0"/>
              </a:rPr>
              <a:t>The applied </a:t>
            </a:r>
            <a:r>
              <a:rPr lang="en-US" b="0" spc="-15" dirty="0">
                <a:latin typeface="Times New Roman" panose="02020603050405020304" pitchFamily="18" charset="0"/>
                <a:cs typeface="Times New Roman" panose="02020603050405020304" pitchFamily="18" charset="0"/>
              </a:rPr>
              <a:t>reverse </a:t>
            </a:r>
            <a:r>
              <a:rPr lang="en-US" b="0" spc="-10" dirty="0">
                <a:latin typeface="Times New Roman" panose="02020603050405020304" pitchFamily="18" charset="0"/>
                <a:cs typeface="Times New Roman" panose="02020603050405020304" pitchFamily="18" charset="0"/>
              </a:rPr>
              <a:t>voltage establishes </a:t>
            </a:r>
            <a:r>
              <a:rPr lang="en-US" b="0" dirty="0">
                <a:latin typeface="Times New Roman" panose="02020603050405020304" pitchFamily="18" charset="0"/>
                <a:cs typeface="Times New Roman" panose="02020603050405020304" pitchFamily="18" charset="0"/>
              </a:rPr>
              <a:t>an </a:t>
            </a:r>
            <a:r>
              <a:rPr lang="en-US" b="0" spc="-5" dirty="0">
                <a:latin typeface="Times New Roman" panose="02020603050405020304" pitchFamily="18" charset="0"/>
                <a:cs typeface="Times New Roman" panose="02020603050405020304" pitchFamily="18" charset="0"/>
              </a:rPr>
              <a:t>electric field which </a:t>
            </a:r>
            <a:r>
              <a:rPr lang="en-US" b="0" dirty="0">
                <a:latin typeface="Times New Roman" panose="02020603050405020304" pitchFamily="18" charset="0"/>
                <a:cs typeface="Times New Roman" panose="02020603050405020304" pitchFamily="18" charset="0"/>
              </a:rPr>
              <a:t>acts </a:t>
            </a:r>
            <a:r>
              <a:rPr lang="en-US" b="0" spc="-5" dirty="0">
                <a:latin typeface="Times New Roman" panose="02020603050405020304" pitchFamily="18" charset="0"/>
                <a:cs typeface="Times New Roman" panose="02020603050405020304" pitchFamily="18" charset="0"/>
              </a:rPr>
              <a:t>in </a:t>
            </a:r>
            <a:r>
              <a:rPr lang="en-US" b="0" dirty="0">
                <a:latin typeface="Times New Roman" panose="02020603050405020304" pitchFamily="18" charset="0"/>
                <a:cs typeface="Times New Roman" panose="02020603050405020304" pitchFamily="18" charset="0"/>
              </a:rPr>
              <a:t>the </a:t>
            </a:r>
            <a:r>
              <a:rPr lang="en-US" b="0" spc="-5" dirty="0">
                <a:latin typeface="Times New Roman" panose="02020603050405020304" pitchFamily="18" charset="0"/>
                <a:cs typeface="Times New Roman" panose="02020603050405020304" pitchFamily="18" charset="0"/>
              </a:rPr>
              <a:t>same </a:t>
            </a:r>
            <a:r>
              <a:rPr lang="en-US" b="0" spc="-10" dirty="0">
                <a:latin typeface="Times New Roman" panose="02020603050405020304" pitchFamily="18" charset="0"/>
                <a:cs typeface="Times New Roman" panose="02020603050405020304" pitchFamily="18" charset="0"/>
              </a:rPr>
              <a:t>direction </a:t>
            </a:r>
            <a:r>
              <a:rPr lang="en-US" b="0" dirty="0">
                <a:latin typeface="Times New Roman" panose="02020603050405020304" pitchFamily="18" charset="0"/>
                <a:cs typeface="Times New Roman" panose="02020603050405020304" pitchFamily="18" charset="0"/>
              </a:rPr>
              <a:t>as </a:t>
            </a:r>
            <a:r>
              <a:rPr lang="en-US" b="0" spc="5"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the</a:t>
            </a:r>
            <a:r>
              <a:rPr lang="en-US" b="0" spc="5" dirty="0">
                <a:latin typeface="Times New Roman" panose="02020603050405020304" pitchFamily="18" charset="0"/>
                <a:cs typeface="Times New Roman" panose="02020603050405020304" pitchFamily="18" charset="0"/>
              </a:rPr>
              <a:t> </a:t>
            </a:r>
            <a:r>
              <a:rPr lang="en-US" b="0" spc="-5" dirty="0">
                <a:latin typeface="Times New Roman" panose="02020603050405020304" pitchFamily="18" charset="0"/>
                <a:cs typeface="Times New Roman" panose="02020603050405020304" pitchFamily="18" charset="0"/>
              </a:rPr>
              <a:t>field</a:t>
            </a:r>
            <a:r>
              <a:rPr lang="en-US" b="0" dirty="0">
                <a:latin typeface="Times New Roman" panose="02020603050405020304" pitchFamily="18" charset="0"/>
                <a:cs typeface="Times New Roman" panose="02020603050405020304" pitchFamily="18" charset="0"/>
              </a:rPr>
              <a:t> due</a:t>
            </a:r>
            <a:r>
              <a:rPr lang="en-US" b="0" spc="5" dirty="0">
                <a:latin typeface="Times New Roman" panose="02020603050405020304" pitchFamily="18" charset="0"/>
                <a:cs typeface="Times New Roman" panose="02020603050405020304" pitchFamily="18" charset="0"/>
              </a:rPr>
              <a:t> </a:t>
            </a:r>
            <a:r>
              <a:rPr lang="en-US" b="0" spc="-10" dirty="0">
                <a:latin typeface="Times New Roman" panose="02020603050405020304" pitchFamily="18" charset="0"/>
                <a:cs typeface="Times New Roman" panose="02020603050405020304" pitchFamily="18" charset="0"/>
              </a:rPr>
              <a:t>to</a:t>
            </a:r>
            <a:r>
              <a:rPr lang="en-US" b="0" spc="-5" dirty="0">
                <a:latin typeface="Times New Roman" panose="02020603050405020304" pitchFamily="18" charset="0"/>
                <a:cs typeface="Times New Roman" panose="02020603050405020304" pitchFamily="18" charset="0"/>
              </a:rPr>
              <a:t> potential</a:t>
            </a:r>
            <a:r>
              <a:rPr lang="en-US" b="0" dirty="0">
                <a:latin typeface="Times New Roman" panose="02020603050405020304" pitchFamily="18" charset="0"/>
                <a:cs typeface="Times New Roman" panose="02020603050405020304" pitchFamily="18" charset="0"/>
              </a:rPr>
              <a:t> </a:t>
            </a:r>
            <a:r>
              <a:rPr lang="en-US" b="0" spc="-25" dirty="0">
                <a:latin typeface="Times New Roman" panose="02020603050405020304" pitchFamily="18" charset="0"/>
                <a:cs typeface="Times New Roman" panose="02020603050405020304" pitchFamily="18" charset="0"/>
              </a:rPr>
              <a:t>barrier.</a:t>
            </a:r>
            <a:r>
              <a:rPr lang="en-US" b="0" spc="-20" dirty="0">
                <a:latin typeface="Times New Roman" panose="02020603050405020304" pitchFamily="18" charset="0"/>
                <a:cs typeface="Times New Roman" panose="02020603050405020304" pitchFamily="18" charset="0"/>
              </a:rPr>
              <a:t> </a:t>
            </a:r>
            <a:r>
              <a:rPr lang="en-US" b="0" spc="-15" dirty="0">
                <a:latin typeface="Times New Roman" panose="02020603050405020304" pitchFamily="18" charset="0"/>
                <a:cs typeface="Times New Roman" panose="02020603050405020304" pitchFamily="18" charset="0"/>
              </a:rPr>
              <a:t>Therefore,</a:t>
            </a:r>
            <a:r>
              <a:rPr lang="en-US" b="0" spc="-10"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the</a:t>
            </a:r>
            <a:r>
              <a:rPr lang="en-US" b="0" spc="5" dirty="0">
                <a:latin typeface="Times New Roman" panose="02020603050405020304" pitchFamily="18" charset="0"/>
                <a:cs typeface="Times New Roman" panose="02020603050405020304" pitchFamily="18" charset="0"/>
              </a:rPr>
              <a:t> </a:t>
            </a:r>
            <a:r>
              <a:rPr lang="en-US" b="0" spc="-10" dirty="0">
                <a:latin typeface="Times New Roman" panose="02020603050405020304" pitchFamily="18" charset="0"/>
                <a:cs typeface="Times New Roman" panose="02020603050405020304" pitchFamily="18" charset="0"/>
              </a:rPr>
              <a:t>resultant</a:t>
            </a:r>
            <a:r>
              <a:rPr lang="en-US" b="0" spc="-5" dirty="0">
                <a:latin typeface="Times New Roman" panose="02020603050405020304" pitchFamily="18" charset="0"/>
                <a:cs typeface="Times New Roman" panose="02020603050405020304" pitchFamily="18" charset="0"/>
              </a:rPr>
              <a:t> field</a:t>
            </a:r>
            <a:r>
              <a:rPr lang="en-US" b="0" dirty="0">
                <a:latin typeface="Times New Roman" panose="02020603050405020304" pitchFamily="18" charset="0"/>
                <a:cs typeface="Times New Roman" panose="02020603050405020304" pitchFamily="18" charset="0"/>
              </a:rPr>
              <a:t> </a:t>
            </a:r>
            <a:r>
              <a:rPr lang="en-US" b="0" spc="-10" dirty="0">
                <a:latin typeface="Times New Roman" panose="02020603050405020304" pitchFamily="18" charset="0"/>
                <a:cs typeface="Times New Roman" panose="02020603050405020304" pitchFamily="18" charset="0"/>
              </a:rPr>
              <a:t>at</a:t>
            </a:r>
            <a:r>
              <a:rPr lang="en-US" b="0" spc="-5"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the</a:t>
            </a:r>
            <a:r>
              <a:rPr lang="en-US" b="0" spc="5" dirty="0">
                <a:latin typeface="Times New Roman" panose="02020603050405020304" pitchFamily="18" charset="0"/>
                <a:cs typeface="Times New Roman" panose="02020603050405020304" pitchFamily="18" charset="0"/>
              </a:rPr>
              <a:t> </a:t>
            </a:r>
            <a:r>
              <a:rPr lang="en-US" b="0" spc="-5" dirty="0">
                <a:latin typeface="Times New Roman" panose="02020603050405020304" pitchFamily="18" charset="0"/>
                <a:cs typeface="Times New Roman" panose="02020603050405020304" pitchFamily="18" charset="0"/>
              </a:rPr>
              <a:t>junction</a:t>
            </a:r>
            <a:r>
              <a:rPr lang="en-US" b="0" spc="395" dirty="0">
                <a:latin typeface="Times New Roman" panose="02020603050405020304" pitchFamily="18" charset="0"/>
                <a:cs typeface="Times New Roman" panose="02020603050405020304" pitchFamily="18" charset="0"/>
              </a:rPr>
              <a:t> </a:t>
            </a:r>
            <a:r>
              <a:rPr lang="en-US" b="0" spc="-10" dirty="0">
                <a:latin typeface="Times New Roman" panose="02020603050405020304" pitchFamily="18" charset="0"/>
                <a:cs typeface="Times New Roman" panose="02020603050405020304" pitchFamily="18" charset="0"/>
              </a:rPr>
              <a:t>is </a:t>
            </a:r>
            <a:r>
              <a:rPr lang="en-US" b="0" spc="-5" dirty="0">
                <a:latin typeface="Times New Roman" panose="02020603050405020304" pitchFamily="18" charset="0"/>
                <a:cs typeface="Times New Roman" panose="02020603050405020304" pitchFamily="18" charset="0"/>
              </a:rPr>
              <a:t> </a:t>
            </a:r>
            <a:r>
              <a:rPr lang="en-US" b="0" spc="-10" dirty="0">
                <a:latin typeface="Times New Roman" panose="02020603050405020304" pitchFamily="18" charset="0"/>
                <a:cs typeface="Times New Roman" panose="02020603050405020304" pitchFamily="18" charset="0"/>
              </a:rPr>
              <a:t>strengthened</a:t>
            </a:r>
            <a:r>
              <a:rPr lang="en-US" b="0" spc="5"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and</a:t>
            </a:r>
            <a:r>
              <a:rPr lang="en-US" b="0" spc="20"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the</a:t>
            </a:r>
            <a:r>
              <a:rPr lang="en-US" b="0" spc="15" dirty="0">
                <a:latin typeface="Times New Roman" panose="02020603050405020304" pitchFamily="18" charset="0"/>
                <a:cs typeface="Times New Roman" panose="02020603050405020304" pitchFamily="18" charset="0"/>
              </a:rPr>
              <a:t> </a:t>
            </a:r>
            <a:r>
              <a:rPr lang="en-US" b="0" spc="-5" dirty="0">
                <a:latin typeface="Times New Roman" panose="02020603050405020304" pitchFamily="18" charset="0"/>
                <a:cs typeface="Times New Roman" panose="02020603050405020304" pitchFamily="18" charset="0"/>
              </a:rPr>
              <a:t>barrier</a:t>
            </a:r>
            <a:r>
              <a:rPr lang="en-US" b="0" spc="10" dirty="0">
                <a:latin typeface="Times New Roman" panose="02020603050405020304" pitchFamily="18" charset="0"/>
                <a:cs typeface="Times New Roman" panose="02020603050405020304" pitchFamily="18" charset="0"/>
              </a:rPr>
              <a:t> </a:t>
            </a:r>
            <a:r>
              <a:rPr lang="en-US" b="0" spc="-5" dirty="0">
                <a:latin typeface="Times New Roman" panose="02020603050405020304" pitchFamily="18" charset="0"/>
                <a:cs typeface="Times New Roman" panose="02020603050405020304" pitchFamily="18" charset="0"/>
              </a:rPr>
              <a:t>height</a:t>
            </a:r>
            <a:r>
              <a:rPr lang="en-US" b="0" spc="-10" dirty="0">
                <a:latin typeface="Times New Roman" panose="02020603050405020304" pitchFamily="18" charset="0"/>
                <a:cs typeface="Times New Roman" panose="02020603050405020304" pitchFamily="18" charset="0"/>
              </a:rPr>
              <a:t> </a:t>
            </a:r>
            <a:r>
              <a:rPr lang="en-US" b="0" spc="-5" dirty="0">
                <a:latin typeface="Times New Roman" panose="02020603050405020304" pitchFamily="18" charset="0"/>
                <a:cs typeface="Times New Roman" panose="02020603050405020304" pitchFamily="18" charset="0"/>
              </a:rPr>
              <a:t>is</a:t>
            </a:r>
            <a:r>
              <a:rPr lang="en-US" b="0" spc="5" dirty="0">
                <a:latin typeface="Times New Roman" panose="02020603050405020304" pitchFamily="18" charset="0"/>
                <a:cs typeface="Times New Roman" panose="02020603050405020304" pitchFamily="18" charset="0"/>
              </a:rPr>
              <a:t> </a:t>
            </a:r>
            <a:r>
              <a:rPr lang="en-US" b="0" spc="-5" dirty="0">
                <a:latin typeface="Times New Roman" panose="02020603050405020304" pitchFamily="18" charset="0"/>
                <a:cs typeface="Times New Roman" panose="02020603050405020304" pitchFamily="18" charset="0"/>
              </a:rPr>
              <a:t>increased.</a:t>
            </a:r>
            <a:endParaRPr lang="en-US" b="0" dirty="0">
              <a:latin typeface="Times New Roman" panose="02020603050405020304" pitchFamily="18" charset="0"/>
              <a:cs typeface="Times New Roman" panose="02020603050405020304" pitchFamily="18" charset="0"/>
            </a:endParaRPr>
          </a:p>
          <a:p>
            <a:pPr algn="just">
              <a:lnSpc>
                <a:spcPct val="100000"/>
              </a:lnSpc>
              <a:spcBef>
                <a:spcPts val="25"/>
              </a:spcBef>
              <a:buFont typeface="Microsoft Sans Serif"/>
              <a:buChar char="•"/>
            </a:pPr>
            <a:endParaRPr lang="en-US" b="0" dirty="0">
              <a:latin typeface="Times New Roman" panose="02020603050405020304" pitchFamily="18" charset="0"/>
              <a:cs typeface="Times New Roman" panose="02020603050405020304" pitchFamily="18" charset="0"/>
            </a:endParaRPr>
          </a:p>
          <a:p>
            <a:pPr marL="299085" marR="5080" indent="-287020" algn="just">
              <a:lnSpc>
                <a:spcPct val="100000"/>
              </a:lnSpc>
              <a:buFont typeface="Microsoft Sans Serif"/>
              <a:buChar char="•"/>
              <a:tabLst>
                <a:tab pos="299720" algn="l"/>
              </a:tabLst>
            </a:pPr>
            <a:r>
              <a:rPr lang="en-US" b="0" spc="-5" dirty="0">
                <a:latin typeface="Times New Roman" panose="02020603050405020304" pitchFamily="18" charset="0"/>
                <a:cs typeface="Times New Roman" panose="02020603050405020304" pitchFamily="18" charset="0"/>
              </a:rPr>
              <a:t>The</a:t>
            </a:r>
            <a:r>
              <a:rPr lang="en-US" b="0" dirty="0">
                <a:latin typeface="Times New Roman" panose="02020603050405020304" pitchFamily="18" charset="0"/>
                <a:cs typeface="Times New Roman" panose="02020603050405020304" pitchFamily="18" charset="0"/>
              </a:rPr>
              <a:t> </a:t>
            </a:r>
            <a:r>
              <a:rPr lang="en-US" b="0" spc="-10" dirty="0">
                <a:latin typeface="Times New Roman" panose="02020603050405020304" pitchFamily="18" charset="0"/>
                <a:cs typeface="Times New Roman" panose="02020603050405020304" pitchFamily="18" charset="0"/>
              </a:rPr>
              <a:t>increased</a:t>
            </a:r>
            <a:r>
              <a:rPr lang="en-US" b="0" spc="-5" dirty="0">
                <a:latin typeface="Times New Roman" panose="02020603050405020304" pitchFamily="18" charset="0"/>
                <a:cs typeface="Times New Roman" panose="02020603050405020304" pitchFamily="18" charset="0"/>
              </a:rPr>
              <a:t> potential barrier</a:t>
            </a:r>
            <a:r>
              <a:rPr lang="en-US" b="0" dirty="0">
                <a:latin typeface="Times New Roman" panose="02020603050405020304" pitchFamily="18" charset="0"/>
                <a:cs typeface="Times New Roman" panose="02020603050405020304" pitchFamily="18" charset="0"/>
              </a:rPr>
              <a:t> </a:t>
            </a:r>
            <a:r>
              <a:rPr lang="en-US" b="0" spc="-10" dirty="0">
                <a:latin typeface="Times New Roman" panose="02020603050405020304" pitchFamily="18" charset="0"/>
                <a:cs typeface="Times New Roman" panose="02020603050405020304" pitchFamily="18" charset="0"/>
              </a:rPr>
              <a:t>prevents</a:t>
            </a:r>
            <a:r>
              <a:rPr lang="en-US" b="0" spc="-5"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the </a:t>
            </a:r>
            <a:r>
              <a:rPr lang="en-US" b="0" spc="-10" dirty="0">
                <a:latin typeface="Times New Roman" panose="02020603050405020304" pitchFamily="18" charset="0"/>
                <a:cs typeface="Times New Roman" panose="02020603050405020304" pitchFamily="18" charset="0"/>
              </a:rPr>
              <a:t>flow</a:t>
            </a:r>
            <a:r>
              <a:rPr lang="en-US" b="0" spc="-5" dirty="0">
                <a:latin typeface="Times New Roman" panose="02020603050405020304" pitchFamily="18" charset="0"/>
                <a:cs typeface="Times New Roman" panose="02020603050405020304" pitchFamily="18" charset="0"/>
              </a:rPr>
              <a:t> of</a:t>
            </a:r>
            <a:r>
              <a:rPr lang="en-US" b="0" dirty="0">
                <a:latin typeface="Times New Roman" panose="02020603050405020304" pitchFamily="18" charset="0"/>
                <a:cs typeface="Times New Roman" panose="02020603050405020304" pitchFamily="18" charset="0"/>
              </a:rPr>
              <a:t> </a:t>
            </a:r>
            <a:r>
              <a:rPr lang="en-US" b="0" spc="-10" dirty="0">
                <a:latin typeface="Times New Roman" panose="02020603050405020304" pitchFamily="18" charset="0"/>
                <a:cs typeface="Times New Roman" panose="02020603050405020304" pitchFamily="18" charset="0"/>
              </a:rPr>
              <a:t>charge</a:t>
            </a:r>
            <a:r>
              <a:rPr lang="en-US" b="0" spc="-5" dirty="0">
                <a:latin typeface="Times New Roman" panose="02020603050405020304" pitchFamily="18" charset="0"/>
                <a:cs typeface="Times New Roman" panose="02020603050405020304" pitchFamily="18" charset="0"/>
              </a:rPr>
              <a:t> </a:t>
            </a:r>
            <a:r>
              <a:rPr lang="en-US" b="0" spc="-10" dirty="0">
                <a:latin typeface="Times New Roman" panose="02020603050405020304" pitchFamily="18" charset="0"/>
                <a:cs typeface="Times New Roman" panose="02020603050405020304" pitchFamily="18" charset="0"/>
              </a:rPr>
              <a:t>carriers</a:t>
            </a:r>
            <a:r>
              <a:rPr lang="en-US" b="0" spc="-5" dirty="0">
                <a:latin typeface="Times New Roman" panose="02020603050405020304" pitchFamily="18" charset="0"/>
                <a:cs typeface="Times New Roman" panose="02020603050405020304" pitchFamily="18" charset="0"/>
              </a:rPr>
              <a:t> </a:t>
            </a:r>
            <a:r>
              <a:rPr lang="en-US" b="0" spc="-10" dirty="0">
                <a:latin typeface="Times New Roman" panose="02020603050405020304" pitchFamily="18" charset="0"/>
                <a:cs typeface="Times New Roman" panose="02020603050405020304" pitchFamily="18" charset="0"/>
              </a:rPr>
              <a:t>across</a:t>
            </a:r>
            <a:r>
              <a:rPr lang="en-US" b="0" spc="385"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the </a:t>
            </a:r>
            <a:r>
              <a:rPr lang="en-US" b="0" spc="-5" dirty="0">
                <a:latin typeface="Times New Roman" panose="02020603050405020304" pitchFamily="18" charset="0"/>
                <a:cs typeface="Times New Roman" panose="02020603050405020304" pitchFamily="18" charset="0"/>
              </a:rPr>
              <a:t>junction. </a:t>
            </a:r>
            <a:r>
              <a:rPr lang="en-US" b="0" dirty="0">
                <a:latin typeface="Times New Roman" panose="02020603050405020304" pitchFamily="18" charset="0"/>
                <a:cs typeface="Times New Roman" panose="02020603050405020304" pitchFamily="18" charset="0"/>
              </a:rPr>
              <a:t> </a:t>
            </a:r>
            <a:r>
              <a:rPr lang="en-US" b="0" spc="-5" dirty="0">
                <a:latin typeface="Times New Roman" panose="02020603050405020304" pitchFamily="18" charset="0"/>
                <a:cs typeface="Times New Roman" panose="02020603050405020304" pitchFamily="18" charset="0"/>
              </a:rPr>
              <a:t>Thus, </a:t>
            </a:r>
            <a:r>
              <a:rPr lang="en-US" b="0" dirty="0">
                <a:latin typeface="Times New Roman" panose="02020603050405020304" pitchFamily="18" charset="0"/>
                <a:cs typeface="Times New Roman" panose="02020603050405020304" pitchFamily="18" charset="0"/>
              </a:rPr>
              <a:t>a </a:t>
            </a:r>
            <a:r>
              <a:rPr lang="en-US" b="0" spc="-5" dirty="0">
                <a:latin typeface="Times New Roman" panose="02020603050405020304" pitchFamily="18" charset="0"/>
                <a:cs typeface="Times New Roman" panose="02020603050405020304" pitchFamily="18" charset="0"/>
              </a:rPr>
              <a:t>high </a:t>
            </a:r>
            <a:r>
              <a:rPr lang="en-US" b="0" spc="-10" dirty="0">
                <a:latin typeface="Times New Roman" panose="02020603050405020304" pitchFamily="18" charset="0"/>
                <a:cs typeface="Times New Roman" panose="02020603050405020304" pitchFamily="18" charset="0"/>
              </a:rPr>
              <a:t>resistance </a:t>
            </a:r>
            <a:r>
              <a:rPr lang="en-US" b="0" spc="-5" dirty="0">
                <a:latin typeface="Times New Roman" panose="02020603050405020304" pitchFamily="18" charset="0"/>
                <a:cs typeface="Times New Roman" panose="02020603050405020304" pitchFamily="18" charset="0"/>
              </a:rPr>
              <a:t>path is established </a:t>
            </a:r>
            <a:r>
              <a:rPr lang="en-US" b="0" spc="-15" dirty="0">
                <a:latin typeface="Times New Roman" panose="02020603050405020304" pitchFamily="18" charset="0"/>
                <a:cs typeface="Times New Roman" panose="02020603050405020304" pitchFamily="18" charset="0"/>
              </a:rPr>
              <a:t>for </a:t>
            </a:r>
            <a:r>
              <a:rPr lang="en-US" b="0" dirty="0">
                <a:latin typeface="Times New Roman" panose="02020603050405020304" pitchFamily="18" charset="0"/>
                <a:cs typeface="Times New Roman" panose="02020603050405020304" pitchFamily="18" charset="0"/>
              </a:rPr>
              <a:t>the </a:t>
            </a:r>
            <a:r>
              <a:rPr lang="en-US" b="0" spc="-10" dirty="0">
                <a:latin typeface="Times New Roman" panose="02020603050405020304" pitchFamily="18" charset="0"/>
                <a:cs typeface="Times New Roman" panose="02020603050405020304" pitchFamily="18" charset="0"/>
              </a:rPr>
              <a:t>entire </a:t>
            </a:r>
            <a:r>
              <a:rPr lang="en-US" b="0" spc="-5" dirty="0">
                <a:latin typeface="Times New Roman" panose="02020603050405020304" pitchFamily="18" charset="0"/>
                <a:cs typeface="Times New Roman" panose="02020603050405020304" pitchFamily="18" charset="0"/>
              </a:rPr>
              <a:t>circuit </a:t>
            </a:r>
            <a:r>
              <a:rPr lang="en-US" b="0" dirty="0">
                <a:latin typeface="Times New Roman" panose="02020603050405020304" pitchFamily="18" charset="0"/>
                <a:cs typeface="Times New Roman" panose="02020603050405020304" pitchFamily="18" charset="0"/>
              </a:rPr>
              <a:t>and </a:t>
            </a:r>
            <a:r>
              <a:rPr lang="en-US" b="0" spc="-5" dirty="0">
                <a:latin typeface="Times New Roman" panose="02020603050405020304" pitchFamily="18" charset="0"/>
                <a:cs typeface="Times New Roman" panose="02020603050405020304" pitchFamily="18" charset="0"/>
              </a:rPr>
              <a:t>hence </a:t>
            </a:r>
            <a:r>
              <a:rPr lang="en-US" b="0" spc="-10" dirty="0">
                <a:latin typeface="Times New Roman" panose="02020603050405020304" pitchFamily="18" charset="0"/>
                <a:cs typeface="Times New Roman" panose="02020603050405020304" pitchFamily="18" charset="0"/>
              </a:rPr>
              <a:t>current </a:t>
            </a:r>
            <a:r>
              <a:rPr lang="en-US" b="0" spc="-5" dirty="0">
                <a:latin typeface="Times New Roman" panose="02020603050405020304" pitchFamily="18" charset="0"/>
                <a:cs typeface="Times New Roman" panose="02020603050405020304" pitchFamily="18" charset="0"/>
              </a:rPr>
              <a:t>does not </a:t>
            </a:r>
            <a:r>
              <a:rPr lang="en-US" b="0" dirty="0">
                <a:latin typeface="Times New Roman" panose="02020603050405020304" pitchFamily="18" charset="0"/>
                <a:cs typeface="Times New Roman" panose="02020603050405020304" pitchFamily="18" charset="0"/>
              </a:rPr>
              <a:t> </a:t>
            </a:r>
            <a:r>
              <a:rPr lang="en-US" b="0" spc="-35" dirty="0">
                <a:latin typeface="Times New Roman" panose="02020603050405020304" pitchFamily="18" charset="0"/>
                <a:cs typeface="Times New Roman" panose="02020603050405020304" pitchFamily="18" charset="0"/>
              </a:rPr>
              <a:t>flow.</a:t>
            </a:r>
            <a:endParaRPr lang="en-US" b="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b="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30</a:t>
            </a:fld>
            <a:endParaRPr lang="en-IN"/>
          </a:p>
        </p:txBody>
      </p:sp>
    </p:spTree>
    <p:extLst>
      <p:ext uri="{BB962C8B-B14F-4D97-AF65-F5344CB8AC3E}">
        <p14:creationId xmlns:p14="http://schemas.microsoft.com/office/powerpoint/2010/main" val="11917101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dirty="0"/>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31</a:t>
            </a:fld>
            <a:endParaRPr lang="en-IN"/>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718" t="20473" r="41560" b="26666"/>
          <a:stretch/>
        </p:blipFill>
        <p:spPr bwMode="auto">
          <a:xfrm>
            <a:off x="1600200" y="609600"/>
            <a:ext cx="5943600" cy="3625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33400" y="4252865"/>
            <a:ext cx="7772400" cy="1754326"/>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One final point, if the reverse bias voltage </a:t>
            </a:r>
            <a:r>
              <a:rPr lang="en-US" dirty="0" err="1">
                <a:latin typeface="Times New Roman" panose="02020603050405020304" pitchFamily="18" charset="0"/>
                <a:cs typeface="Times New Roman" panose="02020603050405020304" pitchFamily="18" charset="0"/>
              </a:rPr>
              <a:t>Vr</a:t>
            </a:r>
            <a:r>
              <a:rPr lang="en-US" dirty="0">
                <a:latin typeface="Times New Roman" panose="02020603050405020304" pitchFamily="18" charset="0"/>
                <a:cs typeface="Times New Roman" panose="02020603050405020304" pitchFamily="18" charset="0"/>
              </a:rPr>
              <a:t> applied to the diode is increased to a sufficiently high enough value, </a:t>
            </a:r>
            <a:r>
              <a:rPr lang="en-US" b="1" dirty="0">
                <a:latin typeface="Times New Roman" panose="02020603050405020304" pitchFamily="18" charset="0"/>
                <a:cs typeface="Times New Roman" panose="02020603050405020304" pitchFamily="18" charset="0"/>
              </a:rPr>
              <a:t>it will cause the diode’s PN junction to overheat and fail due to the avalanche effect around the junction</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may cause the </a:t>
            </a:r>
            <a:r>
              <a:rPr lang="en-US" b="1" dirty="0">
                <a:latin typeface="Times New Roman" panose="02020603050405020304" pitchFamily="18" charset="0"/>
                <a:cs typeface="Times New Roman" panose="02020603050405020304" pitchFamily="18" charset="0"/>
              </a:rPr>
              <a:t>diode to become shorted and will result in the flow of maximum circuit current</a:t>
            </a:r>
            <a:r>
              <a:rPr lang="en-US" dirty="0">
                <a:latin typeface="Times New Roman" panose="02020603050405020304" pitchFamily="18" charset="0"/>
                <a:cs typeface="Times New Roman" panose="02020603050405020304" pitchFamily="18" charset="0"/>
              </a:rPr>
              <a:t>, and this shown as a step downward slope in the reverse static characteristics curve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14358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3548" y="69342"/>
            <a:ext cx="4853940" cy="936154"/>
          </a:xfrm>
          <a:prstGeom prst="rect">
            <a:avLst/>
          </a:prstGeom>
        </p:spPr>
        <p:txBody>
          <a:bodyPr vert="horz" wrap="square" lIns="0" tIns="12700" rIns="0" bIns="0" rtlCol="0">
            <a:spAutoFit/>
          </a:bodyPr>
          <a:lstStyle/>
          <a:p>
            <a:pPr algn="ctr">
              <a:lnSpc>
                <a:spcPct val="100000"/>
              </a:lnSpc>
              <a:spcBef>
                <a:spcPts val="100"/>
              </a:spcBef>
            </a:pPr>
            <a:r>
              <a:rPr sz="2000" spc="-20" dirty="0">
                <a:latin typeface="Times New Roman" panose="02020603050405020304" pitchFamily="18" charset="0"/>
                <a:cs typeface="Times New Roman" panose="02020603050405020304" pitchFamily="18" charset="0"/>
              </a:rPr>
              <a:t>VOLT-AMPERE</a:t>
            </a:r>
            <a:r>
              <a:rPr sz="2000" spc="-4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t>
            </a:r>
            <a:r>
              <a:rPr sz="2000" i="1" dirty="0">
                <a:latin typeface="Times New Roman" panose="02020603050405020304" pitchFamily="18" charset="0"/>
                <a:cs typeface="Times New Roman" panose="02020603050405020304" pitchFamily="18" charset="0"/>
              </a:rPr>
              <a:t>V</a:t>
            </a:r>
            <a:r>
              <a:rPr sz="2000" dirty="0">
                <a:latin typeface="Times New Roman" panose="02020603050405020304" pitchFamily="18" charset="0"/>
                <a:cs typeface="Times New Roman" panose="02020603050405020304" pitchFamily="18" charset="0"/>
              </a:rPr>
              <a:t>-</a:t>
            </a:r>
            <a:r>
              <a:rPr sz="2000" i="1" dirty="0">
                <a:latin typeface="Times New Roman" panose="02020603050405020304" pitchFamily="18" charset="0"/>
                <a:cs typeface="Times New Roman" panose="02020603050405020304" pitchFamily="18" charset="0"/>
              </a:rPr>
              <a:t>I </a:t>
            </a:r>
            <a:r>
              <a:rPr sz="2000" dirty="0">
                <a:latin typeface="Times New Roman" panose="02020603050405020304" pitchFamily="18" charset="0"/>
                <a:cs typeface="Times New Roman" panose="02020603050405020304" pitchFamily="18" charset="0"/>
              </a:rPr>
              <a:t>)</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CHARACTERISTICS</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10" dirty="0">
                <a:latin typeface="Times New Roman" panose="02020603050405020304" pitchFamily="18" charset="0"/>
                <a:cs typeface="Times New Roman" panose="02020603050405020304" pitchFamily="18" charset="0"/>
              </a:rPr>
              <a:t> </a:t>
            </a:r>
            <a:r>
              <a:rPr sz="2000" i="1" dirty="0">
                <a:latin typeface="Times New Roman" panose="02020603050405020304" pitchFamily="18" charset="0"/>
                <a:cs typeface="Times New Roman" panose="02020603050405020304" pitchFamily="18" charset="0"/>
              </a:rPr>
              <a:t>P-N</a:t>
            </a:r>
            <a:endParaRPr sz="2000" dirty="0">
              <a:latin typeface="Times New Roman" panose="02020603050405020304" pitchFamily="18" charset="0"/>
              <a:cs typeface="Times New Roman" panose="02020603050405020304" pitchFamily="18" charset="0"/>
            </a:endParaRPr>
          </a:p>
          <a:p>
            <a:pPr algn="ctr">
              <a:lnSpc>
                <a:spcPct val="100000"/>
              </a:lnSpc>
            </a:pPr>
            <a:r>
              <a:rPr sz="2000" dirty="0">
                <a:latin typeface="Times New Roman" panose="02020603050405020304" pitchFamily="18" charset="0"/>
                <a:cs typeface="Times New Roman" panose="02020603050405020304" pitchFamily="18" charset="0"/>
              </a:rPr>
              <a:t>JUNCTION</a:t>
            </a:r>
            <a:r>
              <a:rPr sz="2000" spc="-7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DIODE</a:t>
            </a:r>
            <a:endParaRPr sz="2000" dirty="0">
              <a:latin typeface="Times New Roman" panose="02020603050405020304" pitchFamily="18" charset="0"/>
              <a:cs typeface="Times New Roman" panose="02020603050405020304" pitchFamily="18" charset="0"/>
            </a:endParaRPr>
          </a:p>
        </p:txBody>
      </p:sp>
      <p:sp>
        <p:nvSpPr>
          <p:cNvPr id="3" name="object 3"/>
          <p:cNvSpPr txBox="1"/>
          <p:nvPr/>
        </p:nvSpPr>
        <p:spPr>
          <a:xfrm>
            <a:off x="90627" y="847725"/>
            <a:ext cx="8903335" cy="574040"/>
          </a:xfrm>
          <a:prstGeom prst="rect">
            <a:avLst/>
          </a:prstGeom>
        </p:spPr>
        <p:txBody>
          <a:bodyPr vert="horz" wrap="square" lIns="0" tIns="12700" rIns="0" bIns="0" rtlCol="0">
            <a:spAutoFit/>
          </a:bodyPr>
          <a:lstStyle/>
          <a:p>
            <a:pPr marL="299085" indent="-287020">
              <a:lnSpc>
                <a:spcPct val="100000"/>
              </a:lnSpc>
              <a:spcBef>
                <a:spcPts val="100"/>
              </a:spcBef>
              <a:buFont typeface="Microsoft Sans Serif"/>
              <a:buChar char="•"/>
              <a:tabLst>
                <a:tab pos="299085" algn="l"/>
                <a:tab pos="299720" algn="l"/>
              </a:tabLst>
            </a:pPr>
            <a:r>
              <a:rPr sz="1800" spc="-5" dirty="0">
                <a:latin typeface="Times New Roman" panose="02020603050405020304" pitchFamily="18" charset="0"/>
                <a:cs typeface="Times New Roman" panose="02020603050405020304" pitchFamily="18" charset="0"/>
              </a:rPr>
              <a:t>The</a:t>
            </a:r>
            <a:r>
              <a:rPr sz="1800" spc="5" dirty="0">
                <a:latin typeface="Times New Roman" panose="02020603050405020304" pitchFamily="18" charset="0"/>
                <a:cs typeface="Times New Roman" panose="02020603050405020304" pitchFamily="18" charset="0"/>
              </a:rPr>
              <a:t> </a:t>
            </a:r>
            <a:r>
              <a:rPr sz="1800" i="1" spc="-5" dirty="0">
                <a:latin typeface="Times New Roman" panose="02020603050405020304" pitchFamily="18" charset="0"/>
                <a:cs typeface="Times New Roman" panose="02020603050405020304" pitchFamily="18" charset="0"/>
              </a:rPr>
              <a:t>V</a:t>
            </a:r>
            <a:r>
              <a:rPr sz="1800" spc="-5" dirty="0">
                <a:latin typeface="Times New Roman" panose="02020603050405020304" pitchFamily="18" charset="0"/>
                <a:cs typeface="Times New Roman" panose="02020603050405020304" pitchFamily="18" charset="0"/>
              </a:rPr>
              <a:t>-</a:t>
            </a:r>
            <a:r>
              <a:rPr sz="1800" i="1" spc="-5" dirty="0">
                <a:latin typeface="Times New Roman" panose="02020603050405020304" pitchFamily="18" charset="0"/>
                <a:cs typeface="Times New Roman" panose="02020603050405020304" pitchFamily="18" charset="0"/>
              </a:rPr>
              <a:t>I</a:t>
            </a:r>
            <a:r>
              <a:rPr sz="1800" i="1" spc="1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characteristics</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of</a:t>
            </a:r>
            <a:r>
              <a:rPr sz="1800" spc="1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a</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semiconductor</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diode</a:t>
            </a:r>
            <a:r>
              <a:rPr sz="1800" spc="2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can</a:t>
            </a:r>
            <a:r>
              <a:rPr sz="1800" spc="1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be</a:t>
            </a:r>
            <a:r>
              <a:rPr sz="1800" spc="1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obtained</a:t>
            </a:r>
            <a:r>
              <a:rPr sz="1800" spc="3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with</a:t>
            </a:r>
            <a:r>
              <a:rPr sz="1800" spc="1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a:t>
            </a:r>
            <a:r>
              <a:rPr sz="1800" spc="1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help</a:t>
            </a:r>
            <a:r>
              <a:rPr sz="1800" spc="1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of</a:t>
            </a:r>
            <a:r>
              <a:rPr sz="1800" spc="3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a:t>
            </a:r>
            <a:r>
              <a:rPr sz="1800" spc="42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circuit</a:t>
            </a:r>
            <a:endParaRPr sz="1800" dirty="0">
              <a:latin typeface="Times New Roman" panose="02020603050405020304" pitchFamily="18" charset="0"/>
              <a:cs typeface="Times New Roman" panose="02020603050405020304" pitchFamily="18" charset="0"/>
            </a:endParaRPr>
          </a:p>
          <a:p>
            <a:pPr marL="299085">
              <a:lnSpc>
                <a:spcPct val="100000"/>
              </a:lnSpc>
            </a:pPr>
            <a:r>
              <a:rPr sz="1800" dirty="0">
                <a:latin typeface="Times New Roman" panose="02020603050405020304" pitchFamily="18" charset="0"/>
                <a:cs typeface="Times New Roman" panose="02020603050405020304" pitchFamily="18" charset="0"/>
              </a:rPr>
              <a:t>.</a:t>
            </a:r>
          </a:p>
        </p:txBody>
      </p:sp>
      <p:sp>
        <p:nvSpPr>
          <p:cNvPr id="4" name="object 4"/>
          <p:cNvSpPr txBox="1"/>
          <p:nvPr/>
        </p:nvSpPr>
        <p:spPr>
          <a:xfrm>
            <a:off x="0" y="3124200"/>
            <a:ext cx="8905240" cy="3044190"/>
          </a:xfrm>
          <a:prstGeom prst="rect">
            <a:avLst/>
          </a:prstGeom>
        </p:spPr>
        <p:txBody>
          <a:bodyPr vert="horz" wrap="square" lIns="0" tIns="12700" rIns="0" bIns="0" rtlCol="0">
            <a:spAutoFit/>
          </a:bodyPr>
          <a:lstStyle/>
          <a:p>
            <a:pPr marL="299085" marR="6350" indent="-287020" algn="just">
              <a:lnSpc>
                <a:spcPct val="100000"/>
              </a:lnSpc>
              <a:spcBef>
                <a:spcPts val="100"/>
              </a:spcBef>
              <a:buFont typeface="Microsoft Sans Serif"/>
              <a:buChar char="•"/>
              <a:tabLst>
                <a:tab pos="299720" algn="l"/>
              </a:tabLst>
            </a:pPr>
            <a:r>
              <a:rPr sz="1800" spc="-5" dirty="0">
                <a:latin typeface="Times New Roman" panose="02020603050405020304" pitchFamily="18" charset="0"/>
                <a:cs typeface="Times New Roman" panose="02020603050405020304" pitchFamily="18" charset="0"/>
              </a:rPr>
              <a:t>The supply </a:t>
            </a:r>
            <a:r>
              <a:rPr sz="1800" spc="-10" dirty="0">
                <a:latin typeface="Times New Roman" panose="02020603050405020304" pitchFamily="18" charset="0"/>
                <a:cs typeface="Times New Roman" panose="02020603050405020304" pitchFamily="18" charset="0"/>
              </a:rPr>
              <a:t>voltage </a:t>
            </a:r>
            <a:r>
              <a:rPr sz="1800" i="1" dirty="0">
                <a:latin typeface="Times New Roman" panose="02020603050405020304" pitchFamily="18" charset="0"/>
                <a:cs typeface="Times New Roman" panose="02020603050405020304" pitchFamily="18" charset="0"/>
              </a:rPr>
              <a:t>V </a:t>
            </a:r>
            <a:r>
              <a:rPr sz="1800" spc="-5" dirty="0">
                <a:latin typeface="Times New Roman" panose="02020603050405020304" pitchFamily="18" charset="0"/>
                <a:cs typeface="Times New Roman" panose="02020603050405020304" pitchFamily="18" charset="0"/>
              </a:rPr>
              <a:t>is </a:t>
            </a:r>
            <a:r>
              <a:rPr sz="1800" dirty="0">
                <a:latin typeface="Times New Roman" panose="02020603050405020304" pitchFamily="18" charset="0"/>
                <a:cs typeface="Times New Roman" panose="02020603050405020304" pitchFamily="18" charset="0"/>
              </a:rPr>
              <a:t>a </a:t>
            </a:r>
            <a:r>
              <a:rPr sz="1800" spc="-10" dirty="0">
                <a:latin typeface="Times New Roman" panose="02020603050405020304" pitchFamily="18" charset="0"/>
                <a:cs typeface="Times New Roman" panose="02020603050405020304" pitchFamily="18" charset="0"/>
              </a:rPr>
              <a:t>regulated power </a:t>
            </a:r>
            <a:r>
              <a:rPr sz="1800" spc="-20" dirty="0">
                <a:latin typeface="Times New Roman" panose="02020603050405020304" pitchFamily="18" charset="0"/>
                <a:cs typeface="Times New Roman" panose="02020603050405020304" pitchFamily="18" charset="0"/>
              </a:rPr>
              <a:t>supply, </a:t>
            </a:r>
            <a:r>
              <a:rPr sz="1800" dirty="0">
                <a:latin typeface="Times New Roman" panose="02020603050405020304" pitchFamily="18" charset="0"/>
                <a:cs typeface="Times New Roman" panose="02020603050405020304" pitchFamily="18" charset="0"/>
              </a:rPr>
              <a:t>the </a:t>
            </a:r>
            <a:r>
              <a:rPr sz="1800" spc="-5" dirty="0">
                <a:latin typeface="Times New Roman" panose="02020603050405020304" pitchFamily="18" charset="0"/>
                <a:cs typeface="Times New Roman" panose="02020603050405020304" pitchFamily="18" charset="0"/>
              </a:rPr>
              <a:t>diode is </a:t>
            </a:r>
            <a:r>
              <a:rPr sz="1800" spc="-15" dirty="0">
                <a:latin typeface="Times New Roman" panose="02020603050405020304" pitchFamily="18" charset="0"/>
                <a:cs typeface="Times New Roman" panose="02020603050405020304" pitchFamily="18" charset="0"/>
              </a:rPr>
              <a:t>forward </a:t>
            </a:r>
            <a:r>
              <a:rPr sz="1800" spc="-5" dirty="0">
                <a:latin typeface="Times New Roman" panose="02020603050405020304" pitchFamily="18" charset="0"/>
                <a:cs typeface="Times New Roman" panose="02020603050405020304" pitchFamily="18" charset="0"/>
              </a:rPr>
              <a:t>biased in </a:t>
            </a:r>
            <a:r>
              <a:rPr sz="1800" dirty="0">
                <a:latin typeface="Times New Roman" panose="02020603050405020304" pitchFamily="18" charset="0"/>
                <a:cs typeface="Times New Roman" panose="02020603050405020304" pitchFamily="18" charset="0"/>
              </a:rPr>
              <a:t>the </a:t>
            </a:r>
            <a:r>
              <a:rPr sz="1800" spc="-10" dirty="0">
                <a:latin typeface="Times New Roman" panose="02020603050405020304" pitchFamily="18" charset="0"/>
                <a:cs typeface="Times New Roman" panose="02020603050405020304" pitchFamily="18" charset="0"/>
              </a:rPr>
              <a:t>circuit </a:t>
            </a:r>
            <a:r>
              <a:rPr sz="1800" spc="-5" dirty="0">
                <a:latin typeface="Times New Roman" panose="02020603050405020304" pitchFamily="18" charset="0"/>
                <a:cs typeface="Times New Roman" panose="02020603050405020304" pitchFamily="18" charset="0"/>
              </a:rPr>
              <a:t> shown. The</a:t>
            </a:r>
            <a:r>
              <a:rPr sz="1800" spc="1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resistor</a:t>
            </a:r>
            <a:r>
              <a:rPr sz="1800" spc="-5" dirty="0">
                <a:latin typeface="Times New Roman" panose="02020603050405020304" pitchFamily="18" charset="0"/>
                <a:cs typeface="Times New Roman" panose="02020603050405020304" pitchFamily="18" charset="0"/>
              </a:rPr>
              <a:t> </a:t>
            </a:r>
            <a:r>
              <a:rPr sz="1800" i="1" dirty="0">
                <a:latin typeface="Times New Roman" panose="02020603050405020304" pitchFamily="18" charset="0"/>
                <a:cs typeface="Times New Roman" panose="02020603050405020304" pitchFamily="18" charset="0"/>
              </a:rPr>
              <a:t>R</a:t>
            </a:r>
            <a:r>
              <a:rPr sz="1800" i="1" spc="-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is</a:t>
            </a:r>
            <a:r>
              <a:rPr sz="1800" spc="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a</a:t>
            </a:r>
            <a:r>
              <a:rPr sz="1800" spc="1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current</a:t>
            </a:r>
            <a:r>
              <a:rPr sz="1800" spc="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limiting</a:t>
            </a:r>
            <a:r>
              <a:rPr sz="1800" spc="15" dirty="0">
                <a:latin typeface="Times New Roman" panose="02020603050405020304" pitchFamily="18" charset="0"/>
                <a:cs typeface="Times New Roman" panose="02020603050405020304" pitchFamily="18" charset="0"/>
              </a:rPr>
              <a:t> </a:t>
            </a:r>
            <a:r>
              <a:rPr sz="1800" spc="-30" dirty="0">
                <a:latin typeface="Times New Roman" panose="02020603050405020304" pitchFamily="18" charset="0"/>
                <a:cs typeface="Times New Roman" panose="02020603050405020304" pitchFamily="18" charset="0"/>
              </a:rPr>
              <a:t>resistor.</a:t>
            </a:r>
            <a:endParaRPr sz="1800" dirty="0">
              <a:latin typeface="Times New Roman" panose="02020603050405020304" pitchFamily="18" charset="0"/>
              <a:cs typeface="Times New Roman" panose="02020603050405020304" pitchFamily="18" charset="0"/>
            </a:endParaRPr>
          </a:p>
          <a:p>
            <a:pPr marL="299085" indent="-287020" algn="just">
              <a:lnSpc>
                <a:spcPct val="100000"/>
              </a:lnSpc>
              <a:buFont typeface="Microsoft Sans Serif"/>
              <a:buChar char="•"/>
              <a:tabLst>
                <a:tab pos="299720" algn="l"/>
              </a:tabLst>
            </a:pPr>
            <a:r>
              <a:rPr sz="1800" spc="-5" dirty="0">
                <a:latin typeface="Times New Roman" panose="02020603050405020304" pitchFamily="18" charset="0"/>
                <a:cs typeface="Times New Roman" panose="02020603050405020304" pitchFamily="18" charset="0"/>
              </a:rPr>
              <a:t>By</a:t>
            </a:r>
            <a:r>
              <a:rPr sz="1800" spc="-1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varying</a:t>
            </a:r>
            <a:r>
              <a:rPr sz="1800" spc="1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 </a:t>
            </a:r>
            <a:r>
              <a:rPr sz="1800" spc="-5" dirty="0">
                <a:latin typeface="Times New Roman" panose="02020603050405020304" pitchFamily="18" charset="0"/>
                <a:cs typeface="Times New Roman" panose="02020603050405020304" pitchFamily="18" charset="0"/>
              </a:rPr>
              <a:t>supply</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voltage</a:t>
            </a:r>
            <a:r>
              <a:rPr sz="1800" spc="5"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different</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sets of</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voltage</a:t>
            </a:r>
            <a:r>
              <a:rPr sz="1800" dirty="0">
                <a:latin typeface="Times New Roman" panose="02020603050405020304" pitchFamily="18" charset="0"/>
                <a:cs typeface="Times New Roman" panose="02020603050405020304" pitchFamily="18" charset="0"/>
              </a:rPr>
              <a:t> and</a:t>
            </a:r>
            <a:r>
              <a:rPr sz="1800" spc="2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currents</a:t>
            </a:r>
            <a:r>
              <a:rPr sz="180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are</a:t>
            </a:r>
            <a:r>
              <a:rPr sz="1800" spc="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obtained.</a:t>
            </a:r>
            <a:endParaRPr sz="1800" dirty="0">
              <a:latin typeface="Times New Roman" panose="02020603050405020304" pitchFamily="18" charset="0"/>
              <a:cs typeface="Times New Roman" panose="02020603050405020304" pitchFamily="18" charset="0"/>
            </a:endParaRPr>
          </a:p>
          <a:p>
            <a:pPr marL="299085" marR="6985" indent="-287020" algn="just">
              <a:lnSpc>
                <a:spcPct val="100000"/>
              </a:lnSpc>
              <a:buFont typeface="Microsoft Sans Serif"/>
              <a:buChar char="•"/>
              <a:tabLst>
                <a:tab pos="299720" algn="l"/>
              </a:tabLst>
            </a:pPr>
            <a:r>
              <a:rPr sz="1800" spc="-10" dirty="0">
                <a:latin typeface="Times New Roman" panose="02020603050405020304" pitchFamily="18" charset="0"/>
                <a:cs typeface="Times New Roman" panose="02020603050405020304" pitchFamily="18" charset="0"/>
              </a:rPr>
              <a:t>By plotting </a:t>
            </a:r>
            <a:r>
              <a:rPr sz="1800" spc="-5" dirty="0">
                <a:latin typeface="Times New Roman" panose="02020603050405020304" pitchFamily="18" charset="0"/>
                <a:cs typeface="Times New Roman" panose="02020603050405020304" pitchFamily="18" charset="0"/>
              </a:rPr>
              <a:t>these values on </a:t>
            </a:r>
            <a:r>
              <a:rPr sz="1800" dirty="0">
                <a:latin typeface="Times New Roman" panose="02020603050405020304" pitchFamily="18" charset="0"/>
                <a:cs typeface="Times New Roman" panose="02020603050405020304" pitchFamily="18" charset="0"/>
              </a:rPr>
              <a:t>a </a:t>
            </a:r>
            <a:r>
              <a:rPr sz="1800" spc="-5" dirty="0">
                <a:latin typeface="Times New Roman" panose="02020603050405020304" pitchFamily="18" charset="0"/>
                <a:cs typeface="Times New Roman" panose="02020603050405020304" pitchFamily="18" charset="0"/>
              </a:rPr>
              <a:t>graph, </a:t>
            </a:r>
            <a:r>
              <a:rPr sz="1800" dirty="0">
                <a:latin typeface="Times New Roman" panose="02020603050405020304" pitchFamily="18" charset="0"/>
                <a:cs typeface="Times New Roman" panose="02020603050405020304" pitchFamily="18" charset="0"/>
              </a:rPr>
              <a:t>the </a:t>
            </a:r>
            <a:r>
              <a:rPr sz="1800" spc="-15" dirty="0">
                <a:latin typeface="Times New Roman" panose="02020603050405020304" pitchFamily="18" charset="0"/>
                <a:cs typeface="Times New Roman" panose="02020603050405020304" pitchFamily="18" charset="0"/>
              </a:rPr>
              <a:t>forward </a:t>
            </a:r>
            <a:r>
              <a:rPr sz="1800" spc="-10" dirty="0">
                <a:latin typeface="Times New Roman" panose="02020603050405020304" pitchFamily="18" charset="0"/>
                <a:cs typeface="Times New Roman" panose="02020603050405020304" pitchFamily="18" charset="0"/>
              </a:rPr>
              <a:t>characteristics can </a:t>
            </a:r>
            <a:r>
              <a:rPr sz="1800" dirty="0">
                <a:latin typeface="Times New Roman" panose="02020603050405020304" pitchFamily="18" charset="0"/>
                <a:cs typeface="Times New Roman" panose="02020603050405020304" pitchFamily="18" charset="0"/>
              </a:rPr>
              <a:t>be </a:t>
            </a:r>
            <a:r>
              <a:rPr sz="1800" spc="-5" dirty="0">
                <a:latin typeface="Times New Roman" panose="02020603050405020304" pitchFamily="18" charset="0"/>
                <a:cs typeface="Times New Roman" panose="02020603050405020304" pitchFamily="18" charset="0"/>
              </a:rPr>
              <a:t>obtained. </a:t>
            </a:r>
            <a:r>
              <a:rPr sz="1800" dirty="0">
                <a:latin typeface="Times New Roman" panose="02020603050405020304" pitchFamily="18" charset="0"/>
                <a:cs typeface="Times New Roman" panose="02020603050405020304" pitchFamily="18" charset="0"/>
              </a:rPr>
              <a:t>It </a:t>
            </a:r>
            <a:r>
              <a:rPr sz="1800" spc="-10" dirty="0">
                <a:latin typeface="Times New Roman" panose="02020603050405020304" pitchFamily="18" charset="0"/>
                <a:cs typeface="Times New Roman" panose="02020603050405020304" pitchFamily="18" charset="0"/>
              </a:rPr>
              <a:t>can </a:t>
            </a:r>
            <a:r>
              <a:rPr sz="1800" dirty="0">
                <a:latin typeface="Times New Roman" panose="02020603050405020304" pitchFamily="18" charset="0"/>
                <a:cs typeface="Times New Roman" panose="02020603050405020304" pitchFamily="18" charset="0"/>
              </a:rPr>
              <a:t>be </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noted from </a:t>
            </a:r>
            <a:r>
              <a:rPr sz="1800" dirty="0">
                <a:latin typeface="Times New Roman" panose="02020603050405020304" pitchFamily="18" charset="0"/>
                <a:cs typeface="Times New Roman" panose="02020603050405020304" pitchFamily="18" charset="0"/>
              </a:rPr>
              <a:t>the </a:t>
            </a:r>
            <a:r>
              <a:rPr sz="1800" spc="-10" dirty="0">
                <a:latin typeface="Times New Roman" panose="02020603050405020304" pitchFamily="18" charset="0"/>
                <a:cs typeface="Times New Roman" panose="02020603050405020304" pitchFamily="18" charset="0"/>
              </a:rPr>
              <a:t>graph </a:t>
            </a:r>
            <a:r>
              <a:rPr sz="1800" dirty="0">
                <a:latin typeface="Times New Roman" panose="02020603050405020304" pitchFamily="18" charset="0"/>
                <a:cs typeface="Times New Roman" panose="02020603050405020304" pitchFamily="18" charset="0"/>
              </a:rPr>
              <a:t>the </a:t>
            </a:r>
            <a:r>
              <a:rPr sz="1800" spc="-5" dirty="0">
                <a:latin typeface="Times New Roman" panose="02020603050405020304" pitchFamily="18" charset="0"/>
                <a:cs typeface="Times New Roman" panose="02020603050405020304" pitchFamily="18" charset="0"/>
              </a:rPr>
              <a:t>current remains </a:t>
            </a:r>
            <a:r>
              <a:rPr sz="1800" spc="-20" dirty="0">
                <a:latin typeface="Times New Roman" panose="02020603050405020304" pitchFamily="18" charset="0"/>
                <a:cs typeface="Times New Roman" panose="02020603050405020304" pitchFamily="18" charset="0"/>
              </a:rPr>
              <a:t>zero </a:t>
            </a:r>
            <a:r>
              <a:rPr sz="1800" spc="-5" dirty="0">
                <a:latin typeface="Times New Roman" panose="02020603050405020304" pitchFamily="18" charset="0"/>
                <a:cs typeface="Times New Roman" panose="02020603050405020304" pitchFamily="18" charset="0"/>
              </a:rPr>
              <a:t>till </a:t>
            </a:r>
            <a:r>
              <a:rPr sz="1800" dirty="0">
                <a:latin typeface="Times New Roman" panose="02020603050405020304" pitchFamily="18" charset="0"/>
                <a:cs typeface="Times New Roman" panose="02020603050405020304" pitchFamily="18" charset="0"/>
              </a:rPr>
              <a:t>the </a:t>
            </a:r>
            <a:r>
              <a:rPr sz="1800" spc="-5" dirty="0">
                <a:latin typeface="Times New Roman" panose="02020603050405020304" pitchFamily="18" charset="0"/>
                <a:cs typeface="Times New Roman" panose="02020603050405020304" pitchFamily="18" charset="0"/>
              </a:rPr>
              <a:t>diode </a:t>
            </a:r>
            <a:r>
              <a:rPr sz="1800" spc="-10" dirty="0">
                <a:latin typeface="Times New Roman" panose="02020603050405020304" pitchFamily="18" charset="0"/>
                <a:cs typeface="Times New Roman" panose="02020603050405020304" pitchFamily="18" charset="0"/>
              </a:rPr>
              <a:t>voltage </a:t>
            </a:r>
            <a:r>
              <a:rPr sz="1800" spc="-15" dirty="0">
                <a:latin typeface="Times New Roman" panose="02020603050405020304" pitchFamily="18" charset="0"/>
                <a:cs typeface="Times New Roman" panose="02020603050405020304" pitchFamily="18" charset="0"/>
              </a:rPr>
              <a:t>attains </a:t>
            </a:r>
            <a:r>
              <a:rPr sz="1800" dirty="0">
                <a:latin typeface="Times New Roman" panose="02020603050405020304" pitchFamily="18" charset="0"/>
                <a:cs typeface="Times New Roman" panose="02020603050405020304" pitchFamily="18" charset="0"/>
              </a:rPr>
              <a:t>the </a:t>
            </a:r>
            <a:r>
              <a:rPr sz="1800" spc="-5" dirty="0">
                <a:latin typeface="Times New Roman" panose="02020603050405020304" pitchFamily="18" charset="0"/>
                <a:cs typeface="Times New Roman" panose="02020603050405020304" pitchFamily="18" charset="0"/>
              </a:rPr>
              <a:t>barrier </a:t>
            </a:r>
            <a:r>
              <a:rPr sz="180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potential.</a:t>
            </a:r>
            <a:endParaRPr sz="1800" dirty="0">
              <a:latin typeface="Times New Roman" panose="02020603050405020304" pitchFamily="18" charset="0"/>
              <a:cs typeface="Times New Roman" panose="02020603050405020304" pitchFamily="18" charset="0"/>
            </a:endParaRPr>
          </a:p>
          <a:p>
            <a:pPr marL="274320" marR="949960" indent="-262255" algn="just">
              <a:lnSpc>
                <a:spcPct val="100000"/>
              </a:lnSpc>
              <a:buFont typeface="Microsoft Sans Serif"/>
              <a:buChar char="•"/>
              <a:tabLst>
                <a:tab pos="299720" algn="l"/>
              </a:tabLst>
            </a:pPr>
            <a:r>
              <a:rPr sz="1800" spc="-10" dirty="0">
                <a:latin typeface="Times New Roman" panose="02020603050405020304" pitchFamily="18" charset="0"/>
                <a:cs typeface="Times New Roman" panose="02020603050405020304" pitchFamily="18" charset="0"/>
              </a:rPr>
              <a:t>For silicon </a:t>
            </a:r>
            <a:r>
              <a:rPr sz="1800" spc="-5" dirty="0">
                <a:latin typeface="Times New Roman" panose="02020603050405020304" pitchFamily="18" charset="0"/>
                <a:cs typeface="Times New Roman" panose="02020603050405020304" pitchFamily="18" charset="0"/>
              </a:rPr>
              <a:t>diode, </a:t>
            </a:r>
            <a:r>
              <a:rPr sz="1800" dirty="0">
                <a:latin typeface="Times New Roman" panose="02020603050405020304" pitchFamily="18" charset="0"/>
                <a:cs typeface="Times New Roman" panose="02020603050405020304" pitchFamily="18" charset="0"/>
              </a:rPr>
              <a:t>the </a:t>
            </a:r>
            <a:r>
              <a:rPr sz="1800" spc="-5" dirty="0">
                <a:latin typeface="Times New Roman" panose="02020603050405020304" pitchFamily="18" charset="0"/>
                <a:cs typeface="Times New Roman" panose="02020603050405020304" pitchFamily="18" charset="0"/>
              </a:rPr>
              <a:t>barrier </a:t>
            </a:r>
            <a:r>
              <a:rPr sz="1800" spc="-10" dirty="0">
                <a:latin typeface="Times New Roman" panose="02020603050405020304" pitchFamily="18" charset="0"/>
                <a:cs typeface="Times New Roman" panose="02020603050405020304" pitchFamily="18" charset="0"/>
              </a:rPr>
              <a:t>potential </a:t>
            </a:r>
            <a:r>
              <a:rPr sz="1800" spc="-5" dirty="0">
                <a:latin typeface="Times New Roman" panose="02020603050405020304" pitchFamily="18" charset="0"/>
                <a:cs typeface="Times New Roman" panose="02020603050405020304" pitchFamily="18" charset="0"/>
              </a:rPr>
              <a:t>is </a:t>
            </a:r>
            <a:r>
              <a:rPr sz="1800" dirty="0">
                <a:latin typeface="Times New Roman" panose="02020603050405020304" pitchFamily="18" charset="0"/>
                <a:cs typeface="Times New Roman" panose="02020603050405020304" pitchFamily="18" charset="0"/>
              </a:rPr>
              <a:t>0.7 V and </a:t>
            </a:r>
            <a:r>
              <a:rPr sz="1800" spc="-15" dirty="0">
                <a:latin typeface="Times New Roman" panose="02020603050405020304" pitchFamily="18" charset="0"/>
                <a:cs typeface="Times New Roman" panose="02020603050405020304" pitchFamily="18" charset="0"/>
              </a:rPr>
              <a:t>for </a:t>
            </a:r>
            <a:r>
              <a:rPr sz="1800" spc="-5" dirty="0">
                <a:latin typeface="Times New Roman" panose="02020603050405020304" pitchFamily="18" charset="0"/>
                <a:cs typeface="Times New Roman" panose="02020603050405020304" pitchFamily="18" charset="0"/>
              </a:rPr>
              <a:t>germanium diode, it is </a:t>
            </a:r>
            <a:r>
              <a:rPr sz="1800" dirty="0">
                <a:latin typeface="Times New Roman" panose="02020603050405020304" pitchFamily="18" charset="0"/>
                <a:cs typeface="Times New Roman" panose="02020603050405020304" pitchFamily="18" charset="0"/>
              </a:rPr>
              <a:t>0.3 </a:t>
            </a:r>
            <a:r>
              <a:rPr sz="1800" spc="-90" dirty="0">
                <a:latin typeface="Times New Roman" panose="02020603050405020304" pitchFamily="18" charset="0"/>
                <a:cs typeface="Times New Roman" panose="02020603050405020304" pitchFamily="18" charset="0"/>
              </a:rPr>
              <a:t>V. </a:t>
            </a:r>
            <a:r>
              <a:rPr sz="1800" spc="-8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The</a:t>
            </a:r>
            <a:r>
              <a:rPr sz="1800"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barrier</a:t>
            </a:r>
            <a:r>
              <a:rPr sz="1800" b="1" spc="15"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potential</a:t>
            </a:r>
            <a:r>
              <a:rPr sz="1800" b="1" spc="2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is</a:t>
            </a:r>
            <a:r>
              <a:rPr sz="1800" b="1" spc="5" dirty="0">
                <a:latin typeface="Times New Roman" panose="02020603050405020304" pitchFamily="18" charset="0"/>
                <a:cs typeface="Times New Roman" panose="02020603050405020304" pitchFamily="18" charset="0"/>
              </a:rPr>
              <a:t> </a:t>
            </a:r>
            <a:r>
              <a:rPr sz="1800" b="1" dirty="0">
                <a:latin typeface="Times New Roman" panose="02020603050405020304" pitchFamily="18" charset="0"/>
                <a:cs typeface="Times New Roman" panose="02020603050405020304" pitchFamily="18" charset="0"/>
              </a:rPr>
              <a:t>also </a:t>
            </a:r>
            <a:r>
              <a:rPr sz="1800" b="1" spc="-10" dirty="0">
                <a:latin typeface="Times New Roman" panose="02020603050405020304" pitchFamily="18" charset="0"/>
                <a:cs typeface="Times New Roman" panose="02020603050405020304" pitchFamily="18" charset="0"/>
              </a:rPr>
              <a:t>called</a:t>
            </a:r>
            <a:r>
              <a:rPr sz="1800" b="1" spc="30" dirty="0">
                <a:latin typeface="Times New Roman" panose="02020603050405020304" pitchFamily="18" charset="0"/>
                <a:cs typeface="Times New Roman" panose="02020603050405020304" pitchFamily="18" charset="0"/>
              </a:rPr>
              <a:t> </a:t>
            </a:r>
            <a:r>
              <a:rPr sz="1800" b="1" i="1" dirty="0">
                <a:latin typeface="Times New Roman" panose="02020603050405020304" pitchFamily="18" charset="0"/>
                <a:cs typeface="Times New Roman" panose="02020603050405020304" pitchFamily="18" charset="0"/>
              </a:rPr>
              <a:t>knee</a:t>
            </a:r>
            <a:r>
              <a:rPr sz="1800" b="1" i="1" spc="-10" dirty="0">
                <a:latin typeface="Times New Roman" panose="02020603050405020304" pitchFamily="18" charset="0"/>
                <a:cs typeface="Times New Roman" panose="02020603050405020304" pitchFamily="18" charset="0"/>
              </a:rPr>
              <a:t> voltage</a:t>
            </a:r>
            <a:r>
              <a:rPr sz="1800" b="1" i="1" spc="1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or</a:t>
            </a:r>
            <a:r>
              <a:rPr sz="1800" b="1" spc="5" dirty="0">
                <a:latin typeface="Times New Roman" panose="02020603050405020304" pitchFamily="18" charset="0"/>
                <a:cs typeface="Times New Roman" panose="02020603050405020304" pitchFamily="18" charset="0"/>
              </a:rPr>
              <a:t> </a:t>
            </a:r>
            <a:r>
              <a:rPr sz="1800" b="1" i="1" spc="-5" dirty="0">
                <a:latin typeface="Times New Roman" panose="02020603050405020304" pitchFamily="18" charset="0"/>
                <a:cs typeface="Times New Roman" panose="02020603050405020304" pitchFamily="18" charset="0"/>
              </a:rPr>
              <a:t>cut-in</a:t>
            </a:r>
            <a:r>
              <a:rPr sz="1800" b="1" i="1" spc="10" dirty="0">
                <a:latin typeface="Times New Roman" panose="02020603050405020304" pitchFamily="18" charset="0"/>
                <a:cs typeface="Times New Roman" panose="02020603050405020304" pitchFamily="18" charset="0"/>
              </a:rPr>
              <a:t> </a:t>
            </a:r>
            <a:r>
              <a:rPr sz="1800" b="1" i="1" spc="-10" dirty="0">
                <a:latin typeface="Times New Roman" panose="02020603050405020304" pitchFamily="18" charset="0"/>
                <a:cs typeface="Times New Roman" panose="02020603050405020304" pitchFamily="18" charset="0"/>
              </a:rPr>
              <a:t>voltage</a:t>
            </a:r>
            <a:r>
              <a:rPr sz="1800" spc="-10" dirty="0">
                <a:latin typeface="Times New Roman" panose="02020603050405020304" pitchFamily="18" charset="0"/>
                <a:cs typeface="Times New Roman" panose="02020603050405020304" pitchFamily="18" charset="0"/>
              </a:rPr>
              <a:t>.</a:t>
            </a:r>
            <a:endParaRPr sz="1800" dirty="0">
              <a:latin typeface="Times New Roman" panose="02020603050405020304" pitchFamily="18" charset="0"/>
              <a:cs typeface="Times New Roman" panose="02020603050405020304" pitchFamily="18" charset="0"/>
            </a:endParaRPr>
          </a:p>
          <a:p>
            <a:pPr marL="299085" marR="5080" indent="-287020" algn="just">
              <a:lnSpc>
                <a:spcPct val="100000"/>
              </a:lnSpc>
              <a:buFont typeface="Microsoft Sans Serif"/>
              <a:buChar char="•"/>
              <a:tabLst>
                <a:tab pos="299720" algn="l"/>
              </a:tabLst>
            </a:pPr>
            <a:r>
              <a:rPr sz="1800" spc="-5" dirty="0">
                <a:latin typeface="Times New Roman" panose="02020603050405020304" pitchFamily="18" charset="0"/>
                <a:cs typeface="Times New Roman" panose="02020603050405020304" pitchFamily="18" charset="0"/>
              </a:rPr>
              <a:t>The</a:t>
            </a:r>
            <a:r>
              <a:rPr sz="1800" spc="229"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reverse</a:t>
            </a:r>
            <a:r>
              <a:rPr sz="1800" spc="24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characteristics</a:t>
            </a:r>
            <a:r>
              <a:rPr sz="1800" spc="23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can</a:t>
            </a:r>
            <a:r>
              <a:rPr sz="1800" spc="254"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be</a:t>
            </a:r>
            <a:r>
              <a:rPr sz="1800" spc="229"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obtained</a:t>
            </a:r>
            <a:r>
              <a:rPr sz="1800" spc="254"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by</a:t>
            </a:r>
            <a:r>
              <a:rPr sz="1800" spc="240"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reverse</a:t>
            </a:r>
            <a:r>
              <a:rPr sz="1800" spc="23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biasing</a:t>
            </a:r>
            <a:r>
              <a:rPr sz="1800" spc="24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a:t>
            </a:r>
            <a:r>
              <a:rPr sz="1800" spc="229"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diode</a:t>
            </a:r>
            <a:r>
              <a:rPr sz="1800" spc="-5" dirty="0" smtClean="0">
                <a:latin typeface="Times New Roman" panose="02020603050405020304" pitchFamily="18" charset="0"/>
                <a:cs typeface="Times New Roman" panose="02020603050405020304" pitchFamily="18" charset="0"/>
              </a:rPr>
              <a:t>.</a:t>
            </a:r>
            <a:endParaRPr lang="en-US" sz="1800" spc="-5" dirty="0" smtClean="0">
              <a:latin typeface="Times New Roman" panose="02020603050405020304" pitchFamily="18" charset="0"/>
              <a:cs typeface="Times New Roman" panose="02020603050405020304" pitchFamily="18" charset="0"/>
            </a:endParaRPr>
          </a:p>
          <a:p>
            <a:pPr marL="299085" marR="5080" indent="-287020" algn="just">
              <a:lnSpc>
                <a:spcPct val="100000"/>
              </a:lnSpc>
              <a:buFont typeface="Microsoft Sans Serif"/>
              <a:buChar char="•"/>
              <a:tabLst>
                <a:tab pos="299720" algn="l"/>
              </a:tabLst>
            </a:pPr>
            <a:r>
              <a:rPr sz="1800" spc="240" dirty="0" smtClean="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It</a:t>
            </a:r>
            <a:r>
              <a:rPr sz="1800" spc="22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can</a:t>
            </a:r>
            <a:r>
              <a:rPr sz="1800" spc="23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be</a:t>
            </a:r>
            <a:r>
              <a:rPr sz="1800" spc="24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noted </a:t>
            </a:r>
            <a:r>
              <a:rPr sz="1800" spc="-39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that </a:t>
            </a:r>
            <a:r>
              <a:rPr sz="1800" spc="-10" dirty="0">
                <a:latin typeface="Times New Roman" panose="02020603050405020304" pitchFamily="18" charset="0"/>
                <a:cs typeface="Times New Roman" panose="02020603050405020304" pitchFamily="18" charset="0"/>
              </a:rPr>
              <a:t>at </a:t>
            </a:r>
            <a:r>
              <a:rPr sz="1800" dirty="0">
                <a:latin typeface="Times New Roman" panose="02020603050405020304" pitchFamily="18" charset="0"/>
                <a:cs typeface="Times New Roman" panose="02020603050405020304" pitchFamily="18" charset="0"/>
              </a:rPr>
              <a:t>a </a:t>
            </a:r>
            <a:r>
              <a:rPr sz="1800" spc="-5" dirty="0">
                <a:latin typeface="Times New Roman" panose="02020603050405020304" pitchFamily="18" charset="0"/>
                <a:cs typeface="Times New Roman" panose="02020603050405020304" pitchFamily="18" charset="0"/>
              </a:rPr>
              <a:t>particular </a:t>
            </a:r>
            <a:r>
              <a:rPr sz="1800" spc="-15" dirty="0">
                <a:latin typeface="Times New Roman" panose="02020603050405020304" pitchFamily="18" charset="0"/>
                <a:cs typeface="Times New Roman" panose="02020603050405020304" pitchFamily="18" charset="0"/>
              </a:rPr>
              <a:t>reverse</a:t>
            </a:r>
            <a:r>
              <a:rPr sz="1800" spc="-10" dirty="0">
                <a:latin typeface="Times New Roman" panose="02020603050405020304" pitchFamily="18" charset="0"/>
                <a:cs typeface="Times New Roman" panose="02020603050405020304" pitchFamily="18" charset="0"/>
              </a:rPr>
              <a:t> voltage, </a:t>
            </a:r>
            <a:r>
              <a:rPr sz="1800" dirty="0">
                <a:latin typeface="Times New Roman" panose="02020603050405020304" pitchFamily="18" charset="0"/>
                <a:cs typeface="Times New Roman" panose="02020603050405020304" pitchFamily="18" charset="0"/>
              </a:rPr>
              <a:t>the </a:t>
            </a:r>
            <a:r>
              <a:rPr sz="1800" spc="-15" dirty="0">
                <a:latin typeface="Times New Roman" panose="02020603050405020304" pitchFamily="18" charset="0"/>
                <a:cs typeface="Times New Roman" panose="02020603050405020304" pitchFamily="18" charset="0"/>
              </a:rPr>
              <a:t>reverse</a:t>
            </a:r>
            <a:r>
              <a:rPr sz="1800" spc="-10" dirty="0">
                <a:latin typeface="Times New Roman" panose="02020603050405020304" pitchFamily="18" charset="0"/>
                <a:cs typeface="Times New Roman" panose="02020603050405020304" pitchFamily="18" charset="0"/>
              </a:rPr>
              <a:t> current </a:t>
            </a:r>
            <a:r>
              <a:rPr sz="1800" spc="-5" dirty="0">
                <a:latin typeface="Times New Roman" panose="02020603050405020304" pitchFamily="18" charset="0"/>
                <a:cs typeface="Times New Roman" panose="02020603050405020304" pitchFamily="18" charset="0"/>
              </a:rPr>
              <a:t>increases </a:t>
            </a:r>
            <a:r>
              <a:rPr sz="1800" spc="-25" dirty="0">
                <a:latin typeface="Times New Roman" panose="02020603050405020304" pitchFamily="18" charset="0"/>
                <a:cs typeface="Times New Roman" panose="02020603050405020304" pitchFamily="18" charset="0"/>
              </a:rPr>
              <a:t>rapidly.</a:t>
            </a:r>
            <a:r>
              <a:rPr sz="1800" spc="-2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This </a:t>
            </a:r>
            <a:r>
              <a:rPr sz="1800" spc="-10" dirty="0">
                <a:latin typeface="Times New Roman" panose="02020603050405020304" pitchFamily="18" charset="0"/>
                <a:cs typeface="Times New Roman" panose="02020603050405020304" pitchFamily="18" charset="0"/>
              </a:rPr>
              <a:t>voltage</a:t>
            </a:r>
            <a:r>
              <a:rPr sz="1800" spc="38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is </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called</a:t>
            </a:r>
            <a:r>
              <a:rPr sz="1800" spc="10" dirty="0">
                <a:latin typeface="Times New Roman" panose="02020603050405020304" pitchFamily="18" charset="0"/>
                <a:cs typeface="Times New Roman" panose="02020603050405020304" pitchFamily="18" charset="0"/>
              </a:rPr>
              <a:t> </a:t>
            </a:r>
            <a:r>
              <a:rPr sz="1800" b="1" i="1" spc="-10" dirty="0">
                <a:latin typeface="Times New Roman" panose="02020603050405020304" pitchFamily="18" charset="0"/>
                <a:cs typeface="Times New Roman" panose="02020603050405020304" pitchFamily="18" charset="0"/>
              </a:rPr>
              <a:t>breakdown</a:t>
            </a:r>
            <a:r>
              <a:rPr sz="1800" b="1" i="1" spc="15" dirty="0">
                <a:latin typeface="Times New Roman" panose="02020603050405020304" pitchFamily="18" charset="0"/>
                <a:cs typeface="Times New Roman" panose="02020603050405020304" pitchFamily="18" charset="0"/>
              </a:rPr>
              <a:t> </a:t>
            </a:r>
            <a:r>
              <a:rPr sz="1800" b="1" i="1" spc="-10" dirty="0">
                <a:latin typeface="Times New Roman" panose="02020603050405020304" pitchFamily="18" charset="0"/>
                <a:cs typeface="Times New Roman" panose="02020603050405020304" pitchFamily="18" charset="0"/>
              </a:rPr>
              <a:t>voltage</a:t>
            </a:r>
            <a:r>
              <a:rPr sz="1800" b="1" spc="-10" dirty="0">
                <a:latin typeface="Times New Roman" panose="02020603050405020304" pitchFamily="18" charset="0"/>
                <a:cs typeface="Times New Roman" panose="02020603050405020304" pitchFamily="18" charset="0"/>
              </a:rPr>
              <a:t>.</a:t>
            </a:r>
            <a:endParaRPr sz="1800" b="1" dirty="0">
              <a:latin typeface="Times New Roman" panose="02020603050405020304" pitchFamily="18" charset="0"/>
              <a:cs typeface="Times New Roman" panose="02020603050405020304" pitchFamily="18" charset="0"/>
            </a:endParaRPr>
          </a:p>
        </p:txBody>
      </p:sp>
      <p:grpSp>
        <p:nvGrpSpPr>
          <p:cNvPr id="5" name="object 5"/>
          <p:cNvGrpSpPr/>
          <p:nvPr/>
        </p:nvGrpSpPr>
        <p:grpSpPr>
          <a:xfrm>
            <a:off x="1219200" y="1294331"/>
            <a:ext cx="6210300" cy="1753870"/>
            <a:chOff x="417347" y="1148969"/>
            <a:chExt cx="6210300" cy="1753870"/>
          </a:xfrm>
        </p:grpSpPr>
        <p:pic>
          <p:nvPicPr>
            <p:cNvPr id="6" name="object 6"/>
            <p:cNvPicPr/>
            <p:nvPr/>
          </p:nvPicPr>
          <p:blipFill>
            <a:blip r:embed="rId2" cstate="print"/>
            <a:stretch>
              <a:fillRect/>
            </a:stretch>
          </p:blipFill>
          <p:spPr>
            <a:xfrm>
              <a:off x="430047" y="1161713"/>
              <a:ext cx="6160061" cy="1728255"/>
            </a:xfrm>
            <a:prstGeom prst="rect">
              <a:avLst/>
            </a:prstGeom>
          </p:spPr>
        </p:pic>
        <p:sp>
          <p:nvSpPr>
            <p:cNvPr id="7" name="object 7"/>
            <p:cNvSpPr/>
            <p:nvPr/>
          </p:nvSpPr>
          <p:spPr>
            <a:xfrm>
              <a:off x="423697" y="1155319"/>
              <a:ext cx="6197600" cy="1741170"/>
            </a:xfrm>
            <a:custGeom>
              <a:avLst/>
              <a:gdLst/>
              <a:ahLst/>
              <a:cxnLst/>
              <a:rect l="l" t="t" r="r" b="b"/>
              <a:pathLst>
                <a:path w="6197600" h="1741170">
                  <a:moveTo>
                    <a:pt x="0" y="1741042"/>
                  </a:moveTo>
                  <a:lnTo>
                    <a:pt x="6197219" y="1741042"/>
                  </a:lnTo>
                  <a:lnTo>
                    <a:pt x="6197219" y="0"/>
                  </a:lnTo>
                  <a:lnTo>
                    <a:pt x="0" y="0"/>
                  </a:lnTo>
                  <a:lnTo>
                    <a:pt x="0" y="1741042"/>
                  </a:lnTo>
                  <a:close/>
                </a:path>
              </a:pathLst>
            </a:custGeom>
            <a:ln w="12700">
              <a:solidFill>
                <a:srgbClr val="000000"/>
              </a:solidFill>
            </a:ln>
          </p:spPr>
          <p:txBody>
            <a:bodyPr wrap="square" lIns="0" tIns="0" rIns="0" bIns="0" rtlCol="0"/>
            <a:lstStyle/>
            <a:p>
              <a:endParaRPr/>
            </a:p>
          </p:txBody>
        </p:sp>
      </p:grpSp>
      <p:sp>
        <p:nvSpPr>
          <p:cNvPr id="9" name="Footer Placeholder 8"/>
          <p:cNvSpPr>
            <a:spLocks noGrp="1"/>
          </p:cNvSpPr>
          <p:nvPr>
            <p:ph type="ftr" sz="quarter" idx="5"/>
          </p:nvPr>
        </p:nvSpPr>
        <p:spPr/>
        <p:txBody>
          <a:bodyPr/>
          <a:lstStyle/>
          <a:p>
            <a:r>
              <a:rPr lang="en-IN" smtClean="0"/>
              <a:t>Dr. Neethu Anna Sabu</a:t>
            </a:r>
            <a:endParaRPr lang="en-IN"/>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a:xfrm>
            <a:off x="4800600" y="990600"/>
            <a:ext cx="3844874" cy="4343399"/>
          </a:xfrm>
        </p:spPr>
        <p:txBody>
          <a:bodyPr/>
          <a:lstStyle/>
          <a:p>
            <a:endParaRPr lang="en-IN" dirty="0"/>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33</a:t>
            </a:fld>
            <a:endParaRPr lang="en-IN"/>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30" t="21345" r="39466" b="11933"/>
          <a:stretch/>
        </p:blipFill>
        <p:spPr bwMode="auto">
          <a:xfrm>
            <a:off x="76200" y="1447800"/>
            <a:ext cx="5029200"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953000" y="1524000"/>
            <a:ext cx="3733800" cy="3970318"/>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Z</a:t>
            </a:r>
            <a:r>
              <a:rPr lang="en-US" b="1" dirty="0" smtClean="0">
                <a:latin typeface="Times New Roman" panose="02020603050405020304" pitchFamily="18" charset="0"/>
                <a:cs typeface="Times New Roman" panose="02020603050405020304" pitchFamily="18" charset="0"/>
              </a:rPr>
              <a:t>ero bias-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no external voltage applied and this means that the potential barrier at the junction does not allow the flow of </a:t>
            </a:r>
            <a:r>
              <a:rPr lang="en-US" dirty="0" smtClean="0">
                <a:latin typeface="Times New Roman" panose="02020603050405020304" pitchFamily="18" charset="0"/>
                <a:cs typeface="Times New Roman" panose="02020603050405020304" pitchFamily="18" charset="0"/>
              </a:rPr>
              <a:t>current</a:t>
            </a:r>
          </a:p>
          <a:p>
            <a:pPr marL="285750" indent="-285750" algn="just">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Forward bias-</a:t>
            </a:r>
            <a:r>
              <a:rPr lang="en-US" dirty="0">
                <a:latin typeface="Times New Roman" panose="02020603050405020304" pitchFamily="18" charset="0"/>
                <a:cs typeface="Times New Roman" panose="02020603050405020304" pitchFamily="18" charset="0"/>
              </a:rPr>
              <a:t>the</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current increases slowly, and the curve obtained is </a:t>
            </a:r>
            <a:r>
              <a:rPr lang="en-US" dirty="0" smtClean="0">
                <a:latin typeface="Times New Roman" panose="02020603050405020304" pitchFamily="18" charset="0"/>
                <a:cs typeface="Times New Roman" panose="02020603050405020304" pitchFamily="18" charset="0"/>
              </a:rPr>
              <a:t>non-linear. As </a:t>
            </a:r>
            <a:r>
              <a:rPr lang="en-US" dirty="0">
                <a:latin typeface="Times New Roman" panose="02020603050405020304" pitchFamily="18" charset="0"/>
                <a:cs typeface="Times New Roman" panose="02020603050405020304" pitchFamily="18" charset="0"/>
              </a:rPr>
              <a:t>the voltage applied to the diode overcomes the potential </a:t>
            </a:r>
            <a:r>
              <a:rPr lang="en-US" dirty="0" smtClean="0">
                <a:latin typeface="Times New Roman" panose="02020603050405020304" pitchFamily="18" charset="0"/>
                <a:cs typeface="Times New Roman" panose="02020603050405020304" pitchFamily="18" charset="0"/>
              </a:rPr>
              <a:t>barrier, diode </a:t>
            </a:r>
            <a:r>
              <a:rPr lang="en-US" dirty="0">
                <a:latin typeface="Times New Roman" panose="02020603050405020304" pitchFamily="18" charset="0"/>
                <a:cs typeface="Times New Roman" panose="02020603050405020304" pitchFamily="18" charset="0"/>
              </a:rPr>
              <a:t>behaves normally, and the curve rises sharply as the external voltage increases, and the curve obtained is</a:t>
            </a:r>
            <a:r>
              <a:rPr lang="en-US" b="1" dirty="0">
                <a:latin typeface="Times New Roman" panose="02020603050405020304" pitchFamily="18" charset="0"/>
                <a:cs typeface="Times New Roman" panose="02020603050405020304" pitchFamily="18" charset="0"/>
              </a:rPr>
              <a:t> linear</a:t>
            </a:r>
            <a:r>
              <a:rPr lang="en-US" b="1" dirty="0" smtClean="0">
                <a:latin typeface="Times New Roman" panose="02020603050405020304" pitchFamily="18" charset="0"/>
                <a:cs typeface="Times New Roman" panose="02020603050405020304" pitchFamily="18" charset="0"/>
              </a:rPr>
              <a:t>.</a:t>
            </a:r>
          </a:p>
          <a:p>
            <a:pPr algn="just"/>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85809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a:xfrm>
            <a:off x="285699" y="1755749"/>
            <a:ext cx="8359775" cy="2000548"/>
          </a:xfrm>
        </p:spPr>
        <p:txBody>
          <a:bodyPr/>
          <a:lstStyle/>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Reverse bias-</a:t>
            </a:r>
            <a:r>
              <a:rPr lang="en-US" b="0" dirty="0">
                <a:latin typeface="Times New Roman" panose="02020603050405020304" pitchFamily="18" charset="0"/>
                <a:cs typeface="Times New Roman" panose="02020603050405020304" pitchFamily="18" charset="0"/>
              </a:rPr>
              <a:t>I</a:t>
            </a:r>
            <a:r>
              <a:rPr lang="en-US" b="0" dirty="0" smtClean="0">
                <a:latin typeface="Times New Roman" panose="02020603050405020304" pitchFamily="18" charset="0"/>
                <a:cs typeface="Times New Roman" panose="02020603050405020304" pitchFamily="18" charset="0"/>
              </a:rPr>
              <a:t>ncrease </a:t>
            </a:r>
            <a:r>
              <a:rPr lang="en-US" b="0" dirty="0">
                <a:latin typeface="Times New Roman" panose="02020603050405020304" pitchFamily="18" charset="0"/>
                <a:cs typeface="Times New Roman" panose="02020603050405020304" pitchFamily="18" charset="0"/>
              </a:rPr>
              <a:t>in the potential barrier. </a:t>
            </a:r>
            <a:endParaRPr lang="en-US" b="0" dirty="0" smtClean="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Reverse </a:t>
            </a:r>
            <a:r>
              <a:rPr lang="en-US" b="1" dirty="0">
                <a:latin typeface="Times New Roman" panose="02020603050405020304" pitchFamily="18" charset="0"/>
                <a:cs typeface="Times New Roman" panose="02020603050405020304" pitchFamily="18" charset="0"/>
              </a:rPr>
              <a:t>saturation current </a:t>
            </a:r>
            <a:r>
              <a:rPr lang="en-US" b="0" dirty="0">
                <a:latin typeface="Times New Roman" panose="02020603050405020304" pitchFamily="18" charset="0"/>
                <a:cs typeface="Times New Roman" panose="02020603050405020304" pitchFamily="18" charset="0"/>
              </a:rPr>
              <a:t>flows in the beginning as minority carriers are present in the junction. </a:t>
            </a:r>
            <a:endParaRPr lang="en-US" dirty="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When </a:t>
            </a:r>
            <a:r>
              <a:rPr lang="en-US" b="0" dirty="0">
                <a:latin typeface="Times New Roman" panose="02020603050405020304" pitchFamily="18" charset="0"/>
                <a:cs typeface="Times New Roman" panose="02020603050405020304" pitchFamily="18" charset="0"/>
              </a:rPr>
              <a:t>the applied voltage is increased, the minority charges will have increased kinetic energy which affects the majority </a:t>
            </a:r>
            <a:r>
              <a:rPr lang="en-US" b="0" dirty="0" smtClean="0">
                <a:latin typeface="Times New Roman" panose="02020603050405020304" pitchFamily="18" charset="0"/>
                <a:cs typeface="Times New Roman" panose="02020603050405020304" pitchFamily="18" charset="0"/>
              </a:rPr>
              <a:t>charges-diode </a:t>
            </a:r>
            <a:r>
              <a:rPr lang="en-US" b="0" dirty="0">
                <a:latin typeface="Times New Roman" panose="02020603050405020304" pitchFamily="18" charset="0"/>
                <a:cs typeface="Times New Roman" panose="02020603050405020304" pitchFamily="18" charset="0"/>
              </a:rPr>
              <a:t>breaks </a:t>
            </a:r>
            <a:r>
              <a:rPr lang="en-US" b="0" dirty="0" smtClean="0">
                <a:latin typeface="Times New Roman" panose="02020603050405020304" pitchFamily="18" charset="0"/>
                <a:cs typeface="Times New Roman" panose="02020603050405020304" pitchFamily="18" charset="0"/>
              </a:rPr>
              <a:t>down-destroy </a:t>
            </a:r>
            <a:r>
              <a:rPr lang="en-US" b="0" dirty="0">
                <a:latin typeface="Times New Roman" panose="02020603050405020304" pitchFamily="18" charset="0"/>
                <a:cs typeface="Times New Roman" panose="02020603050405020304" pitchFamily="18" charset="0"/>
              </a:rPr>
              <a:t>the diode.</a:t>
            </a:r>
          </a:p>
          <a:p>
            <a:pPr marL="342900" indent="-34290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34</a:t>
            </a:fld>
            <a:endParaRPr lang="en-IN"/>
          </a:p>
        </p:txBody>
      </p:sp>
    </p:spTree>
    <p:extLst>
      <p:ext uri="{BB962C8B-B14F-4D97-AF65-F5344CB8AC3E}">
        <p14:creationId xmlns:p14="http://schemas.microsoft.com/office/powerpoint/2010/main" val="664028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07004" y="313131"/>
            <a:ext cx="4112895" cy="873957"/>
          </a:xfrm>
          <a:prstGeom prst="rect">
            <a:avLst/>
          </a:prstGeom>
        </p:spPr>
        <p:txBody>
          <a:bodyPr vert="horz" wrap="square" lIns="0" tIns="12065" rIns="0" bIns="0" rtlCol="0">
            <a:spAutoFit/>
          </a:bodyPr>
          <a:lstStyle/>
          <a:p>
            <a:pPr marL="12700" algn="ctr">
              <a:lnSpc>
                <a:spcPct val="100000"/>
              </a:lnSpc>
              <a:spcBef>
                <a:spcPts val="95"/>
              </a:spcBef>
            </a:pPr>
            <a:r>
              <a:rPr sz="2800" b="1" spc="-5" dirty="0">
                <a:solidFill>
                  <a:srgbClr val="FF0000"/>
                </a:solidFill>
                <a:latin typeface="Times New Roman" panose="02020603050405020304" pitchFamily="18" charset="0"/>
                <a:cs typeface="Times New Roman" panose="02020603050405020304" pitchFamily="18" charset="0"/>
              </a:rPr>
              <a:t>DIODE</a:t>
            </a:r>
            <a:r>
              <a:rPr sz="2800" b="1" spc="-30" dirty="0">
                <a:solidFill>
                  <a:srgbClr val="FF0000"/>
                </a:solidFill>
                <a:latin typeface="Times New Roman" panose="02020603050405020304" pitchFamily="18" charset="0"/>
                <a:cs typeface="Times New Roman" panose="02020603050405020304" pitchFamily="18" charset="0"/>
              </a:rPr>
              <a:t> </a:t>
            </a:r>
            <a:r>
              <a:rPr sz="2800" b="1" spc="-10" dirty="0">
                <a:solidFill>
                  <a:srgbClr val="FF0000"/>
                </a:solidFill>
                <a:latin typeface="Times New Roman" panose="02020603050405020304" pitchFamily="18" charset="0"/>
                <a:cs typeface="Times New Roman" panose="02020603050405020304" pitchFamily="18" charset="0"/>
              </a:rPr>
              <a:t>CURRENT</a:t>
            </a:r>
            <a:r>
              <a:rPr sz="2800" b="1" spc="5" dirty="0">
                <a:solidFill>
                  <a:srgbClr val="FF0000"/>
                </a:solidFill>
                <a:latin typeface="Times New Roman" panose="02020603050405020304" pitchFamily="18" charset="0"/>
                <a:cs typeface="Times New Roman" panose="02020603050405020304" pitchFamily="18" charset="0"/>
              </a:rPr>
              <a:t> </a:t>
            </a:r>
            <a:r>
              <a:rPr sz="2800" b="1" spc="-50" dirty="0">
                <a:solidFill>
                  <a:srgbClr val="FF0000"/>
                </a:solidFill>
                <a:latin typeface="Times New Roman" panose="02020603050405020304" pitchFamily="18" charset="0"/>
                <a:cs typeface="Times New Roman" panose="02020603050405020304" pitchFamily="18" charset="0"/>
              </a:rPr>
              <a:t>EQUATION</a:t>
            </a:r>
            <a:endParaRPr sz="2800" dirty="0">
              <a:latin typeface="Times New Roman" panose="02020603050405020304" pitchFamily="18" charset="0"/>
              <a:cs typeface="Times New Roman" panose="02020603050405020304" pitchFamily="18" charset="0"/>
            </a:endParaRPr>
          </a:p>
        </p:txBody>
      </p:sp>
      <p:sp>
        <p:nvSpPr>
          <p:cNvPr id="3" name="object 3"/>
          <p:cNvSpPr/>
          <p:nvPr/>
        </p:nvSpPr>
        <p:spPr>
          <a:xfrm>
            <a:off x="2276061" y="1248489"/>
            <a:ext cx="410845" cy="572770"/>
          </a:xfrm>
          <a:custGeom>
            <a:avLst/>
            <a:gdLst/>
            <a:ahLst/>
            <a:cxnLst/>
            <a:rect l="l" t="t" r="r" b="b"/>
            <a:pathLst>
              <a:path w="410844" h="572769">
                <a:moveTo>
                  <a:pt x="410658" y="0"/>
                </a:moveTo>
                <a:lnTo>
                  <a:pt x="0" y="572713"/>
                </a:lnTo>
              </a:path>
            </a:pathLst>
          </a:custGeom>
          <a:ln w="9948">
            <a:solidFill>
              <a:srgbClr val="000000"/>
            </a:solidFill>
          </a:ln>
        </p:spPr>
        <p:txBody>
          <a:bodyPr wrap="square" lIns="0" tIns="0" rIns="0" bIns="0" rtlCol="0"/>
          <a:lstStyle/>
          <a:p>
            <a:endParaRPr/>
          </a:p>
        </p:txBody>
      </p:sp>
      <p:sp>
        <p:nvSpPr>
          <p:cNvPr id="4" name="object 4"/>
          <p:cNvSpPr txBox="1"/>
          <p:nvPr/>
        </p:nvSpPr>
        <p:spPr>
          <a:xfrm>
            <a:off x="3639466" y="1155782"/>
            <a:ext cx="213360" cy="609600"/>
          </a:xfrm>
          <a:prstGeom prst="rect">
            <a:avLst/>
          </a:prstGeom>
        </p:spPr>
        <p:txBody>
          <a:bodyPr vert="horz" wrap="square" lIns="0" tIns="16510" rIns="0" bIns="0" rtlCol="0">
            <a:spAutoFit/>
          </a:bodyPr>
          <a:lstStyle/>
          <a:p>
            <a:pPr marL="12700">
              <a:lnSpc>
                <a:spcPct val="100000"/>
              </a:lnSpc>
              <a:spcBef>
                <a:spcPts val="130"/>
              </a:spcBef>
            </a:pPr>
            <a:r>
              <a:rPr sz="3800" spc="15" dirty="0">
                <a:latin typeface="Symbol"/>
                <a:cs typeface="Symbol"/>
              </a:rPr>
              <a:t></a:t>
            </a:r>
            <a:endParaRPr sz="3800">
              <a:latin typeface="Symbol"/>
              <a:cs typeface="Symbol"/>
            </a:endParaRPr>
          </a:p>
        </p:txBody>
      </p:sp>
      <p:sp>
        <p:nvSpPr>
          <p:cNvPr id="5" name="object 5"/>
          <p:cNvSpPr txBox="1"/>
          <p:nvPr/>
        </p:nvSpPr>
        <p:spPr>
          <a:xfrm>
            <a:off x="3098587" y="1473720"/>
            <a:ext cx="753745" cy="1093470"/>
          </a:xfrm>
          <a:prstGeom prst="rect">
            <a:avLst/>
          </a:prstGeom>
        </p:spPr>
        <p:txBody>
          <a:bodyPr vert="horz" wrap="square" lIns="0" tIns="16510" rIns="0" bIns="0" rtlCol="0">
            <a:spAutoFit/>
          </a:bodyPr>
          <a:lstStyle/>
          <a:p>
            <a:pPr marR="5080" algn="r">
              <a:lnSpc>
                <a:spcPts val="4185"/>
              </a:lnSpc>
              <a:spcBef>
                <a:spcPts val="130"/>
              </a:spcBef>
            </a:pPr>
            <a:r>
              <a:rPr sz="3800" spc="250" dirty="0">
                <a:latin typeface="Symbol"/>
                <a:cs typeface="Symbol"/>
              </a:rPr>
              <a:t></a:t>
            </a:r>
            <a:r>
              <a:rPr sz="3800" spc="15" dirty="0">
                <a:latin typeface="Times New Roman"/>
                <a:cs typeface="Times New Roman"/>
              </a:rPr>
              <a:t>1</a:t>
            </a:r>
            <a:r>
              <a:rPr sz="3800" spc="15" dirty="0">
                <a:latin typeface="Symbol"/>
                <a:cs typeface="Symbol"/>
              </a:rPr>
              <a:t></a:t>
            </a:r>
            <a:endParaRPr sz="3800">
              <a:latin typeface="Symbol"/>
              <a:cs typeface="Symbol"/>
            </a:endParaRPr>
          </a:p>
          <a:p>
            <a:pPr marR="5080" algn="r">
              <a:lnSpc>
                <a:spcPts val="4185"/>
              </a:lnSpc>
            </a:pPr>
            <a:r>
              <a:rPr sz="3800" spc="15" dirty="0">
                <a:latin typeface="Symbol"/>
                <a:cs typeface="Symbol"/>
              </a:rPr>
              <a:t></a:t>
            </a:r>
            <a:endParaRPr sz="3800">
              <a:latin typeface="Symbol"/>
              <a:cs typeface="Symbol"/>
            </a:endParaRPr>
          </a:p>
        </p:txBody>
      </p:sp>
      <p:sp>
        <p:nvSpPr>
          <p:cNvPr id="6" name="object 6"/>
          <p:cNvSpPr txBox="1"/>
          <p:nvPr/>
        </p:nvSpPr>
        <p:spPr>
          <a:xfrm>
            <a:off x="1641930" y="1957542"/>
            <a:ext cx="213360" cy="609600"/>
          </a:xfrm>
          <a:prstGeom prst="rect">
            <a:avLst/>
          </a:prstGeom>
        </p:spPr>
        <p:txBody>
          <a:bodyPr vert="horz" wrap="square" lIns="0" tIns="16510" rIns="0" bIns="0" rtlCol="0">
            <a:spAutoFit/>
          </a:bodyPr>
          <a:lstStyle/>
          <a:p>
            <a:pPr marL="12700">
              <a:lnSpc>
                <a:spcPct val="100000"/>
              </a:lnSpc>
              <a:spcBef>
                <a:spcPts val="130"/>
              </a:spcBef>
            </a:pPr>
            <a:r>
              <a:rPr sz="3800" spc="15" dirty="0">
                <a:latin typeface="Symbol"/>
                <a:cs typeface="Symbol"/>
              </a:rPr>
              <a:t></a:t>
            </a:r>
            <a:endParaRPr sz="3800">
              <a:latin typeface="Symbol"/>
              <a:cs typeface="Symbol"/>
            </a:endParaRPr>
          </a:p>
        </p:txBody>
      </p:sp>
      <p:sp>
        <p:nvSpPr>
          <p:cNvPr id="7" name="object 7"/>
          <p:cNvSpPr txBox="1"/>
          <p:nvPr/>
        </p:nvSpPr>
        <p:spPr>
          <a:xfrm>
            <a:off x="1641930" y="1155782"/>
            <a:ext cx="213360" cy="609600"/>
          </a:xfrm>
          <a:prstGeom prst="rect">
            <a:avLst/>
          </a:prstGeom>
        </p:spPr>
        <p:txBody>
          <a:bodyPr vert="horz" wrap="square" lIns="0" tIns="16510" rIns="0" bIns="0" rtlCol="0">
            <a:spAutoFit/>
          </a:bodyPr>
          <a:lstStyle/>
          <a:p>
            <a:pPr marL="12700">
              <a:lnSpc>
                <a:spcPct val="100000"/>
              </a:lnSpc>
              <a:spcBef>
                <a:spcPts val="130"/>
              </a:spcBef>
            </a:pPr>
            <a:r>
              <a:rPr sz="3800" spc="15" dirty="0">
                <a:latin typeface="Symbol"/>
                <a:cs typeface="Symbol"/>
              </a:rPr>
              <a:t></a:t>
            </a:r>
            <a:endParaRPr sz="3800">
              <a:latin typeface="Symbol"/>
              <a:cs typeface="Symbol"/>
            </a:endParaRPr>
          </a:p>
        </p:txBody>
      </p:sp>
      <p:sp>
        <p:nvSpPr>
          <p:cNvPr id="8" name="object 8"/>
          <p:cNvSpPr txBox="1"/>
          <p:nvPr/>
        </p:nvSpPr>
        <p:spPr>
          <a:xfrm>
            <a:off x="2794322" y="1606234"/>
            <a:ext cx="138430" cy="268605"/>
          </a:xfrm>
          <a:prstGeom prst="rect">
            <a:avLst/>
          </a:prstGeom>
        </p:spPr>
        <p:txBody>
          <a:bodyPr vert="horz" wrap="square" lIns="0" tIns="11430" rIns="0" bIns="0" rtlCol="0">
            <a:spAutoFit/>
          </a:bodyPr>
          <a:lstStyle/>
          <a:p>
            <a:pPr marL="12700">
              <a:lnSpc>
                <a:spcPct val="100000"/>
              </a:lnSpc>
              <a:spcBef>
                <a:spcPts val="90"/>
              </a:spcBef>
            </a:pPr>
            <a:r>
              <a:rPr sz="1600" i="1" spc="-5" dirty="0">
                <a:latin typeface="Times New Roman"/>
                <a:cs typeface="Times New Roman"/>
              </a:rPr>
              <a:t>T</a:t>
            </a:r>
            <a:endParaRPr sz="1600">
              <a:latin typeface="Times New Roman"/>
              <a:cs typeface="Times New Roman"/>
            </a:endParaRPr>
          </a:p>
        </p:txBody>
      </p:sp>
      <p:sp>
        <p:nvSpPr>
          <p:cNvPr id="9" name="object 9"/>
          <p:cNvSpPr txBox="1"/>
          <p:nvPr/>
        </p:nvSpPr>
        <p:spPr>
          <a:xfrm>
            <a:off x="2491065" y="1454824"/>
            <a:ext cx="369570" cy="365760"/>
          </a:xfrm>
          <a:prstGeom prst="rect">
            <a:avLst/>
          </a:prstGeom>
        </p:spPr>
        <p:txBody>
          <a:bodyPr vert="horz" wrap="square" lIns="0" tIns="16510" rIns="0" bIns="0" rtlCol="0">
            <a:spAutoFit/>
          </a:bodyPr>
          <a:lstStyle/>
          <a:p>
            <a:pPr marL="12700">
              <a:lnSpc>
                <a:spcPct val="100000"/>
              </a:lnSpc>
              <a:spcBef>
                <a:spcPts val="130"/>
              </a:spcBef>
            </a:pPr>
            <a:r>
              <a:rPr sz="2200" i="1" spc="125" dirty="0">
                <a:latin typeface="Times New Roman"/>
                <a:cs typeface="Times New Roman"/>
              </a:rPr>
              <a:t>nV</a:t>
            </a:r>
            <a:endParaRPr sz="2200">
              <a:latin typeface="Times New Roman"/>
              <a:cs typeface="Times New Roman"/>
            </a:endParaRPr>
          </a:p>
        </p:txBody>
      </p:sp>
      <p:sp>
        <p:nvSpPr>
          <p:cNvPr id="10" name="object 10"/>
          <p:cNvSpPr txBox="1"/>
          <p:nvPr/>
        </p:nvSpPr>
        <p:spPr>
          <a:xfrm>
            <a:off x="2065972" y="1168487"/>
            <a:ext cx="400685" cy="365760"/>
          </a:xfrm>
          <a:prstGeom prst="rect">
            <a:avLst/>
          </a:prstGeom>
        </p:spPr>
        <p:txBody>
          <a:bodyPr vert="horz" wrap="square" lIns="0" tIns="16510" rIns="0" bIns="0" rtlCol="0">
            <a:spAutoFit/>
          </a:bodyPr>
          <a:lstStyle/>
          <a:p>
            <a:pPr marL="38100">
              <a:lnSpc>
                <a:spcPct val="100000"/>
              </a:lnSpc>
              <a:spcBef>
                <a:spcPts val="130"/>
              </a:spcBef>
            </a:pPr>
            <a:r>
              <a:rPr sz="2200" i="1" spc="25" dirty="0">
                <a:latin typeface="Times New Roman"/>
                <a:cs typeface="Times New Roman"/>
              </a:rPr>
              <a:t>V</a:t>
            </a:r>
            <a:r>
              <a:rPr sz="2400" i="1" spc="37" baseline="-19097" dirty="0">
                <a:latin typeface="Times New Roman"/>
                <a:cs typeface="Times New Roman"/>
              </a:rPr>
              <a:t>D</a:t>
            </a:r>
            <a:endParaRPr sz="2400" baseline="-19097">
              <a:latin typeface="Times New Roman"/>
              <a:cs typeface="Times New Roman"/>
            </a:endParaRPr>
          </a:p>
        </p:txBody>
      </p:sp>
      <p:sp>
        <p:nvSpPr>
          <p:cNvPr id="11" name="object 11"/>
          <p:cNvSpPr txBox="1"/>
          <p:nvPr/>
        </p:nvSpPr>
        <p:spPr>
          <a:xfrm>
            <a:off x="269248" y="1473720"/>
            <a:ext cx="1876425" cy="609600"/>
          </a:xfrm>
          <a:prstGeom prst="rect">
            <a:avLst/>
          </a:prstGeom>
        </p:spPr>
        <p:txBody>
          <a:bodyPr vert="horz" wrap="square" lIns="0" tIns="16510" rIns="0" bIns="0" rtlCol="0">
            <a:spAutoFit/>
          </a:bodyPr>
          <a:lstStyle/>
          <a:p>
            <a:pPr marL="38100">
              <a:lnSpc>
                <a:spcPct val="100000"/>
              </a:lnSpc>
              <a:spcBef>
                <a:spcPts val="130"/>
              </a:spcBef>
              <a:tabLst>
                <a:tab pos="618490" algn="l"/>
              </a:tabLst>
            </a:pPr>
            <a:r>
              <a:rPr sz="3800" i="1" spc="350" dirty="0">
                <a:latin typeface="Times New Roman"/>
                <a:cs typeface="Times New Roman"/>
              </a:rPr>
              <a:t>I</a:t>
            </a:r>
            <a:r>
              <a:rPr sz="3300" i="1" spc="37" baseline="-23989" dirty="0">
                <a:latin typeface="Times New Roman"/>
                <a:cs typeface="Times New Roman"/>
              </a:rPr>
              <a:t>D</a:t>
            </a:r>
            <a:r>
              <a:rPr sz="3300" i="1" baseline="-23989" dirty="0">
                <a:latin typeface="Times New Roman"/>
                <a:cs typeface="Times New Roman"/>
              </a:rPr>
              <a:t>	</a:t>
            </a:r>
            <a:r>
              <a:rPr sz="3800" spc="20" dirty="0">
                <a:latin typeface="Symbol"/>
                <a:cs typeface="Symbol"/>
              </a:rPr>
              <a:t></a:t>
            </a:r>
            <a:r>
              <a:rPr sz="3800" spc="60" dirty="0">
                <a:latin typeface="Times New Roman"/>
                <a:cs typeface="Times New Roman"/>
              </a:rPr>
              <a:t> </a:t>
            </a:r>
            <a:r>
              <a:rPr sz="3800" i="1" spc="315" dirty="0">
                <a:latin typeface="Times New Roman"/>
                <a:cs typeface="Times New Roman"/>
              </a:rPr>
              <a:t>I</a:t>
            </a:r>
            <a:r>
              <a:rPr sz="3300" i="1" spc="15" baseline="-23989" dirty="0">
                <a:latin typeface="Times New Roman"/>
                <a:cs typeface="Times New Roman"/>
              </a:rPr>
              <a:t>s</a:t>
            </a:r>
            <a:r>
              <a:rPr sz="3300" i="1" spc="-150" baseline="-23989" dirty="0">
                <a:latin typeface="Times New Roman"/>
                <a:cs typeface="Times New Roman"/>
              </a:rPr>
              <a:t> </a:t>
            </a:r>
            <a:r>
              <a:rPr sz="3800" spc="15" dirty="0">
                <a:latin typeface="Symbol"/>
                <a:cs typeface="Symbol"/>
              </a:rPr>
              <a:t></a:t>
            </a:r>
            <a:r>
              <a:rPr sz="3800" spc="-570" dirty="0">
                <a:latin typeface="Times New Roman"/>
                <a:cs typeface="Times New Roman"/>
              </a:rPr>
              <a:t> </a:t>
            </a:r>
            <a:r>
              <a:rPr sz="3800" i="1" spc="15" dirty="0">
                <a:latin typeface="Times New Roman"/>
                <a:cs typeface="Times New Roman"/>
              </a:rPr>
              <a:t>e</a:t>
            </a:r>
            <a:endParaRPr sz="3800">
              <a:latin typeface="Times New Roman"/>
              <a:cs typeface="Times New Roman"/>
            </a:endParaRPr>
          </a:p>
        </p:txBody>
      </p:sp>
      <p:sp>
        <p:nvSpPr>
          <p:cNvPr id="12" name="object 12"/>
          <p:cNvSpPr txBox="1"/>
          <p:nvPr/>
        </p:nvSpPr>
        <p:spPr>
          <a:xfrm>
            <a:off x="4293742" y="1066622"/>
            <a:ext cx="4646295" cy="1550670"/>
          </a:xfrm>
          <a:prstGeom prst="rect">
            <a:avLst/>
          </a:prstGeom>
        </p:spPr>
        <p:txBody>
          <a:bodyPr vert="horz" wrap="square" lIns="0" tIns="13335" rIns="0" bIns="0" rtlCol="0">
            <a:spAutoFit/>
          </a:bodyPr>
          <a:lstStyle/>
          <a:p>
            <a:pPr marL="191770" indent="-154305">
              <a:lnSpc>
                <a:spcPct val="100000"/>
              </a:lnSpc>
              <a:spcBef>
                <a:spcPts val="105"/>
              </a:spcBef>
              <a:buFont typeface="Microsoft Sans Serif"/>
              <a:buChar char="-"/>
              <a:tabLst>
                <a:tab pos="192405" algn="l"/>
              </a:tabLst>
            </a:pPr>
            <a:r>
              <a:rPr sz="2000" i="1" spc="5" dirty="0">
                <a:latin typeface="Arial"/>
                <a:cs typeface="Arial"/>
              </a:rPr>
              <a:t>I</a:t>
            </a:r>
            <a:r>
              <a:rPr sz="1950" i="1" spc="7" baseline="-21367" dirty="0">
                <a:latin typeface="Arial"/>
                <a:cs typeface="Arial"/>
              </a:rPr>
              <a:t>D</a:t>
            </a:r>
            <a:r>
              <a:rPr sz="1950" i="1" spc="262" baseline="-21367" dirty="0">
                <a:latin typeface="Arial"/>
                <a:cs typeface="Arial"/>
              </a:rPr>
              <a:t> </a:t>
            </a:r>
            <a:r>
              <a:rPr sz="2000" spc="-5" dirty="0">
                <a:latin typeface="Microsoft Sans Serif"/>
                <a:cs typeface="Microsoft Sans Serif"/>
              </a:rPr>
              <a:t>is</a:t>
            </a:r>
            <a:r>
              <a:rPr sz="2000" spc="5" dirty="0">
                <a:latin typeface="Microsoft Sans Serif"/>
                <a:cs typeface="Microsoft Sans Serif"/>
              </a:rPr>
              <a:t> </a:t>
            </a:r>
            <a:r>
              <a:rPr sz="2000" dirty="0">
                <a:latin typeface="Microsoft Sans Serif"/>
                <a:cs typeface="Microsoft Sans Serif"/>
              </a:rPr>
              <a:t>the</a:t>
            </a:r>
            <a:r>
              <a:rPr sz="2000" spc="-10" dirty="0">
                <a:latin typeface="Microsoft Sans Serif"/>
                <a:cs typeface="Microsoft Sans Serif"/>
              </a:rPr>
              <a:t> </a:t>
            </a:r>
            <a:r>
              <a:rPr sz="2000" spc="-5" dirty="0">
                <a:latin typeface="Microsoft Sans Serif"/>
                <a:cs typeface="Microsoft Sans Serif"/>
              </a:rPr>
              <a:t>total</a:t>
            </a:r>
            <a:r>
              <a:rPr sz="2000" spc="15" dirty="0">
                <a:latin typeface="Microsoft Sans Serif"/>
                <a:cs typeface="Microsoft Sans Serif"/>
              </a:rPr>
              <a:t> </a:t>
            </a:r>
            <a:r>
              <a:rPr sz="2000" dirty="0">
                <a:latin typeface="Microsoft Sans Serif"/>
                <a:cs typeface="Microsoft Sans Serif"/>
              </a:rPr>
              <a:t>diode</a:t>
            </a:r>
            <a:r>
              <a:rPr sz="2000" spc="-5" dirty="0">
                <a:latin typeface="Microsoft Sans Serif"/>
                <a:cs typeface="Microsoft Sans Serif"/>
              </a:rPr>
              <a:t> </a:t>
            </a:r>
            <a:r>
              <a:rPr sz="2000" dirty="0">
                <a:latin typeface="Microsoft Sans Serif"/>
                <a:cs typeface="Microsoft Sans Serif"/>
              </a:rPr>
              <a:t>current</a:t>
            </a:r>
          </a:p>
          <a:p>
            <a:pPr marL="191770" indent="-154305">
              <a:lnSpc>
                <a:spcPct val="100000"/>
              </a:lnSpc>
              <a:buFont typeface="Microsoft Sans Serif"/>
              <a:buChar char="-"/>
              <a:tabLst>
                <a:tab pos="192405" algn="l"/>
              </a:tabLst>
            </a:pPr>
            <a:r>
              <a:rPr sz="2000" i="1" spc="5" dirty="0">
                <a:latin typeface="Arial"/>
                <a:cs typeface="Arial"/>
              </a:rPr>
              <a:t>I</a:t>
            </a:r>
            <a:r>
              <a:rPr sz="1950" i="1" spc="7" baseline="-21367" dirty="0">
                <a:latin typeface="Arial"/>
                <a:cs typeface="Arial"/>
              </a:rPr>
              <a:t>s</a:t>
            </a:r>
            <a:r>
              <a:rPr sz="1950" i="1" spc="247" baseline="-21367" dirty="0">
                <a:latin typeface="Arial"/>
                <a:cs typeface="Arial"/>
              </a:rPr>
              <a:t> </a:t>
            </a:r>
            <a:r>
              <a:rPr sz="2000" dirty="0">
                <a:latin typeface="Microsoft Sans Serif"/>
                <a:cs typeface="Microsoft Sans Serif"/>
              </a:rPr>
              <a:t>reverse</a:t>
            </a:r>
            <a:r>
              <a:rPr sz="2000" spc="-25" dirty="0">
                <a:latin typeface="Microsoft Sans Serif"/>
                <a:cs typeface="Microsoft Sans Serif"/>
              </a:rPr>
              <a:t> </a:t>
            </a:r>
            <a:r>
              <a:rPr sz="2000" dirty="0">
                <a:latin typeface="Microsoft Sans Serif"/>
                <a:cs typeface="Microsoft Sans Serif"/>
              </a:rPr>
              <a:t>saturation</a:t>
            </a:r>
            <a:r>
              <a:rPr sz="2000" spc="-30" dirty="0">
                <a:latin typeface="Microsoft Sans Serif"/>
                <a:cs typeface="Microsoft Sans Serif"/>
              </a:rPr>
              <a:t> </a:t>
            </a:r>
            <a:r>
              <a:rPr sz="2000" dirty="0">
                <a:latin typeface="Microsoft Sans Serif"/>
                <a:cs typeface="Microsoft Sans Serif"/>
              </a:rPr>
              <a:t>current</a:t>
            </a:r>
          </a:p>
          <a:p>
            <a:pPr marL="38100">
              <a:lnSpc>
                <a:spcPct val="100000"/>
              </a:lnSpc>
            </a:pPr>
            <a:r>
              <a:rPr sz="2000" i="1" dirty="0">
                <a:latin typeface="Arial"/>
                <a:cs typeface="Arial"/>
              </a:rPr>
              <a:t>-</a:t>
            </a:r>
            <a:r>
              <a:rPr sz="2000" i="1" spc="-20" dirty="0">
                <a:latin typeface="Arial"/>
                <a:cs typeface="Arial"/>
              </a:rPr>
              <a:t> </a:t>
            </a:r>
            <a:r>
              <a:rPr sz="2000" i="1" spc="10" dirty="0">
                <a:latin typeface="Arial"/>
                <a:cs typeface="Arial"/>
              </a:rPr>
              <a:t>V</a:t>
            </a:r>
            <a:r>
              <a:rPr sz="1950" i="1" spc="15" baseline="-21367" dirty="0">
                <a:latin typeface="Arial"/>
                <a:cs typeface="Arial"/>
              </a:rPr>
              <a:t>D</a:t>
            </a:r>
            <a:r>
              <a:rPr sz="1950" i="1" spc="292" baseline="-21367" dirty="0">
                <a:latin typeface="Arial"/>
                <a:cs typeface="Arial"/>
              </a:rPr>
              <a:t> </a:t>
            </a:r>
            <a:r>
              <a:rPr sz="2000" spc="-5" dirty="0">
                <a:latin typeface="Microsoft Sans Serif"/>
                <a:cs typeface="Microsoft Sans Serif"/>
              </a:rPr>
              <a:t>applied</a:t>
            </a:r>
            <a:r>
              <a:rPr sz="2000" spc="10" dirty="0">
                <a:latin typeface="Microsoft Sans Serif"/>
                <a:cs typeface="Microsoft Sans Serif"/>
              </a:rPr>
              <a:t> </a:t>
            </a:r>
            <a:r>
              <a:rPr sz="2000" spc="-5" dirty="0">
                <a:latin typeface="Microsoft Sans Serif"/>
                <a:cs typeface="Microsoft Sans Serif"/>
              </a:rPr>
              <a:t>voltage</a:t>
            </a:r>
            <a:r>
              <a:rPr sz="2000" spc="10" dirty="0">
                <a:latin typeface="Microsoft Sans Serif"/>
                <a:cs typeface="Microsoft Sans Serif"/>
              </a:rPr>
              <a:t> </a:t>
            </a:r>
            <a:r>
              <a:rPr sz="2000" dirty="0">
                <a:latin typeface="Microsoft Sans Serif"/>
                <a:cs typeface="Microsoft Sans Serif"/>
              </a:rPr>
              <a:t>across</a:t>
            </a:r>
            <a:r>
              <a:rPr sz="2000" spc="-10" dirty="0">
                <a:latin typeface="Microsoft Sans Serif"/>
                <a:cs typeface="Microsoft Sans Serif"/>
              </a:rPr>
              <a:t> </a:t>
            </a:r>
            <a:r>
              <a:rPr sz="2000" dirty="0">
                <a:latin typeface="Microsoft Sans Serif"/>
                <a:cs typeface="Microsoft Sans Serif"/>
              </a:rPr>
              <a:t>the </a:t>
            </a:r>
            <a:r>
              <a:rPr sz="2000" spc="-5" dirty="0">
                <a:latin typeface="Microsoft Sans Serif"/>
                <a:cs typeface="Microsoft Sans Serif"/>
              </a:rPr>
              <a:t>diode</a:t>
            </a:r>
            <a:endParaRPr sz="2000" dirty="0">
              <a:latin typeface="Microsoft Sans Serif"/>
              <a:cs typeface="Microsoft Sans Serif"/>
            </a:endParaRPr>
          </a:p>
          <a:p>
            <a:pPr marL="38100">
              <a:lnSpc>
                <a:spcPct val="100000"/>
              </a:lnSpc>
            </a:pPr>
            <a:r>
              <a:rPr sz="2000" dirty="0">
                <a:latin typeface="Microsoft Sans Serif"/>
                <a:cs typeface="Microsoft Sans Serif"/>
              </a:rPr>
              <a:t>-</a:t>
            </a:r>
            <a:r>
              <a:rPr sz="2000" spc="5" dirty="0">
                <a:latin typeface="Microsoft Sans Serif"/>
                <a:cs typeface="Microsoft Sans Serif"/>
              </a:rPr>
              <a:t> </a:t>
            </a:r>
            <a:r>
              <a:rPr sz="2000" dirty="0">
                <a:latin typeface="Microsoft Sans Serif"/>
                <a:cs typeface="Microsoft Sans Serif"/>
              </a:rPr>
              <a:t>η</a:t>
            </a:r>
            <a:r>
              <a:rPr sz="2000" spc="15" dirty="0">
                <a:latin typeface="Microsoft Sans Serif"/>
                <a:cs typeface="Microsoft Sans Serif"/>
              </a:rPr>
              <a:t> </a:t>
            </a:r>
            <a:r>
              <a:rPr sz="2000" dirty="0">
                <a:latin typeface="Microsoft Sans Serif"/>
                <a:cs typeface="Microsoft Sans Serif"/>
              </a:rPr>
              <a:t>an</a:t>
            </a:r>
            <a:r>
              <a:rPr sz="2000" spc="5" dirty="0">
                <a:latin typeface="Microsoft Sans Serif"/>
                <a:cs typeface="Microsoft Sans Serif"/>
              </a:rPr>
              <a:t> </a:t>
            </a:r>
            <a:r>
              <a:rPr sz="2000" spc="-5" dirty="0">
                <a:latin typeface="Microsoft Sans Serif"/>
                <a:cs typeface="Microsoft Sans Serif"/>
              </a:rPr>
              <a:t>ideality</a:t>
            </a:r>
            <a:r>
              <a:rPr sz="2000" spc="15" dirty="0">
                <a:latin typeface="Microsoft Sans Serif"/>
                <a:cs typeface="Microsoft Sans Serif"/>
              </a:rPr>
              <a:t> </a:t>
            </a:r>
            <a:r>
              <a:rPr sz="2000" spc="-15" dirty="0">
                <a:latin typeface="Microsoft Sans Serif"/>
                <a:cs typeface="Microsoft Sans Serif"/>
              </a:rPr>
              <a:t>factor, </a:t>
            </a:r>
            <a:r>
              <a:rPr sz="2000" spc="-5" dirty="0">
                <a:latin typeface="Microsoft Sans Serif"/>
                <a:cs typeface="Microsoft Sans Serif"/>
              </a:rPr>
              <a:t>value</a:t>
            </a:r>
            <a:r>
              <a:rPr sz="2000" dirty="0">
                <a:latin typeface="Microsoft Sans Serif"/>
                <a:cs typeface="Microsoft Sans Serif"/>
              </a:rPr>
              <a:t> between</a:t>
            </a:r>
            <a:r>
              <a:rPr sz="2000" spc="-5" dirty="0">
                <a:latin typeface="Microsoft Sans Serif"/>
                <a:cs typeface="Microsoft Sans Serif"/>
              </a:rPr>
              <a:t> </a:t>
            </a:r>
            <a:r>
              <a:rPr sz="2000" dirty="0">
                <a:latin typeface="Microsoft Sans Serif"/>
                <a:cs typeface="Microsoft Sans Serif"/>
              </a:rPr>
              <a:t>1&amp;2.</a:t>
            </a:r>
          </a:p>
          <a:p>
            <a:pPr marL="38100">
              <a:lnSpc>
                <a:spcPct val="100000"/>
              </a:lnSpc>
            </a:pPr>
            <a:r>
              <a:rPr sz="2000" i="1" dirty="0">
                <a:latin typeface="Arial"/>
                <a:cs typeface="Arial"/>
              </a:rPr>
              <a:t>-</a:t>
            </a:r>
            <a:r>
              <a:rPr sz="2000" i="1" spc="-35" dirty="0">
                <a:latin typeface="Arial"/>
                <a:cs typeface="Arial"/>
              </a:rPr>
              <a:t> </a:t>
            </a:r>
            <a:r>
              <a:rPr sz="2000" i="1" spc="5" dirty="0">
                <a:latin typeface="Arial"/>
                <a:cs typeface="Arial"/>
              </a:rPr>
              <a:t>V</a:t>
            </a:r>
            <a:r>
              <a:rPr sz="1950" i="1" spc="7" baseline="-21367" dirty="0">
                <a:latin typeface="Arial"/>
                <a:cs typeface="Arial"/>
              </a:rPr>
              <a:t>T</a:t>
            </a:r>
            <a:r>
              <a:rPr sz="1950" i="1" baseline="-21367" dirty="0">
                <a:latin typeface="Arial"/>
                <a:cs typeface="Arial"/>
              </a:rPr>
              <a:t> </a:t>
            </a:r>
            <a:r>
              <a:rPr sz="2000" dirty="0">
                <a:latin typeface="Microsoft Sans Serif"/>
                <a:cs typeface="Microsoft Sans Serif"/>
              </a:rPr>
              <a:t>thermal</a:t>
            </a:r>
            <a:r>
              <a:rPr sz="2000" spc="-20" dirty="0">
                <a:latin typeface="Microsoft Sans Serif"/>
                <a:cs typeface="Microsoft Sans Serif"/>
              </a:rPr>
              <a:t> </a:t>
            </a:r>
            <a:r>
              <a:rPr sz="2000" spc="-5" dirty="0">
                <a:latin typeface="Microsoft Sans Serif"/>
                <a:cs typeface="Microsoft Sans Serif"/>
              </a:rPr>
              <a:t>voltage:</a:t>
            </a:r>
            <a:endParaRPr sz="2000" dirty="0">
              <a:latin typeface="Microsoft Sans Serif"/>
              <a:cs typeface="Microsoft Sans Serif"/>
            </a:endParaRPr>
          </a:p>
        </p:txBody>
      </p:sp>
      <p:sp>
        <p:nvSpPr>
          <p:cNvPr id="13" name="object 13"/>
          <p:cNvSpPr/>
          <p:nvPr/>
        </p:nvSpPr>
        <p:spPr>
          <a:xfrm>
            <a:off x="1267901" y="3411817"/>
            <a:ext cx="604520" cy="0"/>
          </a:xfrm>
          <a:custGeom>
            <a:avLst/>
            <a:gdLst/>
            <a:ahLst/>
            <a:cxnLst/>
            <a:rect l="l" t="t" r="r" b="b"/>
            <a:pathLst>
              <a:path w="604519">
                <a:moveTo>
                  <a:pt x="0" y="0"/>
                </a:moveTo>
                <a:lnTo>
                  <a:pt x="603974" y="0"/>
                </a:lnTo>
              </a:path>
            </a:pathLst>
          </a:custGeom>
          <a:ln w="15351">
            <a:solidFill>
              <a:srgbClr val="000000"/>
            </a:solidFill>
          </a:ln>
        </p:spPr>
        <p:txBody>
          <a:bodyPr wrap="square" lIns="0" tIns="0" rIns="0" bIns="0" rtlCol="0"/>
          <a:lstStyle/>
          <a:p>
            <a:endParaRPr/>
          </a:p>
        </p:txBody>
      </p:sp>
      <p:sp>
        <p:nvSpPr>
          <p:cNvPr id="14" name="object 14"/>
          <p:cNvSpPr txBox="1"/>
          <p:nvPr/>
        </p:nvSpPr>
        <p:spPr>
          <a:xfrm>
            <a:off x="1433961" y="3408988"/>
            <a:ext cx="280670" cy="490855"/>
          </a:xfrm>
          <a:prstGeom prst="rect">
            <a:avLst/>
          </a:prstGeom>
        </p:spPr>
        <p:txBody>
          <a:bodyPr vert="horz" wrap="square" lIns="0" tIns="12700" rIns="0" bIns="0" rtlCol="0">
            <a:spAutoFit/>
          </a:bodyPr>
          <a:lstStyle/>
          <a:p>
            <a:pPr marL="12700">
              <a:lnSpc>
                <a:spcPct val="100000"/>
              </a:lnSpc>
              <a:spcBef>
                <a:spcPts val="100"/>
              </a:spcBef>
            </a:pPr>
            <a:r>
              <a:rPr sz="3050" i="1" spc="480" dirty="0">
                <a:latin typeface="Times New Roman"/>
                <a:cs typeface="Times New Roman"/>
              </a:rPr>
              <a:t>q</a:t>
            </a:r>
            <a:endParaRPr sz="3050">
              <a:latin typeface="Times New Roman"/>
              <a:cs typeface="Times New Roman"/>
            </a:endParaRPr>
          </a:p>
        </p:txBody>
      </p:sp>
      <p:sp>
        <p:nvSpPr>
          <p:cNvPr id="15" name="object 15"/>
          <p:cNvSpPr txBox="1"/>
          <p:nvPr/>
        </p:nvSpPr>
        <p:spPr>
          <a:xfrm>
            <a:off x="1288496" y="2864480"/>
            <a:ext cx="507365" cy="490855"/>
          </a:xfrm>
          <a:prstGeom prst="rect">
            <a:avLst/>
          </a:prstGeom>
        </p:spPr>
        <p:txBody>
          <a:bodyPr vert="horz" wrap="square" lIns="0" tIns="12700" rIns="0" bIns="0" rtlCol="0">
            <a:spAutoFit/>
          </a:bodyPr>
          <a:lstStyle/>
          <a:p>
            <a:pPr marL="12700">
              <a:lnSpc>
                <a:spcPct val="100000"/>
              </a:lnSpc>
              <a:spcBef>
                <a:spcPts val="100"/>
              </a:spcBef>
            </a:pPr>
            <a:r>
              <a:rPr sz="3050" i="1" spc="355" dirty="0">
                <a:latin typeface="Times New Roman"/>
                <a:cs typeface="Times New Roman"/>
              </a:rPr>
              <a:t>kT</a:t>
            </a:r>
            <a:endParaRPr sz="3050">
              <a:latin typeface="Times New Roman"/>
              <a:cs typeface="Times New Roman"/>
            </a:endParaRPr>
          </a:p>
        </p:txBody>
      </p:sp>
      <p:sp>
        <p:nvSpPr>
          <p:cNvPr id="16" name="object 16"/>
          <p:cNvSpPr txBox="1"/>
          <p:nvPr/>
        </p:nvSpPr>
        <p:spPr>
          <a:xfrm>
            <a:off x="250256" y="3107650"/>
            <a:ext cx="918844" cy="490855"/>
          </a:xfrm>
          <a:prstGeom prst="rect">
            <a:avLst/>
          </a:prstGeom>
        </p:spPr>
        <p:txBody>
          <a:bodyPr vert="horz" wrap="square" lIns="0" tIns="12700" rIns="0" bIns="0" rtlCol="0">
            <a:spAutoFit/>
          </a:bodyPr>
          <a:lstStyle/>
          <a:p>
            <a:pPr marL="12700">
              <a:lnSpc>
                <a:spcPct val="100000"/>
              </a:lnSpc>
              <a:spcBef>
                <a:spcPts val="100"/>
              </a:spcBef>
              <a:tabLst>
                <a:tab pos="625475" algn="l"/>
              </a:tabLst>
            </a:pPr>
            <a:r>
              <a:rPr sz="3050" i="1" spc="495" dirty="0">
                <a:latin typeface="Times New Roman"/>
                <a:cs typeface="Times New Roman"/>
              </a:rPr>
              <a:t>V</a:t>
            </a:r>
            <a:r>
              <a:rPr sz="1750" i="1" spc="325" dirty="0">
                <a:latin typeface="Times New Roman"/>
                <a:cs typeface="Times New Roman"/>
              </a:rPr>
              <a:t>T</a:t>
            </a:r>
            <a:r>
              <a:rPr sz="1750" i="1" dirty="0">
                <a:latin typeface="Times New Roman"/>
                <a:cs typeface="Times New Roman"/>
              </a:rPr>
              <a:t>	</a:t>
            </a:r>
            <a:r>
              <a:rPr sz="3050" spc="530" dirty="0">
                <a:latin typeface="Symbol"/>
                <a:cs typeface="Symbol"/>
              </a:rPr>
              <a:t></a:t>
            </a:r>
            <a:endParaRPr sz="3050">
              <a:latin typeface="Symbol"/>
              <a:cs typeface="Symbol"/>
            </a:endParaRPr>
          </a:p>
        </p:txBody>
      </p:sp>
      <p:sp>
        <p:nvSpPr>
          <p:cNvPr id="17" name="object 17"/>
          <p:cNvSpPr txBox="1"/>
          <p:nvPr/>
        </p:nvSpPr>
        <p:spPr>
          <a:xfrm>
            <a:off x="2356104" y="2653258"/>
            <a:ext cx="5490845" cy="1398270"/>
          </a:xfrm>
          <a:prstGeom prst="rect">
            <a:avLst/>
          </a:prstGeom>
        </p:spPr>
        <p:txBody>
          <a:bodyPr vert="horz" wrap="square" lIns="0" tIns="165100" rIns="0" bIns="0" rtlCol="0">
            <a:spAutoFit/>
          </a:bodyPr>
          <a:lstStyle/>
          <a:p>
            <a:pPr marL="107950">
              <a:lnSpc>
                <a:spcPct val="100000"/>
              </a:lnSpc>
              <a:spcBef>
                <a:spcPts val="1300"/>
              </a:spcBef>
            </a:pPr>
            <a:r>
              <a:rPr sz="2000" dirty="0">
                <a:latin typeface="Microsoft Sans Serif"/>
                <a:cs typeface="Microsoft Sans Serif"/>
              </a:rPr>
              <a:t>where</a:t>
            </a:r>
            <a:r>
              <a:rPr sz="2000" spc="5" dirty="0">
                <a:latin typeface="Microsoft Sans Serif"/>
                <a:cs typeface="Microsoft Sans Serif"/>
              </a:rPr>
              <a:t> </a:t>
            </a:r>
            <a:r>
              <a:rPr sz="2000" i="1" dirty="0">
                <a:latin typeface="Arial"/>
                <a:cs typeface="Arial"/>
              </a:rPr>
              <a:t>k</a:t>
            </a:r>
            <a:r>
              <a:rPr sz="2000" i="1" spc="-10" dirty="0">
                <a:latin typeface="Arial"/>
                <a:cs typeface="Arial"/>
              </a:rPr>
              <a:t> </a:t>
            </a:r>
            <a:r>
              <a:rPr sz="2000" dirty="0">
                <a:latin typeface="Microsoft Sans Serif"/>
                <a:cs typeface="Microsoft Sans Serif"/>
              </a:rPr>
              <a:t>=</a:t>
            </a:r>
            <a:r>
              <a:rPr sz="2000" spc="10" dirty="0">
                <a:latin typeface="Microsoft Sans Serif"/>
                <a:cs typeface="Microsoft Sans Serif"/>
              </a:rPr>
              <a:t> </a:t>
            </a:r>
            <a:r>
              <a:rPr sz="2000" dirty="0">
                <a:latin typeface="Microsoft Sans Serif"/>
                <a:cs typeface="Microsoft Sans Serif"/>
              </a:rPr>
              <a:t>1.38</a:t>
            </a:r>
            <a:r>
              <a:rPr sz="2000" spc="5" dirty="0">
                <a:latin typeface="Microsoft Sans Serif"/>
                <a:cs typeface="Microsoft Sans Serif"/>
              </a:rPr>
              <a:t> </a:t>
            </a:r>
            <a:r>
              <a:rPr sz="2000" dirty="0">
                <a:latin typeface="Microsoft Sans Serif"/>
                <a:cs typeface="Microsoft Sans Serif"/>
              </a:rPr>
              <a:t>x</a:t>
            </a:r>
            <a:r>
              <a:rPr sz="2000" spc="10" dirty="0">
                <a:latin typeface="Microsoft Sans Serif"/>
                <a:cs typeface="Microsoft Sans Serif"/>
              </a:rPr>
              <a:t> 10</a:t>
            </a:r>
            <a:r>
              <a:rPr sz="1950" spc="15" baseline="25641" dirty="0">
                <a:latin typeface="Microsoft Sans Serif"/>
                <a:cs typeface="Microsoft Sans Serif"/>
              </a:rPr>
              <a:t>-23</a:t>
            </a:r>
            <a:r>
              <a:rPr sz="1950" spc="277" baseline="25641" dirty="0">
                <a:latin typeface="Microsoft Sans Serif"/>
                <a:cs typeface="Microsoft Sans Serif"/>
              </a:rPr>
              <a:t> </a:t>
            </a:r>
            <a:r>
              <a:rPr sz="2000" dirty="0">
                <a:latin typeface="Microsoft Sans Serif"/>
                <a:cs typeface="Microsoft Sans Serif"/>
              </a:rPr>
              <a:t>J/K</a:t>
            </a:r>
            <a:r>
              <a:rPr sz="2000" spc="15" dirty="0">
                <a:latin typeface="Microsoft Sans Serif"/>
                <a:cs typeface="Microsoft Sans Serif"/>
              </a:rPr>
              <a:t> </a:t>
            </a:r>
            <a:r>
              <a:rPr sz="2000" dirty="0">
                <a:latin typeface="Microsoft Sans Serif"/>
                <a:cs typeface="Microsoft Sans Serif"/>
              </a:rPr>
              <a:t>, </a:t>
            </a:r>
            <a:r>
              <a:rPr sz="2000" spc="-5" dirty="0">
                <a:latin typeface="Microsoft Sans Serif"/>
                <a:cs typeface="Microsoft Sans Serif"/>
              </a:rPr>
              <a:t>Boltzmann</a:t>
            </a:r>
            <a:r>
              <a:rPr sz="2000" spc="10" dirty="0">
                <a:latin typeface="Microsoft Sans Serif"/>
                <a:cs typeface="Microsoft Sans Serif"/>
              </a:rPr>
              <a:t> </a:t>
            </a:r>
            <a:r>
              <a:rPr sz="2000" dirty="0">
                <a:latin typeface="Microsoft Sans Serif"/>
                <a:cs typeface="Microsoft Sans Serif"/>
              </a:rPr>
              <a:t>constant</a:t>
            </a:r>
          </a:p>
          <a:p>
            <a:pPr marL="38100" marR="1316355" indent="69850">
              <a:lnSpc>
                <a:spcPct val="150000"/>
              </a:lnSpc>
              <a:spcBef>
                <a:spcPts val="5"/>
              </a:spcBef>
            </a:pPr>
            <a:r>
              <a:rPr sz="2000" i="1" dirty="0">
                <a:latin typeface="Arial"/>
                <a:cs typeface="Arial"/>
              </a:rPr>
              <a:t>q</a:t>
            </a:r>
            <a:r>
              <a:rPr sz="2000" i="1" spc="-25" dirty="0">
                <a:latin typeface="Arial"/>
                <a:cs typeface="Arial"/>
              </a:rPr>
              <a:t> </a:t>
            </a:r>
            <a:r>
              <a:rPr sz="2000" dirty="0">
                <a:latin typeface="Microsoft Sans Serif"/>
                <a:cs typeface="Microsoft Sans Serif"/>
              </a:rPr>
              <a:t>= </a:t>
            </a:r>
            <a:r>
              <a:rPr sz="2000" spc="5" dirty="0">
                <a:latin typeface="Microsoft Sans Serif"/>
                <a:cs typeface="Microsoft Sans Serif"/>
              </a:rPr>
              <a:t>1.6x10</a:t>
            </a:r>
            <a:r>
              <a:rPr sz="1950" spc="7" baseline="25641" dirty="0">
                <a:latin typeface="Microsoft Sans Serif"/>
                <a:cs typeface="Microsoft Sans Serif"/>
              </a:rPr>
              <a:t>-19</a:t>
            </a:r>
            <a:r>
              <a:rPr sz="1950" spc="270" baseline="25641" dirty="0">
                <a:latin typeface="Microsoft Sans Serif"/>
                <a:cs typeface="Microsoft Sans Serif"/>
              </a:rPr>
              <a:t> </a:t>
            </a:r>
            <a:r>
              <a:rPr sz="2000" dirty="0">
                <a:latin typeface="Microsoft Sans Serif"/>
                <a:cs typeface="Microsoft Sans Serif"/>
              </a:rPr>
              <a:t>C</a:t>
            </a:r>
            <a:r>
              <a:rPr sz="2000" spc="15" dirty="0">
                <a:latin typeface="Microsoft Sans Serif"/>
                <a:cs typeface="Microsoft Sans Serif"/>
              </a:rPr>
              <a:t> </a:t>
            </a:r>
            <a:r>
              <a:rPr sz="2000" dirty="0">
                <a:latin typeface="Microsoft Sans Serif"/>
                <a:cs typeface="Microsoft Sans Serif"/>
              </a:rPr>
              <a:t>,</a:t>
            </a:r>
            <a:r>
              <a:rPr sz="2000" spc="5" dirty="0">
                <a:latin typeface="Microsoft Sans Serif"/>
                <a:cs typeface="Microsoft Sans Serif"/>
              </a:rPr>
              <a:t> </a:t>
            </a:r>
            <a:r>
              <a:rPr sz="2000" dirty="0">
                <a:latin typeface="Microsoft Sans Serif"/>
                <a:cs typeface="Microsoft Sans Serif"/>
              </a:rPr>
              <a:t>charge</a:t>
            </a:r>
            <a:r>
              <a:rPr sz="2000" spc="-20" dirty="0">
                <a:latin typeface="Microsoft Sans Serif"/>
                <a:cs typeface="Microsoft Sans Serif"/>
              </a:rPr>
              <a:t> </a:t>
            </a:r>
            <a:r>
              <a:rPr sz="2000" dirty="0">
                <a:latin typeface="Microsoft Sans Serif"/>
                <a:cs typeface="Microsoft Sans Serif"/>
              </a:rPr>
              <a:t>of</a:t>
            </a:r>
            <a:r>
              <a:rPr sz="2000" spc="-5" dirty="0">
                <a:latin typeface="Microsoft Sans Serif"/>
                <a:cs typeface="Microsoft Sans Serif"/>
              </a:rPr>
              <a:t> </a:t>
            </a:r>
            <a:r>
              <a:rPr sz="2000" dirty="0">
                <a:latin typeface="Microsoft Sans Serif"/>
                <a:cs typeface="Microsoft Sans Serif"/>
              </a:rPr>
              <a:t>electrons </a:t>
            </a:r>
            <a:r>
              <a:rPr sz="2000" spc="-515" dirty="0">
                <a:latin typeface="Microsoft Sans Serif"/>
                <a:cs typeface="Microsoft Sans Serif"/>
              </a:rPr>
              <a:t> </a:t>
            </a:r>
            <a:r>
              <a:rPr sz="2000" dirty="0">
                <a:latin typeface="Microsoft Sans Serif"/>
                <a:cs typeface="Microsoft Sans Serif"/>
              </a:rPr>
              <a:t>T=</a:t>
            </a:r>
            <a:r>
              <a:rPr sz="2000" spc="5" dirty="0">
                <a:latin typeface="Microsoft Sans Serif"/>
                <a:cs typeface="Microsoft Sans Serif"/>
              </a:rPr>
              <a:t> </a:t>
            </a:r>
            <a:r>
              <a:rPr sz="2000" dirty="0">
                <a:latin typeface="Microsoft Sans Serif"/>
                <a:cs typeface="Microsoft Sans Serif"/>
              </a:rPr>
              <a:t>temperature</a:t>
            </a:r>
            <a:r>
              <a:rPr sz="2000" spc="-20" dirty="0">
                <a:latin typeface="Microsoft Sans Serif"/>
                <a:cs typeface="Microsoft Sans Serif"/>
              </a:rPr>
              <a:t> </a:t>
            </a:r>
            <a:r>
              <a:rPr sz="2000" spc="-5" dirty="0">
                <a:latin typeface="Microsoft Sans Serif"/>
                <a:cs typeface="Microsoft Sans Serif"/>
              </a:rPr>
              <a:t>in</a:t>
            </a:r>
            <a:r>
              <a:rPr sz="2000" spc="15" dirty="0">
                <a:latin typeface="Microsoft Sans Serif"/>
                <a:cs typeface="Microsoft Sans Serif"/>
              </a:rPr>
              <a:t> </a:t>
            </a:r>
            <a:r>
              <a:rPr sz="1950" spc="15" baseline="25641" dirty="0">
                <a:latin typeface="Microsoft Sans Serif"/>
                <a:cs typeface="Microsoft Sans Serif"/>
              </a:rPr>
              <a:t>o</a:t>
            </a:r>
            <a:r>
              <a:rPr sz="2000" spc="10" dirty="0">
                <a:latin typeface="Microsoft Sans Serif"/>
                <a:cs typeface="Microsoft Sans Serif"/>
              </a:rPr>
              <a:t>K</a:t>
            </a:r>
            <a:endParaRPr sz="2000" dirty="0">
              <a:latin typeface="Microsoft Sans Serif"/>
              <a:cs typeface="Microsoft Sans Serif"/>
            </a:endParaRPr>
          </a:p>
        </p:txBody>
      </p:sp>
      <p:sp>
        <p:nvSpPr>
          <p:cNvPr id="18" name="object 18"/>
          <p:cNvSpPr txBox="1"/>
          <p:nvPr/>
        </p:nvSpPr>
        <p:spPr>
          <a:xfrm>
            <a:off x="213664" y="4383785"/>
            <a:ext cx="4871085" cy="330835"/>
          </a:xfrm>
          <a:prstGeom prst="rect">
            <a:avLst/>
          </a:prstGeom>
        </p:spPr>
        <p:txBody>
          <a:bodyPr vert="horz" wrap="square" lIns="0" tIns="12700" rIns="0" bIns="0" rtlCol="0">
            <a:spAutoFit/>
          </a:bodyPr>
          <a:lstStyle/>
          <a:p>
            <a:pPr marL="38100">
              <a:lnSpc>
                <a:spcPct val="100000"/>
              </a:lnSpc>
              <a:spcBef>
                <a:spcPts val="100"/>
              </a:spcBef>
            </a:pPr>
            <a:r>
              <a:rPr sz="2000" spc="-25" dirty="0">
                <a:latin typeface="Calibri"/>
                <a:cs typeface="Calibri"/>
              </a:rPr>
              <a:t>At</a:t>
            </a:r>
            <a:r>
              <a:rPr sz="2000" spc="-10" dirty="0">
                <a:latin typeface="Calibri"/>
                <a:cs typeface="Calibri"/>
              </a:rPr>
              <a:t> </a:t>
            </a:r>
            <a:r>
              <a:rPr sz="2000" spc="-15" dirty="0">
                <a:latin typeface="Calibri"/>
                <a:cs typeface="Calibri"/>
              </a:rPr>
              <a:t>room</a:t>
            </a:r>
            <a:r>
              <a:rPr sz="2000" dirty="0">
                <a:latin typeface="Calibri"/>
                <a:cs typeface="Calibri"/>
              </a:rPr>
              <a:t> </a:t>
            </a:r>
            <a:r>
              <a:rPr sz="2000" spc="-15" dirty="0">
                <a:latin typeface="Calibri"/>
                <a:cs typeface="Calibri"/>
              </a:rPr>
              <a:t>temperature</a:t>
            </a:r>
            <a:r>
              <a:rPr sz="2000" spc="15" dirty="0">
                <a:latin typeface="Calibri"/>
                <a:cs typeface="Calibri"/>
              </a:rPr>
              <a:t> </a:t>
            </a:r>
            <a:r>
              <a:rPr sz="2000" spc="10" dirty="0">
                <a:latin typeface="Calibri"/>
                <a:cs typeface="Calibri"/>
              </a:rPr>
              <a:t>27</a:t>
            </a:r>
            <a:r>
              <a:rPr sz="1950" spc="15" baseline="25641" dirty="0">
                <a:latin typeface="Calibri"/>
                <a:cs typeface="Calibri"/>
              </a:rPr>
              <a:t>o</a:t>
            </a:r>
            <a:r>
              <a:rPr sz="2000" spc="10" dirty="0">
                <a:latin typeface="Calibri"/>
                <a:cs typeface="Calibri"/>
              </a:rPr>
              <a:t>C</a:t>
            </a:r>
            <a:r>
              <a:rPr sz="2000" spc="-30" dirty="0">
                <a:latin typeface="Calibri"/>
                <a:cs typeface="Calibri"/>
              </a:rPr>
              <a:t> </a:t>
            </a:r>
            <a:r>
              <a:rPr sz="2000" dirty="0">
                <a:latin typeface="Calibri"/>
                <a:cs typeface="Calibri"/>
              </a:rPr>
              <a:t>, </a:t>
            </a:r>
            <a:r>
              <a:rPr sz="2000" spc="-10" dirty="0">
                <a:latin typeface="Calibri"/>
                <a:cs typeface="Calibri"/>
              </a:rPr>
              <a:t>T=</a:t>
            </a:r>
            <a:r>
              <a:rPr sz="2000" spc="15" dirty="0">
                <a:latin typeface="Calibri"/>
                <a:cs typeface="Calibri"/>
              </a:rPr>
              <a:t> </a:t>
            </a:r>
            <a:r>
              <a:rPr sz="2000" dirty="0">
                <a:latin typeface="Calibri"/>
                <a:cs typeface="Calibri"/>
              </a:rPr>
              <a:t>273+27=</a:t>
            </a:r>
            <a:r>
              <a:rPr sz="2000" spc="-30" dirty="0">
                <a:latin typeface="Calibri"/>
                <a:cs typeface="Calibri"/>
              </a:rPr>
              <a:t> </a:t>
            </a:r>
            <a:r>
              <a:rPr sz="2000" spc="5" dirty="0">
                <a:latin typeface="Calibri"/>
                <a:cs typeface="Calibri"/>
              </a:rPr>
              <a:t>300</a:t>
            </a:r>
            <a:r>
              <a:rPr sz="1950" spc="7" baseline="25641" dirty="0">
                <a:latin typeface="Calibri"/>
                <a:cs typeface="Calibri"/>
              </a:rPr>
              <a:t>o</a:t>
            </a:r>
            <a:r>
              <a:rPr sz="2000" spc="5" dirty="0">
                <a:latin typeface="Calibri"/>
                <a:cs typeface="Calibri"/>
              </a:rPr>
              <a:t>K</a:t>
            </a:r>
            <a:endParaRPr sz="2000">
              <a:latin typeface="Calibri"/>
              <a:cs typeface="Calibri"/>
            </a:endParaRPr>
          </a:p>
        </p:txBody>
      </p:sp>
      <p:sp>
        <p:nvSpPr>
          <p:cNvPr id="19" name="object 19"/>
          <p:cNvSpPr txBox="1"/>
          <p:nvPr/>
        </p:nvSpPr>
        <p:spPr>
          <a:xfrm>
            <a:off x="427939" y="4975352"/>
            <a:ext cx="4586605" cy="513715"/>
          </a:xfrm>
          <a:prstGeom prst="rect">
            <a:avLst/>
          </a:prstGeom>
        </p:spPr>
        <p:txBody>
          <a:bodyPr vert="horz" wrap="square" lIns="0" tIns="12700" rIns="0" bIns="0" rtlCol="0">
            <a:spAutoFit/>
          </a:bodyPr>
          <a:lstStyle/>
          <a:p>
            <a:pPr marL="38100">
              <a:lnSpc>
                <a:spcPct val="100000"/>
              </a:lnSpc>
              <a:spcBef>
                <a:spcPts val="100"/>
              </a:spcBef>
            </a:pPr>
            <a:r>
              <a:rPr sz="3200" spc="-5" dirty="0">
                <a:solidFill>
                  <a:srgbClr val="FF0000"/>
                </a:solidFill>
                <a:latin typeface="Calibri"/>
                <a:cs typeface="Calibri"/>
              </a:rPr>
              <a:t>Thermal</a:t>
            </a:r>
            <a:r>
              <a:rPr sz="3200" spc="-30" dirty="0">
                <a:solidFill>
                  <a:srgbClr val="FF0000"/>
                </a:solidFill>
                <a:latin typeface="Calibri"/>
                <a:cs typeface="Calibri"/>
              </a:rPr>
              <a:t> Voltage</a:t>
            </a:r>
            <a:r>
              <a:rPr sz="3200" spc="-10" dirty="0">
                <a:solidFill>
                  <a:srgbClr val="FF0000"/>
                </a:solidFill>
                <a:latin typeface="Calibri"/>
                <a:cs typeface="Calibri"/>
              </a:rPr>
              <a:t> </a:t>
            </a:r>
            <a:r>
              <a:rPr sz="3200" spc="10" dirty="0">
                <a:solidFill>
                  <a:srgbClr val="FF0000"/>
                </a:solidFill>
                <a:latin typeface="Calibri"/>
                <a:cs typeface="Calibri"/>
              </a:rPr>
              <a:t>V</a:t>
            </a:r>
            <a:r>
              <a:rPr sz="3150" spc="15" baseline="-21164" dirty="0">
                <a:solidFill>
                  <a:srgbClr val="FF0000"/>
                </a:solidFill>
                <a:latin typeface="Calibri"/>
                <a:cs typeface="Calibri"/>
              </a:rPr>
              <a:t>T</a:t>
            </a:r>
            <a:r>
              <a:rPr sz="3150" spc="352" baseline="-21164" dirty="0">
                <a:solidFill>
                  <a:srgbClr val="FF0000"/>
                </a:solidFill>
                <a:latin typeface="Calibri"/>
                <a:cs typeface="Calibri"/>
              </a:rPr>
              <a:t> </a:t>
            </a:r>
            <a:r>
              <a:rPr sz="3200" dirty="0">
                <a:solidFill>
                  <a:srgbClr val="FF0000"/>
                </a:solidFill>
                <a:latin typeface="Calibri"/>
                <a:cs typeface="Calibri"/>
              </a:rPr>
              <a:t>≈</a:t>
            </a:r>
            <a:r>
              <a:rPr sz="3200" spc="-10" dirty="0">
                <a:solidFill>
                  <a:srgbClr val="FF0000"/>
                </a:solidFill>
                <a:latin typeface="Calibri"/>
                <a:cs typeface="Calibri"/>
              </a:rPr>
              <a:t> </a:t>
            </a:r>
            <a:r>
              <a:rPr sz="3200" dirty="0">
                <a:solidFill>
                  <a:srgbClr val="FF0000"/>
                </a:solidFill>
                <a:latin typeface="Calibri"/>
                <a:cs typeface="Calibri"/>
              </a:rPr>
              <a:t>26mV</a:t>
            </a:r>
            <a:endParaRPr sz="3200">
              <a:latin typeface="Calibri"/>
              <a:cs typeface="Calibri"/>
            </a:endParaRPr>
          </a:p>
        </p:txBody>
      </p:sp>
      <p:sp>
        <p:nvSpPr>
          <p:cNvPr id="21" name="Footer Placeholder 20"/>
          <p:cNvSpPr>
            <a:spLocks noGrp="1"/>
          </p:cNvSpPr>
          <p:nvPr>
            <p:ph type="ftr" sz="quarter" idx="5"/>
          </p:nvPr>
        </p:nvSpPr>
        <p:spPr/>
        <p:txBody>
          <a:bodyPr/>
          <a:lstStyle/>
          <a:p>
            <a:r>
              <a:rPr lang="en-IN" smtClean="0"/>
              <a:t>Dr. Neethu Anna Sabu</a:t>
            </a:r>
            <a:endParaRPr lang="en-IN"/>
          </a:p>
        </p:txBody>
      </p:sp>
      <p:sp>
        <p:nvSpPr>
          <p:cNvPr id="22" name="Slide Number Placeholder 21"/>
          <p:cNvSpPr>
            <a:spLocks noGrp="1"/>
          </p:cNvSpPr>
          <p:nvPr>
            <p:ph type="sldNum" sz="quarter" idx="7"/>
          </p:nvPr>
        </p:nvSpPr>
        <p:spPr/>
        <p:txBody>
          <a:bodyPr/>
          <a:lstStyle/>
          <a:p>
            <a:fld id="{B6F15528-21DE-4FAA-801E-634DDDAF4B2B}" type="slidenum">
              <a:rPr lang="en-IN" smtClean="0"/>
              <a:t>35</a:t>
            </a:fld>
            <a:endParaRPr lang="en-IN"/>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53450" y="989480"/>
            <a:ext cx="317500" cy="445770"/>
          </a:xfrm>
          <a:custGeom>
            <a:avLst/>
            <a:gdLst/>
            <a:ahLst/>
            <a:cxnLst/>
            <a:rect l="l" t="t" r="r" b="b"/>
            <a:pathLst>
              <a:path w="317500" h="445769">
                <a:moveTo>
                  <a:pt x="317266" y="0"/>
                </a:moveTo>
                <a:lnTo>
                  <a:pt x="0" y="445367"/>
                </a:lnTo>
              </a:path>
            </a:pathLst>
          </a:custGeom>
          <a:ln w="7664">
            <a:solidFill>
              <a:srgbClr val="000000"/>
            </a:solidFill>
          </a:ln>
        </p:spPr>
        <p:txBody>
          <a:bodyPr wrap="square" lIns="0" tIns="0" rIns="0" bIns="0" rtlCol="0"/>
          <a:lstStyle/>
          <a:p>
            <a:endParaRPr/>
          </a:p>
        </p:txBody>
      </p:sp>
      <p:sp>
        <p:nvSpPr>
          <p:cNvPr id="3" name="object 3"/>
          <p:cNvSpPr txBox="1">
            <a:spLocks noGrp="1"/>
          </p:cNvSpPr>
          <p:nvPr>
            <p:ph type="title"/>
          </p:nvPr>
        </p:nvSpPr>
        <p:spPr>
          <a:xfrm>
            <a:off x="7133929" y="930473"/>
            <a:ext cx="117475" cy="721995"/>
          </a:xfrm>
          <a:prstGeom prst="rect">
            <a:avLst/>
          </a:prstGeom>
        </p:spPr>
        <p:txBody>
          <a:bodyPr vert="horz" wrap="square" lIns="0" tIns="14604" rIns="0" bIns="0" rtlCol="0">
            <a:spAutoFit/>
          </a:bodyPr>
          <a:lstStyle/>
          <a:p>
            <a:pPr marL="12700">
              <a:lnSpc>
                <a:spcPct val="100000"/>
              </a:lnSpc>
              <a:spcBef>
                <a:spcPts val="114"/>
              </a:spcBef>
            </a:pPr>
            <a:r>
              <a:rPr sz="4550" b="0" spc="-965" dirty="0">
                <a:solidFill>
                  <a:srgbClr val="000000"/>
                </a:solidFill>
                <a:latin typeface="Symbol"/>
                <a:cs typeface="Symbol"/>
              </a:rPr>
              <a:t></a:t>
            </a:r>
            <a:endParaRPr sz="4550">
              <a:latin typeface="Symbol"/>
              <a:cs typeface="Symbol"/>
            </a:endParaRPr>
          </a:p>
        </p:txBody>
      </p:sp>
      <p:sp>
        <p:nvSpPr>
          <p:cNvPr id="4" name="object 4"/>
          <p:cNvSpPr txBox="1"/>
          <p:nvPr/>
        </p:nvSpPr>
        <p:spPr>
          <a:xfrm>
            <a:off x="7360704" y="1150494"/>
            <a:ext cx="137795" cy="290830"/>
          </a:xfrm>
          <a:prstGeom prst="rect">
            <a:avLst/>
          </a:prstGeom>
        </p:spPr>
        <p:txBody>
          <a:bodyPr vert="horz" wrap="square" lIns="0" tIns="17780" rIns="0" bIns="0" rtlCol="0">
            <a:spAutoFit/>
          </a:bodyPr>
          <a:lstStyle/>
          <a:p>
            <a:pPr marL="12700">
              <a:lnSpc>
                <a:spcPct val="100000"/>
              </a:lnSpc>
              <a:spcBef>
                <a:spcPts val="140"/>
              </a:spcBef>
            </a:pPr>
            <a:r>
              <a:rPr sz="1700" spc="30" dirty="0">
                <a:latin typeface="Times New Roman"/>
                <a:cs typeface="Times New Roman"/>
              </a:rPr>
              <a:t>0</a:t>
            </a:r>
            <a:endParaRPr sz="1700">
              <a:latin typeface="Times New Roman"/>
              <a:cs typeface="Times New Roman"/>
            </a:endParaRPr>
          </a:p>
        </p:txBody>
      </p:sp>
      <p:sp>
        <p:nvSpPr>
          <p:cNvPr id="5" name="object 5"/>
          <p:cNvSpPr txBox="1"/>
          <p:nvPr/>
        </p:nvSpPr>
        <p:spPr>
          <a:xfrm>
            <a:off x="7204641" y="932813"/>
            <a:ext cx="1259205" cy="721995"/>
          </a:xfrm>
          <a:prstGeom prst="rect">
            <a:avLst/>
          </a:prstGeom>
        </p:spPr>
        <p:txBody>
          <a:bodyPr vert="horz" wrap="square" lIns="0" tIns="14604" rIns="0" bIns="0" rtlCol="0">
            <a:spAutoFit/>
          </a:bodyPr>
          <a:lstStyle/>
          <a:p>
            <a:pPr marL="12700">
              <a:lnSpc>
                <a:spcPct val="100000"/>
              </a:lnSpc>
              <a:spcBef>
                <a:spcPts val="114"/>
              </a:spcBef>
              <a:tabLst>
                <a:tab pos="368300" algn="l"/>
              </a:tabLst>
            </a:pPr>
            <a:r>
              <a:rPr sz="2450" i="1" spc="25" dirty="0">
                <a:latin typeface="Times New Roman"/>
                <a:cs typeface="Times New Roman"/>
              </a:rPr>
              <a:t>e	</a:t>
            </a:r>
            <a:r>
              <a:rPr sz="2450" spc="170" dirty="0">
                <a:latin typeface="Symbol"/>
                <a:cs typeface="Symbol"/>
              </a:rPr>
              <a:t></a:t>
            </a:r>
            <a:r>
              <a:rPr sz="2450" spc="-110" dirty="0">
                <a:latin typeface="Times New Roman"/>
                <a:cs typeface="Times New Roman"/>
              </a:rPr>
              <a:t>1</a:t>
            </a:r>
            <a:r>
              <a:rPr sz="4550" spc="-434" dirty="0">
                <a:latin typeface="Symbol"/>
                <a:cs typeface="Symbol"/>
              </a:rPr>
              <a:t></a:t>
            </a:r>
            <a:r>
              <a:rPr sz="2450" spc="30" dirty="0">
                <a:latin typeface="Symbol"/>
                <a:cs typeface="Symbol"/>
              </a:rPr>
              <a:t></a:t>
            </a:r>
            <a:r>
              <a:rPr sz="2450" spc="-55" dirty="0">
                <a:latin typeface="Times New Roman"/>
                <a:cs typeface="Times New Roman"/>
              </a:rPr>
              <a:t> </a:t>
            </a:r>
            <a:r>
              <a:rPr sz="2450" spc="30" dirty="0">
                <a:latin typeface="Times New Roman"/>
                <a:cs typeface="Times New Roman"/>
              </a:rPr>
              <a:t>0</a:t>
            </a:r>
            <a:endParaRPr sz="2450">
              <a:latin typeface="Times New Roman"/>
              <a:cs typeface="Times New Roman"/>
            </a:endParaRPr>
          </a:p>
        </p:txBody>
      </p:sp>
      <p:sp>
        <p:nvSpPr>
          <p:cNvPr id="6" name="object 6"/>
          <p:cNvSpPr txBox="1"/>
          <p:nvPr/>
        </p:nvSpPr>
        <p:spPr>
          <a:xfrm>
            <a:off x="6603751" y="1197755"/>
            <a:ext cx="392430" cy="403860"/>
          </a:xfrm>
          <a:prstGeom prst="rect">
            <a:avLst/>
          </a:prstGeom>
        </p:spPr>
        <p:txBody>
          <a:bodyPr vert="horz" wrap="square" lIns="0" tIns="16510" rIns="0" bIns="0" rtlCol="0">
            <a:spAutoFit/>
          </a:bodyPr>
          <a:lstStyle/>
          <a:p>
            <a:pPr marL="12700">
              <a:lnSpc>
                <a:spcPct val="100000"/>
              </a:lnSpc>
              <a:spcBef>
                <a:spcPts val="130"/>
              </a:spcBef>
            </a:pPr>
            <a:r>
              <a:rPr sz="2450" spc="30" dirty="0">
                <a:latin typeface="Symbol"/>
                <a:cs typeface="Symbol"/>
              </a:rPr>
              <a:t></a:t>
            </a:r>
            <a:r>
              <a:rPr sz="2450" spc="-25" dirty="0">
                <a:latin typeface="Times New Roman"/>
                <a:cs typeface="Times New Roman"/>
              </a:rPr>
              <a:t> </a:t>
            </a:r>
            <a:r>
              <a:rPr sz="2450" i="1" spc="20" dirty="0">
                <a:latin typeface="Times New Roman"/>
                <a:cs typeface="Times New Roman"/>
              </a:rPr>
              <a:t>I</a:t>
            </a:r>
            <a:endParaRPr sz="2450">
              <a:latin typeface="Times New Roman"/>
              <a:cs typeface="Times New Roman"/>
            </a:endParaRPr>
          </a:p>
        </p:txBody>
      </p:sp>
      <p:sp>
        <p:nvSpPr>
          <p:cNvPr id="7" name="object 7"/>
          <p:cNvSpPr txBox="1"/>
          <p:nvPr/>
        </p:nvSpPr>
        <p:spPr>
          <a:xfrm>
            <a:off x="6406568" y="1382245"/>
            <a:ext cx="147955" cy="403860"/>
          </a:xfrm>
          <a:prstGeom prst="rect">
            <a:avLst/>
          </a:prstGeom>
        </p:spPr>
        <p:txBody>
          <a:bodyPr vert="horz" wrap="square" lIns="0" tIns="16510" rIns="0" bIns="0" rtlCol="0">
            <a:spAutoFit/>
          </a:bodyPr>
          <a:lstStyle/>
          <a:p>
            <a:pPr marL="12700">
              <a:lnSpc>
                <a:spcPct val="100000"/>
              </a:lnSpc>
              <a:spcBef>
                <a:spcPts val="130"/>
              </a:spcBef>
            </a:pPr>
            <a:r>
              <a:rPr sz="2450" spc="20" dirty="0">
                <a:latin typeface="Symbol"/>
                <a:cs typeface="Symbol"/>
              </a:rPr>
              <a:t></a:t>
            </a:r>
            <a:endParaRPr sz="2450">
              <a:latin typeface="Symbol"/>
              <a:cs typeface="Symbol"/>
            </a:endParaRPr>
          </a:p>
        </p:txBody>
      </p:sp>
      <p:sp>
        <p:nvSpPr>
          <p:cNvPr id="8" name="object 8"/>
          <p:cNvSpPr txBox="1"/>
          <p:nvPr/>
        </p:nvSpPr>
        <p:spPr>
          <a:xfrm>
            <a:off x="6406568" y="1120628"/>
            <a:ext cx="147955" cy="403860"/>
          </a:xfrm>
          <a:prstGeom prst="rect">
            <a:avLst/>
          </a:prstGeom>
        </p:spPr>
        <p:txBody>
          <a:bodyPr vert="horz" wrap="square" lIns="0" tIns="16510" rIns="0" bIns="0" rtlCol="0">
            <a:spAutoFit/>
          </a:bodyPr>
          <a:lstStyle/>
          <a:p>
            <a:pPr marL="12700">
              <a:lnSpc>
                <a:spcPct val="100000"/>
              </a:lnSpc>
              <a:spcBef>
                <a:spcPts val="130"/>
              </a:spcBef>
            </a:pPr>
            <a:r>
              <a:rPr sz="2450" spc="20" dirty="0">
                <a:latin typeface="Symbol"/>
                <a:cs typeface="Symbol"/>
              </a:rPr>
              <a:t></a:t>
            </a:r>
            <a:endParaRPr sz="2450">
              <a:latin typeface="Symbol"/>
              <a:cs typeface="Symbol"/>
            </a:endParaRPr>
          </a:p>
        </p:txBody>
      </p:sp>
      <p:sp>
        <p:nvSpPr>
          <p:cNvPr id="9" name="object 9"/>
          <p:cNvSpPr txBox="1"/>
          <p:nvPr/>
        </p:nvSpPr>
        <p:spPr>
          <a:xfrm>
            <a:off x="6406568" y="1582653"/>
            <a:ext cx="147955" cy="403860"/>
          </a:xfrm>
          <a:prstGeom prst="rect">
            <a:avLst/>
          </a:prstGeom>
        </p:spPr>
        <p:txBody>
          <a:bodyPr vert="horz" wrap="square" lIns="0" tIns="16510" rIns="0" bIns="0" rtlCol="0">
            <a:spAutoFit/>
          </a:bodyPr>
          <a:lstStyle/>
          <a:p>
            <a:pPr marL="12700">
              <a:lnSpc>
                <a:spcPct val="100000"/>
              </a:lnSpc>
              <a:spcBef>
                <a:spcPts val="130"/>
              </a:spcBef>
            </a:pPr>
            <a:r>
              <a:rPr sz="2450" spc="20" dirty="0">
                <a:latin typeface="Symbol"/>
                <a:cs typeface="Symbol"/>
              </a:rPr>
              <a:t></a:t>
            </a:r>
            <a:endParaRPr sz="2450">
              <a:latin typeface="Symbol"/>
              <a:cs typeface="Symbol"/>
            </a:endParaRPr>
          </a:p>
        </p:txBody>
      </p:sp>
      <p:sp>
        <p:nvSpPr>
          <p:cNvPr id="10" name="object 10"/>
          <p:cNvSpPr txBox="1"/>
          <p:nvPr/>
        </p:nvSpPr>
        <p:spPr>
          <a:xfrm>
            <a:off x="5039751" y="1382276"/>
            <a:ext cx="147955" cy="403860"/>
          </a:xfrm>
          <a:prstGeom prst="rect">
            <a:avLst/>
          </a:prstGeom>
        </p:spPr>
        <p:txBody>
          <a:bodyPr vert="horz" wrap="square" lIns="0" tIns="16510" rIns="0" bIns="0" rtlCol="0">
            <a:spAutoFit/>
          </a:bodyPr>
          <a:lstStyle/>
          <a:p>
            <a:pPr marL="12700">
              <a:lnSpc>
                <a:spcPct val="100000"/>
              </a:lnSpc>
              <a:spcBef>
                <a:spcPts val="130"/>
              </a:spcBef>
            </a:pPr>
            <a:r>
              <a:rPr sz="2450" spc="20" dirty="0">
                <a:latin typeface="Symbol"/>
                <a:cs typeface="Symbol"/>
              </a:rPr>
              <a:t></a:t>
            </a:r>
            <a:endParaRPr sz="2450">
              <a:latin typeface="Symbol"/>
              <a:cs typeface="Symbol"/>
            </a:endParaRPr>
          </a:p>
        </p:txBody>
      </p:sp>
      <p:sp>
        <p:nvSpPr>
          <p:cNvPr id="11" name="object 11"/>
          <p:cNvSpPr txBox="1"/>
          <p:nvPr/>
        </p:nvSpPr>
        <p:spPr>
          <a:xfrm>
            <a:off x="5039751" y="1582684"/>
            <a:ext cx="147955" cy="403860"/>
          </a:xfrm>
          <a:prstGeom prst="rect">
            <a:avLst/>
          </a:prstGeom>
        </p:spPr>
        <p:txBody>
          <a:bodyPr vert="horz" wrap="square" lIns="0" tIns="16510" rIns="0" bIns="0" rtlCol="0">
            <a:spAutoFit/>
          </a:bodyPr>
          <a:lstStyle/>
          <a:p>
            <a:pPr marL="12700">
              <a:lnSpc>
                <a:spcPct val="100000"/>
              </a:lnSpc>
              <a:spcBef>
                <a:spcPts val="130"/>
              </a:spcBef>
            </a:pPr>
            <a:r>
              <a:rPr sz="2450" spc="20" dirty="0">
                <a:latin typeface="Symbol"/>
                <a:cs typeface="Symbol"/>
              </a:rPr>
              <a:t></a:t>
            </a:r>
            <a:endParaRPr sz="2450">
              <a:latin typeface="Symbol"/>
              <a:cs typeface="Symbol"/>
            </a:endParaRPr>
          </a:p>
        </p:txBody>
      </p:sp>
      <p:sp>
        <p:nvSpPr>
          <p:cNvPr id="12" name="object 12"/>
          <p:cNvSpPr txBox="1"/>
          <p:nvPr/>
        </p:nvSpPr>
        <p:spPr>
          <a:xfrm>
            <a:off x="5039751" y="920313"/>
            <a:ext cx="1515110" cy="403860"/>
          </a:xfrm>
          <a:prstGeom prst="rect">
            <a:avLst/>
          </a:prstGeom>
        </p:spPr>
        <p:txBody>
          <a:bodyPr vert="horz" wrap="square" lIns="0" tIns="16510" rIns="0" bIns="0" rtlCol="0">
            <a:spAutoFit/>
          </a:bodyPr>
          <a:lstStyle/>
          <a:p>
            <a:pPr marL="12700">
              <a:lnSpc>
                <a:spcPct val="100000"/>
              </a:lnSpc>
              <a:spcBef>
                <a:spcPts val="130"/>
              </a:spcBef>
              <a:tabLst>
                <a:tab pos="1379220" algn="l"/>
              </a:tabLst>
            </a:pPr>
            <a:r>
              <a:rPr sz="2450" spc="20" dirty="0">
                <a:latin typeface="Symbol"/>
                <a:cs typeface="Symbol"/>
              </a:rPr>
              <a:t></a:t>
            </a:r>
            <a:r>
              <a:rPr sz="2450" spc="20" dirty="0">
                <a:latin typeface="Times New Roman"/>
                <a:cs typeface="Times New Roman"/>
              </a:rPr>
              <a:t>	</a:t>
            </a:r>
            <a:r>
              <a:rPr sz="2450" spc="20" dirty="0">
                <a:latin typeface="Symbol"/>
                <a:cs typeface="Symbol"/>
              </a:rPr>
              <a:t></a:t>
            </a:r>
            <a:endParaRPr sz="2450">
              <a:latin typeface="Symbol"/>
              <a:cs typeface="Symbol"/>
            </a:endParaRPr>
          </a:p>
        </p:txBody>
      </p:sp>
      <p:sp>
        <p:nvSpPr>
          <p:cNvPr id="13" name="object 13"/>
          <p:cNvSpPr txBox="1"/>
          <p:nvPr/>
        </p:nvSpPr>
        <p:spPr>
          <a:xfrm>
            <a:off x="6056749" y="1197817"/>
            <a:ext cx="377825" cy="403860"/>
          </a:xfrm>
          <a:prstGeom prst="rect">
            <a:avLst/>
          </a:prstGeom>
        </p:spPr>
        <p:txBody>
          <a:bodyPr vert="horz" wrap="square" lIns="0" tIns="16510" rIns="0" bIns="0" rtlCol="0">
            <a:spAutoFit/>
          </a:bodyPr>
          <a:lstStyle/>
          <a:p>
            <a:pPr marL="12700">
              <a:lnSpc>
                <a:spcPct val="100000"/>
              </a:lnSpc>
              <a:spcBef>
                <a:spcPts val="130"/>
              </a:spcBef>
            </a:pPr>
            <a:r>
              <a:rPr sz="2450" spc="170" dirty="0">
                <a:latin typeface="Symbol"/>
                <a:cs typeface="Symbol"/>
              </a:rPr>
              <a:t></a:t>
            </a:r>
            <a:r>
              <a:rPr sz="2450" spc="30" dirty="0">
                <a:latin typeface="Times New Roman"/>
                <a:cs typeface="Times New Roman"/>
              </a:rPr>
              <a:t>1</a:t>
            </a:r>
            <a:endParaRPr sz="2450">
              <a:latin typeface="Times New Roman"/>
              <a:cs typeface="Times New Roman"/>
            </a:endParaRPr>
          </a:p>
        </p:txBody>
      </p:sp>
      <p:sp>
        <p:nvSpPr>
          <p:cNvPr id="14" name="object 14"/>
          <p:cNvSpPr txBox="1"/>
          <p:nvPr/>
        </p:nvSpPr>
        <p:spPr>
          <a:xfrm>
            <a:off x="7000295" y="1369868"/>
            <a:ext cx="112395" cy="290830"/>
          </a:xfrm>
          <a:prstGeom prst="rect">
            <a:avLst/>
          </a:prstGeom>
        </p:spPr>
        <p:txBody>
          <a:bodyPr vert="horz" wrap="square" lIns="0" tIns="17780" rIns="0" bIns="0" rtlCol="0">
            <a:spAutoFit/>
          </a:bodyPr>
          <a:lstStyle/>
          <a:p>
            <a:pPr marL="12700">
              <a:lnSpc>
                <a:spcPct val="100000"/>
              </a:lnSpc>
              <a:spcBef>
                <a:spcPts val="140"/>
              </a:spcBef>
            </a:pPr>
            <a:r>
              <a:rPr sz="1700" i="1" spc="20" dirty="0">
                <a:latin typeface="Times New Roman"/>
                <a:cs typeface="Times New Roman"/>
              </a:rPr>
              <a:t>s</a:t>
            </a:r>
            <a:endParaRPr sz="1700">
              <a:latin typeface="Times New Roman"/>
              <a:cs typeface="Times New Roman"/>
            </a:endParaRPr>
          </a:p>
        </p:txBody>
      </p:sp>
      <p:sp>
        <p:nvSpPr>
          <p:cNvPr id="15" name="object 15"/>
          <p:cNvSpPr txBox="1"/>
          <p:nvPr/>
        </p:nvSpPr>
        <p:spPr>
          <a:xfrm>
            <a:off x="5617466" y="1146799"/>
            <a:ext cx="291465" cy="290830"/>
          </a:xfrm>
          <a:prstGeom prst="rect">
            <a:avLst/>
          </a:prstGeom>
        </p:spPr>
        <p:txBody>
          <a:bodyPr vert="horz" wrap="square" lIns="0" tIns="17780" rIns="0" bIns="0" rtlCol="0">
            <a:spAutoFit/>
          </a:bodyPr>
          <a:lstStyle/>
          <a:p>
            <a:pPr marL="12700">
              <a:lnSpc>
                <a:spcPct val="100000"/>
              </a:lnSpc>
              <a:spcBef>
                <a:spcPts val="140"/>
              </a:spcBef>
            </a:pPr>
            <a:r>
              <a:rPr sz="1700" i="1" spc="95" dirty="0">
                <a:latin typeface="Times New Roman"/>
                <a:cs typeface="Times New Roman"/>
              </a:rPr>
              <a:t>nV</a:t>
            </a:r>
            <a:endParaRPr sz="1700">
              <a:latin typeface="Times New Roman"/>
              <a:cs typeface="Times New Roman"/>
            </a:endParaRPr>
          </a:p>
        </p:txBody>
      </p:sp>
      <p:sp>
        <p:nvSpPr>
          <p:cNvPr id="16" name="object 16"/>
          <p:cNvSpPr txBox="1"/>
          <p:nvPr/>
        </p:nvSpPr>
        <p:spPr>
          <a:xfrm>
            <a:off x="5330135" y="923731"/>
            <a:ext cx="162560" cy="290830"/>
          </a:xfrm>
          <a:prstGeom prst="rect">
            <a:avLst/>
          </a:prstGeom>
        </p:spPr>
        <p:txBody>
          <a:bodyPr vert="horz" wrap="square" lIns="0" tIns="17780" rIns="0" bIns="0" rtlCol="0">
            <a:spAutoFit/>
          </a:bodyPr>
          <a:lstStyle/>
          <a:p>
            <a:pPr marL="12700">
              <a:lnSpc>
                <a:spcPct val="100000"/>
              </a:lnSpc>
              <a:spcBef>
                <a:spcPts val="140"/>
              </a:spcBef>
            </a:pPr>
            <a:r>
              <a:rPr sz="1700" i="1" spc="35" dirty="0">
                <a:latin typeface="Times New Roman"/>
                <a:cs typeface="Times New Roman"/>
              </a:rPr>
              <a:t>V</a:t>
            </a:r>
            <a:endParaRPr sz="1700">
              <a:latin typeface="Times New Roman"/>
              <a:cs typeface="Times New Roman"/>
            </a:endParaRPr>
          </a:p>
        </p:txBody>
      </p:sp>
      <p:sp>
        <p:nvSpPr>
          <p:cNvPr id="17" name="object 17"/>
          <p:cNvSpPr txBox="1"/>
          <p:nvPr/>
        </p:nvSpPr>
        <p:spPr>
          <a:xfrm>
            <a:off x="5852402" y="1296158"/>
            <a:ext cx="96520" cy="177165"/>
          </a:xfrm>
          <a:prstGeom prst="rect">
            <a:avLst/>
          </a:prstGeom>
        </p:spPr>
        <p:txBody>
          <a:bodyPr vert="horz" wrap="square" lIns="0" tIns="11430" rIns="0" bIns="0" rtlCol="0">
            <a:spAutoFit/>
          </a:bodyPr>
          <a:lstStyle/>
          <a:p>
            <a:pPr marL="12700">
              <a:lnSpc>
                <a:spcPct val="100000"/>
              </a:lnSpc>
              <a:spcBef>
                <a:spcPts val="90"/>
              </a:spcBef>
            </a:pPr>
            <a:r>
              <a:rPr sz="1000" i="1" dirty="0">
                <a:latin typeface="Times New Roman"/>
                <a:cs typeface="Times New Roman"/>
              </a:rPr>
              <a:t>T</a:t>
            </a:r>
            <a:endParaRPr sz="1000">
              <a:latin typeface="Times New Roman"/>
              <a:cs typeface="Times New Roman"/>
            </a:endParaRPr>
          </a:p>
        </p:txBody>
      </p:sp>
      <p:sp>
        <p:nvSpPr>
          <p:cNvPr id="18" name="object 18"/>
          <p:cNvSpPr txBox="1"/>
          <p:nvPr/>
        </p:nvSpPr>
        <p:spPr>
          <a:xfrm>
            <a:off x="5467632" y="1073859"/>
            <a:ext cx="117475" cy="177165"/>
          </a:xfrm>
          <a:prstGeom prst="rect">
            <a:avLst/>
          </a:prstGeom>
        </p:spPr>
        <p:txBody>
          <a:bodyPr vert="horz" wrap="square" lIns="0" tIns="11430" rIns="0" bIns="0" rtlCol="0">
            <a:spAutoFit/>
          </a:bodyPr>
          <a:lstStyle/>
          <a:p>
            <a:pPr marL="12700">
              <a:lnSpc>
                <a:spcPct val="100000"/>
              </a:lnSpc>
              <a:spcBef>
                <a:spcPts val="90"/>
              </a:spcBef>
            </a:pPr>
            <a:r>
              <a:rPr sz="1000" i="1" dirty="0">
                <a:latin typeface="Times New Roman"/>
                <a:cs typeface="Times New Roman"/>
              </a:rPr>
              <a:t>D</a:t>
            </a:r>
            <a:endParaRPr sz="1000">
              <a:latin typeface="Times New Roman"/>
              <a:cs typeface="Times New Roman"/>
            </a:endParaRPr>
          </a:p>
        </p:txBody>
      </p:sp>
      <p:sp>
        <p:nvSpPr>
          <p:cNvPr id="19" name="object 19"/>
          <p:cNvSpPr txBox="1"/>
          <p:nvPr/>
        </p:nvSpPr>
        <p:spPr>
          <a:xfrm>
            <a:off x="2635077" y="1197817"/>
            <a:ext cx="2748915" cy="403860"/>
          </a:xfrm>
          <a:prstGeom prst="rect">
            <a:avLst/>
          </a:prstGeom>
        </p:spPr>
        <p:txBody>
          <a:bodyPr vert="horz" wrap="square" lIns="0" tIns="16510" rIns="0" bIns="0" rtlCol="0">
            <a:spAutoFit/>
          </a:bodyPr>
          <a:lstStyle/>
          <a:p>
            <a:pPr marL="38100">
              <a:lnSpc>
                <a:spcPct val="100000"/>
              </a:lnSpc>
              <a:spcBef>
                <a:spcPts val="130"/>
              </a:spcBef>
              <a:tabLst>
                <a:tab pos="1156335" algn="l"/>
              </a:tabLst>
            </a:pPr>
            <a:r>
              <a:rPr sz="2450" i="1" spc="55" dirty="0">
                <a:latin typeface="Times New Roman"/>
                <a:cs typeface="Times New Roman"/>
              </a:rPr>
              <a:t>V</a:t>
            </a:r>
            <a:r>
              <a:rPr sz="2550" i="1" spc="60" baseline="-19607" dirty="0">
                <a:latin typeface="Times New Roman"/>
                <a:cs typeface="Times New Roman"/>
              </a:rPr>
              <a:t>D</a:t>
            </a:r>
            <a:r>
              <a:rPr sz="2550" i="1" baseline="-19607" dirty="0">
                <a:latin typeface="Times New Roman"/>
                <a:cs typeface="Times New Roman"/>
              </a:rPr>
              <a:t> </a:t>
            </a:r>
            <a:r>
              <a:rPr sz="2550" i="1" spc="104" baseline="-19607" dirty="0">
                <a:latin typeface="Times New Roman"/>
                <a:cs typeface="Times New Roman"/>
              </a:rPr>
              <a:t> </a:t>
            </a:r>
            <a:r>
              <a:rPr sz="2450" spc="30" dirty="0">
                <a:latin typeface="Symbol"/>
                <a:cs typeface="Symbol"/>
              </a:rPr>
              <a:t></a:t>
            </a:r>
            <a:r>
              <a:rPr sz="2450" spc="-55" dirty="0">
                <a:latin typeface="Times New Roman"/>
                <a:cs typeface="Times New Roman"/>
              </a:rPr>
              <a:t> </a:t>
            </a:r>
            <a:r>
              <a:rPr sz="2450" spc="-35" dirty="0">
                <a:latin typeface="Times New Roman"/>
                <a:cs typeface="Times New Roman"/>
              </a:rPr>
              <a:t>0</a:t>
            </a:r>
            <a:r>
              <a:rPr sz="2450" spc="15" dirty="0">
                <a:latin typeface="Times New Roman"/>
                <a:cs typeface="Times New Roman"/>
              </a:rPr>
              <a:t>,</a:t>
            </a:r>
            <a:r>
              <a:rPr sz="2450" dirty="0">
                <a:latin typeface="Times New Roman"/>
                <a:cs typeface="Times New Roman"/>
              </a:rPr>
              <a:t>	</a:t>
            </a:r>
            <a:r>
              <a:rPr sz="2450" spc="-285" dirty="0">
                <a:latin typeface="Arial MT"/>
                <a:cs typeface="Arial MT"/>
              </a:rPr>
              <a:t></a:t>
            </a:r>
            <a:r>
              <a:rPr sz="2450" spc="-340" dirty="0">
                <a:latin typeface="Arial MT"/>
                <a:cs typeface="Arial MT"/>
              </a:rPr>
              <a:t> </a:t>
            </a:r>
            <a:r>
              <a:rPr sz="2450" i="1" spc="275" dirty="0">
                <a:latin typeface="Times New Roman"/>
                <a:cs typeface="Times New Roman"/>
              </a:rPr>
              <a:t>I</a:t>
            </a:r>
            <a:r>
              <a:rPr sz="2550" i="1" spc="60" baseline="-19607" dirty="0">
                <a:latin typeface="Times New Roman"/>
                <a:cs typeface="Times New Roman"/>
              </a:rPr>
              <a:t>D</a:t>
            </a:r>
            <a:r>
              <a:rPr sz="2550" i="1" baseline="-19607" dirty="0">
                <a:latin typeface="Times New Roman"/>
                <a:cs typeface="Times New Roman"/>
              </a:rPr>
              <a:t> </a:t>
            </a:r>
            <a:r>
              <a:rPr sz="2550" i="1" spc="112" baseline="-19607" dirty="0">
                <a:latin typeface="Times New Roman"/>
                <a:cs typeface="Times New Roman"/>
              </a:rPr>
              <a:t> </a:t>
            </a:r>
            <a:r>
              <a:rPr sz="2450" spc="30" dirty="0">
                <a:latin typeface="Symbol"/>
                <a:cs typeface="Symbol"/>
              </a:rPr>
              <a:t></a:t>
            </a:r>
            <a:r>
              <a:rPr sz="2450" spc="60" dirty="0">
                <a:latin typeface="Times New Roman"/>
                <a:cs typeface="Times New Roman"/>
              </a:rPr>
              <a:t> </a:t>
            </a:r>
            <a:r>
              <a:rPr sz="2450" i="1" spc="254" dirty="0">
                <a:latin typeface="Times New Roman"/>
                <a:cs typeface="Times New Roman"/>
              </a:rPr>
              <a:t>I</a:t>
            </a:r>
            <a:r>
              <a:rPr sz="2550" i="1" spc="30" baseline="-19607" dirty="0">
                <a:latin typeface="Times New Roman"/>
                <a:cs typeface="Times New Roman"/>
              </a:rPr>
              <a:t>s</a:t>
            </a:r>
            <a:r>
              <a:rPr sz="2550" i="1" spc="-165" baseline="-19607" dirty="0">
                <a:latin typeface="Times New Roman"/>
                <a:cs typeface="Times New Roman"/>
              </a:rPr>
              <a:t> </a:t>
            </a:r>
            <a:r>
              <a:rPr sz="3675" spc="30" baseline="13605" dirty="0">
                <a:latin typeface="Symbol"/>
                <a:cs typeface="Symbol"/>
              </a:rPr>
              <a:t></a:t>
            </a:r>
            <a:r>
              <a:rPr sz="3675" spc="-577" baseline="13605" dirty="0">
                <a:latin typeface="Times New Roman"/>
                <a:cs typeface="Times New Roman"/>
              </a:rPr>
              <a:t> </a:t>
            </a:r>
            <a:r>
              <a:rPr sz="2450" i="1" spc="25" dirty="0">
                <a:latin typeface="Times New Roman"/>
                <a:cs typeface="Times New Roman"/>
              </a:rPr>
              <a:t>e</a:t>
            </a:r>
            <a:endParaRPr sz="2450">
              <a:latin typeface="Times New Roman"/>
              <a:cs typeface="Times New Roman"/>
            </a:endParaRPr>
          </a:p>
        </p:txBody>
      </p:sp>
      <p:sp>
        <p:nvSpPr>
          <p:cNvPr id="20" name="object 20"/>
          <p:cNvSpPr txBox="1"/>
          <p:nvPr/>
        </p:nvSpPr>
        <p:spPr>
          <a:xfrm>
            <a:off x="106375" y="2293467"/>
            <a:ext cx="4329430" cy="939800"/>
          </a:xfrm>
          <a:prstGeom prst="rect">
            <a:avLst/>
          </a:prstGeom>
        </p:spPr>
        <p:txBody>
          <a:bodyPr vert="horz" wrap="square" lIns="0" tIns="12700" rIns="0" bIns="0" rtlCol="0">
            <a:spAutoFit/>
          </a:bodyPr>
          <a:lstStyle/>
          <a:p>
            <a:pPr marL="457200" marR="30480" indent="-419100">
              <a:lnSpc>
                <a:spcPct val="150000"/>
              </a:lnSpc>
              <a:spcBef>
                <a:spcPts val="100"/>
              </a:spcBef>
              <a:tabLst>
                <a:tab pos="1317625" algn="l"/>
                <a:tab pos="1852930" algn="l"/>
              </a:tabLst>
            </a:pPr>
            <a:r>
              <a:rPr sz="2000" dirty="0">
                <a:solidFill>
                  <a:srgbClr val="FF0000"/>
                </a:solidFill>
                <a:latin typeface="Wingdings"/>
                <a:cs typeface="Wingdings"/>
              </a:rPr>
              <a:t></a:t>
            </a:r>
            <a:r>
              <a:rPr sz="2000" spc="210" dirty="0">
                <a:solidFill>
                  <a:srgbClr val="FF0000"/>
                </a:solidFill>
                <a:latin typeface="Times New Roman"/>
                <a:cs typeface="Times New Roman"/>
              </a:rPr>
              <a:t> </a:t>
            </a:r>
            <a:r>
              <a:rPr sz="2000" b="1" dirty="0">
                <a:solidFill>
                  <a:srgbClr val="FF0000"/>
                </a:solidFill>
                <a:latin typeface="Arial"/>
                <a:cs typeface="Arial"/>
              </a:rPr>
              <a:t>Under</a:t>
            </a:r>
            <a:r>
              <a:rPr sz="2000" b="1" spc="-30" dirty="0">
                <a:solidFill>
                  <a:srgbClr val="FF0000"/>
                </a:solidFill>
                <a:latin typeface="Arial"/>
                <a:cs typeface="Arial"/>
              </a:rPr>
              <a:t> </a:t>
            </a:r>
            <a:r>
              <a:rPr sz="2000" b="1" dirty="0">
                <a:solidFill>
                  <a:srgbClr val="FF0000"/>
                </a:solidFill>
                <a:latin typeface="Arial"/>
                <a:cs typeface="Arial"/>
              </a:rPr>
              <a:t>forward-biased</a:t>
            </a:r>
            <a:r>
              <a:rPr sz="2000" b="1" spc="-55" dirty="0">
                <a:solidFill>
                  <a:srgbClr val="FF0000"/>
                </a:solidFill>
                <a:latin typeface="Arial"/>
                <a:cs typeface="Arial"/>
              </a:rPr>
              <a:t> </a:t>
            </a:r>
            <a:r>
              <a:rPr sz="2000" b="1" dirty="0">
                <a:solidFill>
                  <a:srgbClr val="FF0000"/>
                </a:solidFill>
                <a:latin typeface="Arial"/>
                <a:cs typeface="Arial"/>
              </a:rPr>
              <a:t>condition, </a:t>
            </a:r>
            <a:r>
              <a:rPr sz="2000" b="1" spc="-540" dirty="0">
                <a:solidFill>
                  <a:srgbClr val="FF0000"/>
                </a:solidFill>
                <a:latin typeface="Arial"/>
                <a:cs typeface="Arial"/>
              </a:rPr>
              <a:t> </a:t>
            </a:r>
            <a:r>
              <a:rPr sz="2000" b="1" spc="10" dirty="0">
                <a:solidFill>
                  <a:srgbClr val="FF0000"/>
                </a:solidFill>
                <a:latin typeface="Arial"/>
                <a:cs typeface="Arial"/>
              </a:rPr>
              <a:t>V</a:t>
            </a:r>
            <a:r>
              <a:rPr sz="1950" b="1" spc="15" baseline="-21367" dirty="0">
                <a:solidFill>
                  <a:srgbClr val="FF0000"/>
                </a:solidFill>
                <a:latin typeface="Arial"/>
                <a:cs typeface="Arial"/>
              </a:rPr>
              <a:t>D</a:t>
            </a:r>
            <a:r>
              <a:rPr sz="1950" b="1" spc="277" baseline="-21367" dirty="0">
                <a:solidFill>
                  <a:srgbClr val="FF0000"/>
                </a:solidFill>
                <a:latin typeface="Arial"/>
                <a:cs typeface="Arial"/>
              </a:rPr>
              <a:t> </a:t>
            </a:r>
            <a:r>
              <a:rPr sz="2000" b="1" dirty="0">
                <a:solidFill>
                  <a:srgbClr val="FF0000"/>
                </a:solidFill>
                <a:latin typeface="Arial"/>
                <a:cs typeface="Arial"/>
              </a:rPr>
              <a:t>&gt;</a:t>
            </a:r>
            <a:r>
              <a:rPr sz="2000" b="1" spc="-10" dirty="0">
                <a:solidFill>
                  <a:srgbClr val="FF0000"/>
                </a:solidFill>
                <a:latin typeface="Arial"/>
                <a:cs typeface="Arial"/>
              </a:rPr>
              <a:t> </a:t>
            </a:r>
            <a:r>
              <a:rPr sz="2000" b="1" dirty="0">
                <a:solidFill>
                  <a:srgbClr val="FF0000"/>
                </a:solidFill>
                <a:latin typeface="Arial"/>
                <a:cs typeface="Arial"/>
              </a:rPr>
              <a:t>0	So	</a:t>
            </a:r>
            <a:r>
              <a:rPr sz="2000" b="1" spc="10" dirty="0">
                <a:solidFill>
                  <a:srgbClr val="FF0000"/>
                </a:solidFill>
                <a:latin typeface="Arial"/>
                <a:cs typeface="Arial"/>
              </a:rPr>
              <a:t>V</a:t>
            </a:r>
            <a:r>
              <a:rPr sz="1950" b="1" spc="15" baseline="-21367" dirty="0">
                <a:solidFill>
                  <a:srgbClr val="FF0000"/>
                </a:solidFill>
                <a:latin typeface="Arial"/>
                <a:cs typeface="Arial"/>
              </a:rPr>
              <a:t>D</a:t>
            </a:r>
            <a:r>
              <a:rPr sz="1950" b="1" spc="270" baseline="-21367" dirty="0">
                <a:solidFill>
                  <a:srgbClr val="FF0000"/>
                </a:solidFill>
                <a:latin typeface="Arial"/>
                <a:cs typeface="Arial"/>
              </a:rPr>
              <a:t> </a:t>
            </a:r>
            <a:r>
              <a:rPr sz="2000" b="1" dirty="0">
                <a:solidFill>
                  <a:srgbClr val="FF0000"/>
                </a:solidFill>
                <a:latin typeface="Arial"/>
                <a:cs typeface="Arial"/>
              </a:rPr>
              <a:t>&gt;&gt;</a:t>
            </a:r>
            <a:r>
              <a:rPr sz="2000" b="1" spc="-30" dirty="0">
                <a:solidFill>
                  <a:srgbClr val="FF0000"/>
                </a:solidFill>
                <a:latin typeface="Arial"/>
                <a:cs typeface="Arial"/>
              </a:rPr>
              <a:t> </a:t>
            </a:r>
            <a:r>
              <a:rPr sz="2000" b="1" spc="-40" dirty="0">
                <a:solidFill>
                  <a:srgbClr val="FF0000"/>
                </a:solidFill>
                <a:latin typeface="Arial"/>
                <a:cs typeface="Arial"/>
              </a:rPr>
              <a:t>ηV</a:t>
            </a:r>
            <a:r>
              <a:rPr sz="1950" b="1" spc="-60" baseline="-21367" dirty="0">
                <a:solidFill>
                  <a:srgbClr val="FF0000"/>
                </a:solidFill>
                <a:latin typeface="Arial"/>
                <a:cs typeface="Arial"/>
              </a:rPr>
              <a:t>T</a:t>
            </a:r>
            <a:r>
              <a:rPr sz="2000" b="1" spc="-40" dirty="0">
                <a:solidFill>
                  <a:srgbClr val="FF0000"/>
                </a:solidFill>
                <a:latin typeface="Arial"/>
                <a:cs typeface="Arial"/>
              </a:rPr>
              <a:t>,</a:t>
            </a:r>
            <a:r>
              <a:rPr sz="2000" b="1" spc="-5" dirty="0">
                <a:solidFill>
                  <a:srgbClr val="FF0000"/>
                </a:solidFill>
                <a:latin typeface="Arial"/>
                <a:cs typeface="Arial"/>
              </a:rPr>
              <a:t> </a:t>
            </a:r>
            <a:r>
              <a:rPr sz="2000" b="1" dirty="0">
                <a:solidFill>
                  <a:srgbClr val="FF0000"/>
                </a:solidFill>
                <a:latin typeface="Arial"/>
                <a:cs typeface="Arial"/>
              </a:rPr>
              <a:t>then</a:t>
            </a:r>
            <a:endParaRPr sz="2000">
              <a:latin typeface="Arial"/>
              <a:cs typeface="Arial"/>
            </a:endParaRPr>
          </a:p>
        </p:txBody>
      </p:sp>
      <p:sp>
        <p:nvSpPr>
          <p:cNvPr id="21" name="object 21"/>
          <p:cNvSpPr/>
          <p:nvPr/>
        </p:nvSpPr>
        <p:spPr>
          <a:xfrm>
            <a:off x="4725396" y="2863582"/>
            <a:ext cx="422275" cy="0"/>
          </a:xfrm>
          <a:custGeom>
            <a:avLst/>
            <a:gdLst/>
            <a:ahLst/>
            <a:cxnLst/>
            <a:rect l="l" t="t" r="r" b="b"/>
            <a:pathLst>
              <a:path w="422275">
                <a:moveTo>
                  <a:pt x="0" y="0"/>
                </a:moveTo>
                <a:lnTo>
                  <a:pt x="421928" y="0"/>
                </a:lnTo>
              </a:path>
            </a:pathLst>
          </a:custGeom>
          <a:ln w="8491">
            <a:solidFill>
              <a:srgbClr val="000000"/>
            </a:solidFill>
          </a:ln>
        </p:spPr>
        <p:txBody>
          <a:bodyPr wrap="square" lIns="0" tIns="0" rIns="0" bIns="0" rtlCol="0"/>
          <a:lstStyle/>
          <a:p>
            <a:endParaRPr/>
          </a:p>
        </p:txBody>
      </p:sp>
      <p:sp>
        <p:nvSpPr>
          <p:cNvPr id="22" name="object 22"/>
          <p:cNvSpPr/>
          <p:nvPr/>
        </p:nvSpPr>
        <p:spPr>
          <a:xfrm>
            <a:off x="8290627" y="2863582"/>
            <a:ext cx="422275" cy="0"/>
          </a:xfrm>
          <a:custGeom>
            <a:avLst/>
            <a:gdLst/>
            <a:ahLst/>
            <a:cxnLst/>
            <a:rect l="l" t="t" r="r" b="b"/>
            <a:pathLst>
              <a:path w="422275">
                <a:moveTo>
                  <a:pt x="0" y="0"/>
                </a:moveTo>
                <a:lnTo>
                  <a:pt x="421963" y="0"/>
                </a:lnTo>
              </a:path>
            </a:pathLst>
          </a:custGeom>
          <a:ln w="8491">
            <a:solidFill>
              <a:srgbClr val="000000"/>
            </a:solidFill>
          </a:ln>
        </p:spPr>
        <p:txBody>
          <a:bodyPr wrap="square" lIns="0" tIns="0" rIns="0" bIns="0" rtlCol="0"/>
          <a:lstStyle/>
          <a:p>
            <a:endParaRPr/>
          </a:p>
        </p:txBody>
      </p:sp>
      <p:sp>
        <p:nvSpPr>
          <p:cNvPr id="23" name="object 23"/>
          <p:cNvSpPr txBox="1"/>
          <p:nvPr/>
        </p:nvSpPr>
        <p:spPr>
          <a:xfrm>
            <a:off x="5247632" y="2911870"/>
            <a:ext cx="3468370" cy="445134"/>
          </a:xfrm>
          <a:prstGeom prst="rect">
            <a:avLst/>
          </a:prstGeom>
        </p:spPr>
        <p:txBody>
          <a:bodyPr vert="horz" wrap="square" lIns="0" tIns="12700" rIns="0" bIns="0" rtlCol="0">
            <a:spAutoFit/>
          </a:bodyPr>
          <a:lstStyle/>
          <a:p>
            <a:pPr marL="38100">
              <a:lnSpc>
                <a:spcPct val="100000"/>
              </a:lnSpc>
              <a:spcBef>
                <a:spcPts val="100"/>
              </a:spcBef>
              <a:tabLst>
                <a:tab pos="938530" algn="l"/>
                <a:tab pos="1788795" algn="l"/>
                <a:tab pos="2252980" algn="l"/>
              </a:tabLst>
            </a:pPr>
            <a:r>
              <a:rPr sz="2750" spc="80" dirty="0">
                <a:latin typeface="Symbol"/>
                <a:cs typeface="Symbol"/>
              </a:rPr>
              <a:t></a:t>
            </a:r>
            <a:r>
              <a:rPr sz="2750" spc="20" dirty="0">
                <a:latin typeface="Symbol"/>
                <a:cs typeface="Symbol"/>
              </a:rPr>
              <a:t></a:t>
            </a:r>
            <a:r>
              <a:rPr sz="2750" spc="-405" dirty="0">
                <a:latin typeface="Times New Roman"/>
                <a:cs typeface="Times New Roman"/>
              </a:rPr>
              <a:t> </a:t>
            </a:r>
            <a:r>
              <a:rPr sz="2750" spc="15" dirty="0">
                <a:latin typeface="Times New Roman"/>
                <a:cs typeface="Times New Roman"/>
              </a:rPr>
              <a:t>1</a:t>
            </a:r>
            <a:r>
              <a:rPr sz="2750" dirty="0">
                <a:latin typeface="Times New Roman"/>
                <a:cs typeface="Times New Roman"/>
              </a:rPr>
              <a:t>	</a:t>
            </a:r>
            <a:r>
              <a:rPr sz="2750" spc="15" dirty="0">
                <a:latin typeface="Times New Roman"/>
                <a:cs typeface="Times New Roman"/>
              </a:rPr>
              <a:t>a</a:t>
            </a:r>
            <a:r>
              <a:rPr sz="2750" spc="-145" dirty="0">
                <a:latin typeface="Times New Roman"/>
                <a:cs typeface="Times New Roman"/>
              </a:rPr>
              <a:t>n</a:t>
            </a:r>
            <a:r>
              <a:rPr sz="2750" spc="15" dirty="0">
                <a:latin typeface="Times New Roman"/>
                <a:cs typeface="Times New Roman"/>
              </a:rPr>
              <a:t>d</a:t>
            </a:r>
            <a:r>
              <a:rPr sz="2750" dirty="0">
                <a:latin typeface="Times New Roman"/>
                <a:cs typeface="Times New Roman"/>
              </a:rPr>
              <a:t>	</a:t>
            </a:r>
            <a:r>
              <a:rPr sz="2750" i="1" spc="295" dirty="0">
                <a:latin typeface="Times New Roman"/>
                <a:cs typeface="Times New Roman"/>
              </a:rPr>
              <a:t>I</a:t>
            </a:r>
            <a:r>
              <a:rPr sz="2850" i="1" spc="44" baseline="-20467" dirty="0">
                <a:latin typeface="Times New Roman"/>
                <a:cs typeface="Times New Roman"/>
              </a:rPr>
              <a:t>D</a:t>
            </a:r>
            <a:r>
              <a:rPr sz="2850" i="1" baseline="-20467" dirty="0">
                <a:latin typeface="Times New Roman"/>
                <a:cs typeface="Times New Roman"/>
              </a:rPr>
              <a:t>	</a:t>
            </a:r>
            <a:r>
              <a:rPr sz="2750" spc="20" dirty="0">
                <a:latin typeface="Symbol"/>
                <a:cs typeface="Symbol"/>
              </a:rPr>
              <a:t></a:t>
            </a:r>
            <a:r>
              <a:rPr sz="2750" spc="110" dirty="0">
                <a:latin typeface="Times New Roman"/>
                <a:cs typeface="Times New Roman"/>
              </a:rPr>
              <a:t> </a:t>
            </a:r>
            <a:r>
              <a:rPr sz="2750" i="1" spc="275" dirty="0">
                <a:latin typeface="Times New Roman"/>
                <a:cs typeface="Times New Roman"/>
              </a:rPr>
              <a:t>I</a:t>
            </a:r>
            <a:r>
              <a:rPr sz="2850" i="1" spc="30" baseline="-20467" dirty="0">
                <a:latin typeface="Times New Roman"/>
                <a:cs typeface="Times New Roman"/>
              </a:rPr>
              <a:t>S</a:t>
            </a:r>
            <a:r>
              <a:rPr sz="2850" i="1" spc="-277" baseline="-20467" dirty="0">
                <a:latin typeface="Times New Roman"/>
                <a:cs typeface="Times New Roman"/>
              </a:rPr>
              <a:t> </a:t>
            </a:r>
            <a:r>
              <a:rPr sz="2750" i="1" spc="365" dirty="0">
                <a:latin typeface="Times New Roman"/>
                <a:cs typeface="Times New Roman"/>
              </a:rPr>
              <a:t>e</a:t>
            </a:r>
            <a:r>
              <a:rPr sz="2850" i="1" spc="150" baseline="36549" dirty="0">
                <a:latin typeface="Times New Roman"/>
                <a:cs typeface="Times New Roman"/>
              </a:rPr>
              <a:t>n</a:t>
            </a:r>
            <a:r>
              <a:rPr sz="2850" i="1" spc="-240" baseline="36549" dirty="0">
                <a:latin typeface="Times New Roman"/>
                <a:cs typeface="Times New Roman"/>
              </a:rPr>
              <a:t>V</a:t>
            </a:r>
            <a:r>
              <a:rPr sz="1650" i="1" spc="7" baseline="40404" dirty="0">
                <a:latin typeface="Times New Roman"/>
                <a:cs typeface="Times New Roman"/>
              </a:rPr>
              <a:t>T</a:t>
            </a:r>
            <a:endParaRPr sz="1650" baseline="40404">
              <a:latin typeface="Times New Roman"/>
              <a:cs typeface="Times New Roman"/>
            </a:endParaRPr>
          </a:p>
        </p:txBody>
      </p:sp>
      <p:sp>
        <p:nvSpPr>
          <p:cNvPr id="24" name="object 24"/>
          <p:cNvSpPr txBox="1"/>
          <p:nvPr/>
        </p:nvSpPr>
        <p:spPr>
          <a:xfrm>
            <a:off x="8312111" y="2513831"/>
            <a:ext cx="330835" cy="318770"/>
          </a:xfrm>
          <a:prstGeom prst="rect">
            <a:avLst/>
          </a:prstGeom>
        </p:spPr>
        <p:txBody>
          <a:bodyPr vert="horz" wrap="square" lIns="0" tIns="15240" rIns="0" bIns="0" rtlCol="0">
            <a:spAutoFit/>
          </a:bodyPr>
          <a:lstStyle/>
          <a:p>
            <a:pPr marL="38100">
              <a:lnSpc>
                <a:spcPct val="100000"/>
              </a:lnSpc>
              <a:spcBef>
                <a:spcPts val="120"/>
              </a:spcBef>
            </a:pPr>
            <a:r>
              <a:rPr sz="1900" i="1" spc="20" dirty="0">
                <a:latin typeface="Times New Roman"/>
                <a:cs typeface="Times New Roman"/>
              </a:rPr>
              <a:t>V</a:t>
            </a:r>
            <a:r>
              <a:rPr sz="1650" i="1" spc="30" baseline="-25252" dirty="0">
                <a:latin typeface="Times New Roman"/>
                <a:cs typeface="Times New Roman"/>
              </a:rPr>
              <a:t>D</a:t>
            </a:r>
            <a:endParaRPr sz="1650" baseline="-25252">
              <a:latin typeface="Times New Roman"/>
              <a:cs typeface="Times New Roman"/>
            </a:endParaRPr>
          </a:p>
        </p:txBody>
      </p:sp>
      <p:sp>
        <p:nvSpPr>
          <p:cNvPr id="25" name="object 25"/>
          <p:cNvSpPr txBox="1"/>
          <p:nvPr/>
        </p:nvSpPr>
        <p:spPr>
          <a:xfrm>
            <a:off x="4746607" y="2513797"/>
            <a:ext cx="330835" cy="318770"/>
          </a:xfrm>
          <a:prstGeom prst="rect">
            <a:avLst/>
          </a:prstGeom>
        </p:spPr>
        <p:txBody>
          <a:bodyPr vert="horz" wrap="square" lIns="0" tIns="15240" rIns="0" bIns="0" rtlCol="0">
            <a:spAutoFit/>
          </a:bodyPr>
          <a:lstStyle/>
          <a:p>
            <a:pPr marL="38100">
              <a:lnSpc>
                <a:spcPct val="100000"/>
              </a:lnSpc>
              <a:spcBef>
                <a:spcPts val="120"/>
              </a:spcBef>
            </a:pPr>
            <a:r>
              <a:rPr sz="1900" i="1" spc="20" dirty="0">
                <a:latin typeface="Times New Roman"/>
                <a:cs typeface="Times New Roman"/>
              </a:rPr>
              <a:t>V</a:t>
            </a:r>
            <a:r>
              <a:rPr sz="1650" i="1" spc="30" baseline="-25252" dirty="0">
                <a:latin typeface="Times New Roman"/>
                <a:cs typeface="Times New Roman"/>
              </a:rPr>
              <a:t>D</a:t>
            </a:r>
            <a:endParaRPr sz="1650" baseline="-25252">
              <a:latin typeface="Times New Roman"/>
              <a:cs typeface="Times New Roman"/>
            </a:endParaRPr>
          </a:p>
        </p:txBody>
      </p:sp>
      <p:sp>
        <p:nvSpPr>
          <p:cNvPr id="26" name="object 26"/>
          <p:cNvSpPr txBox="1"/>
          <p:nvPr/>
        </p:nvSpPr>
        <p:spPr>
          <a:xfrm>
            <a:off x="4506879" y="2751458"/>
            <a:ext cx="618490" cy="445134"/>
          </a:xfrm>
          <a:prstGeom prst="rect">
            <a:avLst/>
          </a:prstGeom>
        </p:spPr>
        <p:txBody>
          <a:bodyPr vert="horz" wrap="square" lIns="0" tIns="12700" rIns="0" bIns="0" rtlCol="0">
            <a:spAutoFit/>
          </a:bodyPr>
          <a:lstStyle/>
          <a:p>
            <a:pPr marL="38100">
              <a:lnSpc>
                <a:spcPct val="100000"/>
              </a:lnSpc>
              <a:spcBef>
                <a:spcPts val="100"/>
              </a:spcBef>
            </a:pPr>
            <a:r>
              <a:rPr sz="4125" i="1" spc="540" baseline="-25252" dirty="0">
                <a:latin typeface="Times New Roman"/>
                <a:cs typeface="Times New Roman"/>
              </a:rPr>
              <a:t>e</a:t>
            </a:r>
            <a:r>
              <a:rPr sz="1900" i="1" spc="100" dirty="0">
                <a:latin typeface="Times New Roman"/>
                <a:cs typeface="Times New Roman"/>
              </a:rPr>
              <a:t>n</a:t>
            </a:r>
            <a:r>
              <a:rPr sz="1900" i="1" spc="-160" dirty="0">
                <a:latin typeface="Times New Roman"/>
                <a:cs typeface="Times New Roman"/>
              </a:rPr>
              <a:t>V</a:t>
            </a:r>
            <a:r>
              <a:rPr sz="1650" i="1" spc="7" baseline="-25252" dirty="0">
                <a:latin typeface="Times New Roman"/>
                <a:cs typeface="Times New Roman"/>
              </a:rPr>
              <a:t>T</a:t>
            </a:r>
            <a:endParaRPr sz="1650" baseline="-25252">
              <a:latin typeface="Times New Roman"/>
              <a:cs typeface="Times New Roman"/>
            </a:endParaRPr>
          </a:p>
        </p:txBody>
      </p:sp>
      <p:sp>
        <p:nvSpPr>
          <p:cNvPr id="27" name="object 27"/>
          <p:cNvSpPr txBox="1"/>
          <p:nvPr/>
        </p:nvSpPr>
        <p:spPr>
          <a:xfrm>
            <a:off x="585826" y="4582795"/>
            <a:ext cx="3215640" cy="330835"/>
          </a:xfrm>
          <a:prstGeom prst="rect">
            <a:avLst/>
          </a:prstGeom>
        </p:spPr>
        <p:txBody>
          <a:bodyPr vert="horz" wrap="square" lIns="0" tIns="12700" rIns="0" bIns="0" rtlCol="0">
            <a:spAutoFit/>
          </a:bodyPr>
          <a:lstStyle/>
          <a:p>
            <a:pPr marL="38100">
              <a:lnSpc>
                <a:spcPct val="100000"/>
              </a:lnSpc>
              <a:spcBef>
                <a:spcPts val="100"/>
              </a:spcBef>
              <a:tabLst>
                <a:tab pos="897890" algn="l"/>
                <a:tab pos="1362075" algn="l"/>
              </a:tabLst>
            </a:pPr>
            <a:r>
              <a:rPr sz="2000" b="1" spc="10" dirty="0">
                <a:solidFill>
                  <a:srgbClr val="FF0000"/>
                </a:solidFill>
                <a:latin typeface="Arial"/>
                <a:cs typeface="Arial"/>
              </a:rPr>
              <a:t>V</a:t>
            </a:r>
            <a:r>
              <a:rPr sz="1950" b="1" spc="15" baseline="-21367" dirty="0">
                <a:solidFill>
                  <a:srgbClr val="FF0000"/>
                </a:solidFill>
                <a:latin typeface="Arial"/>
                <a:cs typeface="Arial"/>
              </a:rPr>
              <a:t>D</a:t>
            </a:r>
            <a:r>
              <a:rPr sz="1950" b="1" spc="277" baseline="-21367" dirty="0">
                <a:solidFill>
                  <a:srgbClr val="FF0000"/>
                </a:solidFill>
                <a:latin typeface="Arial"/>
                <a:cs typeface="Arial"/>
              </a:rPr>
              <a:t> </a:t>
            </a:r>
            <a:r>
              <a:rPr sz="2000" b="1" dirty="0">
                <a:solidFill>
                  <a:srgbClr val="FF0000"/>
                </a:solidFill>
                <a:latin typeface="Arial"/>
                <a:cs typeface="Arial"/>
              </a:rPr>
              <a:t>&lt;</a:t>
            </a:r>
            <a:r>
              <a:rPr sz="2000" b="1" spc="-10" dirty="0">
                <a:solidFill>
                  <a:srgbClr val="FF0000"/>
                </a:solidFill>
                <a:latin typeface="Arial"/>
                <a:cs typeface="Arial"/>
              </a:rPr>
              <a:t> </a:t>
            </a:r>
            <a:r>
              <a:rPr sz="2000" b="1" dirty="0">
                <a:solidFill>
                  <a:srgbClr val="FF0000"/>
                </a:solidFill>
                <a:latin typeface="Arial"/>
                <a:cs typeface="Arial"/>
              </a:rPr>
              <a:t>0	</a:t>
            </a:r>
            <a:r>
              <a:rPr sz="2000" b="1" spc="-5" dirty="0">
                <a:solidFill>
                  <a:srgbClr val="FF0000"/>
                </a:solidFill>
                <a:latin typeface="Arial"/>
                <a:cs typeface="Arial"/>
              </a:rPr>
              <a:t>So	</a:t>
            </a:r>
            <a:r>
              <a:rPr sz="2000" b="1" spc="10" dirty="0">
                <a:solidFill>
                  <a:srgbClr val="FF0000"/>
                </a:solidFill>
                <a:latin typeface="Arial"/>
                <a:cs typeface="Arial"/>
              </a:rPr>
              <a:t>V</a:t>
            </a:r>
            <a:r>
              <a:rPr sz="1950" b="1" spc="15" baseline="-21367" dirty="0">
                <a:solidFill>
                  <a:srgbClr val="FF0000"/>
                </a:solidFill>
                <a:latin typeface="Arial"/>
                <a:cs typeface="Arial"/>
              </a:rPr>
              <a:t>D</a:t>
            </a:r>
            <a:r>
              <a:rPr sz="1950" b="1" spc="262" baseline="-21367" dirty="0">
                <a:solidFill>
                  <a:srgbClr val="FF0000"/>
                </a:solidFill>
                <a:latin typeface="Arial"/>
                <a:cs typeface="Arial"/>
              </a:rPr>
              <a:t> </a:t>
            </a:r>
            <a:r>
              <a:rPr sz="2000" b="1" dirty="0">
                <a:solidFill>
                  <a:srgbClr val="FF0000"/>
                </a:solidFill>
                <a:latin typeface="Arial"/>
                <a:cs typeface="Arial"/>
              </a:rPr>
              <a:t>&lt;&lt;</a:t>
            </a:r>
            <a:r>
              <a:rPr sz="2000" b="1" spc="-45" dirty="0">
                <a:solidFill>
                  <a:srgbClr val="FF0000"/>
                </a:solidFill>
                <a:latin typeface="Arial"/>
                <a:cs typeface="Arial"/>
              </a:rPr>
              <a:t> </a:t>
            </a:r>
            <a:r>
              <a:rPr sz="2000" b="1" spc="-40" dirty="0">
                <a:solidFill>
                  <a:srgbClr val="FF0000"/>
                </a:solidFill>
                <a:latin typeface="Arial"/>
                <a:cs typeface="Arial"/>
              </a:rPr>
              <a:t>ηV</a:t>
            </a:r>
            <a:r>
              <a:rPr sz="1950" b="1" spc="-60" baseline="-21367" dirty="0">
                <a:solidFill>
                  <a:srgbClr val="FF0000"/>
                </a:solidFill>
                <a:latin typeface="Arial"/>
                <a:cs typeface="Arial"/>
              </a:rPr>
              <a:t>T</a:t>
            </a:r>
            <a:r>
              <a:rPr sz="2000" b="1" spc="-40" dirty="0">
                <a:solidFill>
                  <a:srgbClr val="FF0000"/>
                </a:solidFill>
                <a:latin typeface="Arial"/>
                <a:cs typeface="Arial"/>
              </a:rPr>
              <a:t>,</a:t>
            </a:r>
            <a:r>
              <a:rPr sz="2000" b="1" spc="-20" dirty="0">
                <a:solidFill>
                  <a:srgbClr val="FF0000"/>
                </a:solidFill>
                <a:latin typeface="Arial"/>
                <a:cs typeface="Arial"/>
              </a:rPr>
              <a:t> </a:t>
            </a:r>
            <a:r>
              <a:rPr sz="2000" b="1" dirty="0">
                <a:solidFill>
                  <a:srgbClr val="FF0000"/>
                </a:solidFill>
                <a:latin typeface="Arial"/>
                <a:cs typeface="Arial"/>
              </a:rPr>
              <a:t>then</a:t>
            </a:r>
            <a:endParaRPr sz="2000">
              <a:latin typeface="Arial"/>
              <a:cs typeface="Arial"/>
            </a:endParaRPr>
          </a:p>
        </p:txBody>
      </p:sp>
      <p:sp>
        <p:nvSpPr>
          <p:cNvPr id="28" name="object 28"/>
          <p:cNvSpPr/>
          <p:nvPr/>
        </p:nvSpPr>
        <p:spPr>
          <a:xfrm>
            <a:off x="4745053" y="4428763"/>
            <a:ext cx="457200" cy="0"/>
          </a:xfrm>
          <a:custGeom>
            <a:avLst/>
            <a:gdLst/>
            <a:ahLst/>
            <a:cxnLst/>
            <a:rect l="l" t="t" r="r" b="b"/>
            <a:pathLst>
              <a:path w="457200">
                <a:moveTo>
                  <a:pt x="0" y="0"/>
                </a:moveTo>
                <a:lnTo>
                  <a:pt x="456775" y="0"/>
                </a:lnTo>
              </a:path>
            </a:pathLst>
          </a:custGeom>
          <a:ln w="9172">
            <a:solidFill>
              <a:srgbClr val="000000"/>
            </a:solidFill>
          </a:ln>
        </p:spPr>
        <p:txBody>
          <a:bodyPr wrap="square" lIns="0" tIns="0" rIns="0" bIns="0" rtlCol="0"/>
          <a:lstStyle/>
          <a:p>
            <a:endParaRPr/>
          </a:p>
        </p:txBody>
      </p:sp>
      <p:sp>
        <p:nvSpPr>
          <p:cNvPr id="29" name="object 29"/>
          <p:cNvSpPr txBox="1"/>
          <p:nvPr/>
        </p:nvSpPr>
        <p:spPr>
          <a:xfrm>
            <a:off x="5307331" y="4481980"/>
            <a:ext cx="3335654" cy="478790"/>
          </a:xfrm>
          <a:prstGeom prst="rect">
            <a:avLst/>
          </a:prstGeom>
        </p:spPr>
        <p:txBody>
          <a:bodyPr vert="horz" wrap="square" lIns="0" tIns="15240" rIns="0" bIns="0" rtlCol="0">
            <a:spAutoFit/>
          </a:bodyPr>
          <a:lstStyle/>
          <a:p>
            <a:pPr marL="38100">
              <a:lnSpc>
                <a:spcPct val="100000"/>
              </a:lnSpc>
              <a:spcBef>
                <a:spcPts val="120"/>
              </a:spcBef>
              <a:tabLst>
                <a:tab pos="1012190" algn="l"/>
                <a:tab pos="1933575" algn="l"/>
                <a:tab pos="2435225" algn="l"/>
              </a:tabLst>
            </a:pPr>
            <a:r>
              <a:rPr sz="2950" spc="65" dirty="0">
                <a:latin typeface="Symbol"/>
                <a:cs typeface="Symbol"/>
              </a:rPr>
              <a:t></a:t>
            </a:r>
            <a:r>
              <a:rPr sz="2950" spc="-425" dirty="0">
                <a:latin typeface="Times New Roman"/>
                <a:cs typeface="Times New Roman"/>
              </a:rPr>
              <a:t> </a:t>
            </a:r>
            <a:r>
              <a:rPr sz="2950" spc="25" dirty="0">
                <a:latin typeface="Times New Roman"/>
                <a:cs typeface="Times New Roman"/>
              </a:rPr>
              <a:t>1	</a:t>
            </a:r>
            <a:r>
              <a:rPr sz="2950" spc="-35" dirty="0">
                <a:latin typeface="Times New Roman"/>
                <a:cs typeface="Times New Roman"/>
              </a:rPr>
              <a:t>and	</a:t>
            </a:r>
            <a:r>
              <a:rPr sz="2950" i="1" spc="180" dirty="0">
                <a:latin typeface="Times New Roman"/>
                <a:cs typeface="Times New Roman"/>
              </a:rPr>
              <a:t>I</a:t>
            </a:r>
            <a:r>
              <a:rPr sz="3075" i="1" spc="270" baseline="-20325" dirty="0">
                <a:latin typeface="Times New Roman"/>
                <a:cs typeface="Times New Roman"/>
              </a:rPr>
              <a:t>D	</a:t>
            </a:r>
            <a:r>
              <a:rPr sz="2950" spc="30" dirty="0">
                <a:latin typeface="Symbol"/>
                <a:cs typeface="Symbol"/>
              </a:rPr>
              <a:t></a:t>
            </a:r>
            <a:r>
              <a:rPr sz="2950" spc="-30" dirty="0">
                <a:latin typeface="Times New Roman"/>
                <a:cs typeface="Times New Roman"/>
              </a:rPr>
              <a:t> </a:t>
            </a:r>
            <a:r>
              <a:rPr sz="2950" spc="175" dirty="0">
                <a:latin typeface="Symbol"/>
                <a:cs typeface="Symbol"/>
              </a:rPr>
              <a:t></a:t>
            </a:r>
            <a:r>
              <a:rPr sz="2950" i="1" spc="175" dirty="0">
                <a:latin typeface="Times New Roman"/>
                <a:cs typeface="Times New Roman"/>
              </a:rPr>
              <a:t>I</a:t>
            </a:r>
            <a:r>
              <a:rPr sz="3075" i="1" spc="262" baseline="-20325" dirty="0">
                <a:latin typeface="Times New Roman"/>
                <a:cs typeface="Times New Roman"/>
              </a:rPr>
              <a:t>S</a:t>
            </a:r>
            <a:endParaRPr sz="3075" baseline="-20325">
              <a:latin typeface="Times New Roman"/>
              <a:cs typeface="Times New Roman"/>
            </a:endParaRPr>
          </a:p>
        </p:txBody>
      </p:sp>
      <p:sp>
        <p:nvSpPr>
          <p:cNvPr id="30" name="object 30"/>
          <p:cNvSpPr txBox="1"/>
          <p:nvPr/>
        </p:nvSpPr>
        <p:spPr>
          <a:xfrm>
            <a:off x="4511478" y="4308702"/>
            <a:ext cx="662940" cy="478790"/>
          </a:xfrm>
          <a:prstGeom prst="rect">
            <a:avLst/>
          </a:prstGeom>
        </p:spPr>
        <p:txBody>
          <a:bodyPr vert="horz" wrap="square" lIns="0" tIns="15240" rIns="0" bIns="0" rtlCol="0">
            <a:spAutoFit/>
          </a:bodyPr>
          <a:lstStyle/>
          <a:p>
            <a:pPr marL="38100">
              <a:lnSpc>
                <a:spcPct val="100000"/>
              </a:lnSpc>
              <a:spcBef>
                <a:spcPts val="120"/>
              </a:spcBef>
            </a:pPr>
            <a:r>
              <a:rPr sz="4425" i="1" spc="600" baseline="-25423" dirty="0">
                <a:latin typeface="Times New Roman"/>
                <a:cs typeface="Times New Roman"/>
              </a:rPr>
              <a:t>e</a:t>
            </a:r>
            <a:r>
              <a:rPr sz="2050" i="1" spc="120" dirty="0">
                <a:latin typeface="Times New Roman"/>
                <a:cs typeface="Times New Roman"/>
              </a:rPr>
              <a:t>n</a:t>
            </a:r>
            <a:r>
              <a:rPr sz="2050" i="1" spc="-170" dirty="0">
                <a:latin typeface="Times New Roman"/>
                <a:cs typeface="Times New Roman"/>
              </a:rPr>
              <a:t>V</a:t>
            </a:r>
            <a:r>
              <a:rPr sz="1725" i="1" spc="37" baseline="-24154" dirty="0">
                <a:latin typeface="Times New Roman"/>
                <a:cs typeface="Times New Roman"/>
              </a:rPr>
              <a:t>T</a:t>
            </a:r>
            <a:endParaRPr sz="1725" baseline="-24154">
              <a:latin typeface="Times New Roman"/>
              <a:cs typeface="Times New Roman"/>
            </a:endParaRPr>
          </a:p>
        </p:txBody>
      </p:sp>
      <p:sp>
        <p:nvSpPr>
          <p:cNvPr id="31" name="object 31"/>
          <p:cNvSpPr txBox="1"/>
          <p:nvPr/>
        </p:nvSpPr>
        <p:spPr>
          <a:xfrm>
            <a:off x="4770877" y="4051977"/>
            <a:ext cx="351790" cy="342265"/>
          </a:xfrm>
          <a:prstGeom prst="rect">
            <a:avLst/>
          </a:prstGeom>
        </p:spPr>
        <p:txBody>
          <a:bodyPr vert="horz" wrap="square" lIns="0" tIns="15875" rIns="0" bIns="0" rtlCol="0">
            <a:spAutoFit/>
          </a:bodyPr>
          <a:lstStyle/>
          <a:p>
            <a:pPr marL="38100">
              <a:lnSpc>
                <a:spcPct val="100000"/>
              </a:lnSpc>
              <a:spcBef>
                <a:spcPts val="125"/>
              </a:spcBef>
            </a:pPr>
            <a:r>
              <a:rPr sz="2050" i="1" spc="40" dirty="0">
                <a:latin typeface="Times New Roman"/>
                <a:cs typeface="Times New Roman"/>
              </a:rPr>
              <a:t>V</a:t>
            </a:r>
            <a:r>
              <a:rPr sz="1725" i="1" spc="60" baseline="-24154" dirty="0">
                <a:latin typeface="Times New Roman"/>
                <a:cs typeface="Times New Roman"/>
              </a:rPr>
              <a:t>D</a:t>
            </a:r>
            <a:endParaRPr sz="1725" baseline="-24154">
              <a:latin typeface="Times New Roman"/>
              <a:cs typeface="Times New Roman"/>
            </a:endParaRPr>
          </a:p>
        </p:txBody>
      </p:sp>
      <p:sp>
        <p:nvSpPr>
          <p:cNvPr id="32" name="object 32"/>
          <p:cNvSpPr txBox="1"/>
          <p:nvPr/>
        </p:nvSpPr>
        <p:spPr>
          <a:xfrm>
            <a:off x="189077" y="4178300"/>
            <a:ext cx="406146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Wingdings"/>
                <a:cs typeface="Wingdings"/>
              </a:rPr>
              <a:t></a:t>
            </a:r>
            <a:r>
              <a:rPr sz="1800" spc="35" dirty="0">
                <a:solidFill>
                  <a:srgbClr val="FF0000"/>
                </a:solidFill>
                <a:latin typeface="Times New Roman"/>
                <a:cs typeface="Times New Roman"/>
              </a:rPr>
              <a:t> </a:t>
            </a:r>
            <a:r>
              <a:rPr sz="1800" b="1" spc="-5" dirty="0">
                <a:solidFill>
                  <a:srgbClr val="FF0000"/>
                </a:solidFill>
                <a:latin typeface="Arial"/>
                <a:cs typeface="Arial"/>
              </a:rPr>
              <a:t>Under</a:t>
            </a:r>
            <a:r>
              <a:rPr sz="1800" b="1" spc="459" dirty="0">
                <a:solidFill>
                  <a:srgbClr val="FF0000"/>
                </a:solidFill>
                <a:latin typeface="Arial"/>
                <a:cs typeface="Arial"/>
              </a:rPr>
              <a:t> </a:t>
            </a:r>
            <a:r>
              <a:rPr sz="1800" b="1" spc="-5" dirty="0">
                <a:solidFill>
                  <a:srgbClr val="FF0000"/>
                </a:solidFill>
                <a:latin typeface="Arial"/>
                <a:cs typeface="Arial"/>
              </a:rPr>
              <a:t>Reversed-biased</a:t>
            </a:r>
            <a:r>
              <a:rPr sz="1800" b="1" spc="45" dirty="0">
                <a:solidFill>
                  <a:srgbClr val="FF0000"/>
                </a:solidFill>
                <a:latin typeface="Arial"/>
                <a:cs typeface="Arial"/>
              </a:rPr>
              <a:t> </a:t>
            </a:r>
            <a:r>
              <a:rPr sz="1800" b="1" dirty="0">
                <a:solidFill>
                  <a:srgbClr val="FF0000"/>
                </a:solidFill>
                <a:latin typeface="Arial"/>
                <a:cs typeface="Arial"/>
              </a:rPr>
              <a:t>Condition</a:t>
            </a:r>
            <a:endParaRPr sz="1800">
              <a:latin typeface="Arial"/>
              <a:cs typeface="Arial"/>
            </a:endParaRPr>
          </a:p>
        </p:txBody>
      </p:sp>
      <p:sp>
        <p:nvSpPr>
          <p:cNvPr id="33" name="object 33"/>
          <p:cNvSpPr txBox="1"/>
          <p:nvPr/>
        </p:nvSpPr>
        <p:spPr>
          <a:xfrm>
            <a:off x="131775" y="1217421"/>
            <a:ext cx="231521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Wingdings"/>
                <a:cs typeface="Wingdings"/>
              </a:rPr>
              <a:t></a:t>
            </a:r>
            <a:r>
              <a:rPr sz="1800" spc="35" dirty="0">
                <a:solidFill>
                  <a:srgbClr val="FF0000"/>
                </a:solidFill>
                <a:latin typeface="Times New Roman"/>
                <a:cs typeface="Times New Roman"/>
              </a:rPr>
              <a:t> </a:t>
            </a:r>
            <a:r>
              <a:rPr sz="1800" b="1" spc="-5" dirty="0">
                <a:solidFill>
                  <a:srgbClr val="FF0000"/>
                </a:solidFill>
                <a:latin typeface="Arial"/>
                <a:cs typeface="Arial"/>
              </a:rPr>
              <a:t>With</a:t>
            </a:r>
            <a:r>
              <a:rPr sz="1800" b="1" spc="-25" dirty="0">
                <a:solidFill>
                  <a:srgbClr val="FF0000"/>
                </a:solidFill>
                <a:latin typeface="Arial"/>
                <a:cs typeface="Arial"/>
              </a:rPr>
              <a:t> </a:t>
            </a:r>
            <a:r>
              <a:rPr sz="1800" b="1" spc="-5" dirty="0">
                <a:solidFill>
                  <a:srgbClr val="FF0000"/>
                </a:solidFill>
                <a:latin typeface="Arial"/>
                <a:cs typeface="Arial"/>
              </a:rPr>
              <a:t>Zero</a:t>
            </a:r>
            <a:r>
              <a:rPr sz="1800" b="1" spc="-10" dirty="0">
                <a:solidFill>
                  <a:srgbClr val="FF0000"/>
                </a:solidFill>
                <a:latin typeface="Arial"/>
                <a:cs typeface="Arial"/>
              </a:rPr>
              <a:t> </a:t>
            </a:r>
            <a:r>
              <a:rPr sz="1800" b="1" spc="-20" dirty="0">
                <a:solidFill>
                  <a:srgbClr val="FF0000"/>
                </a:solidFill>
                <a:latin typeface="Arial"/>
                <a:cs typeface="Arial"/>
              </a:rPr>
              <a:t>Voltage:</a:t>
            </a:r>
            <a:endParaRPr sz="1800">
              <a:latin typeface="Arial"/>
              <a:cs typeface="Arial"/>
            </a:endParaRPr>
          </a:p>
        </p:txBody>
      </p:sp>
      <p:sp>
        <p:nvSpPr>
          <p:cNvPr id="34" name="object 34"/>
          <p:cNvSpPr txBox="1"/>
          <p:nvPr/>
        </p:nvSpPr>
        <p:spPr>
          <a:xfrm>
            <a:off x="2724150" y="277748"/>
            <a:ext cx="4113529" cy="452120"/>
          </a:xfrm>
          <a:prstGeom prst="rect">
            <a:avLst/>
          </a:prstGeom>
        </p:spPr>
        <p:txBody>
          <a:bodyPr vert="horz" wrap="square" lIns="0" tIns="12065" rIns="0" bIns="0" rtlCol="0">
            <a:spAutoFit/>
          </a:bodyPr>
          <a:lstStyle/>
          <a:p>
            <a:pPr marL="12700">
              <a:lnSpc>
                <a:spcPct val="100000"/>
              </a:lnSpc>
              <a:spcBef>
                <a:spcPts val="95"/>
              </a:spcBef>
            </a:pPr>
            <a:r>
              <a:rPr sz="2800" b="1" spc="-10" dirty="0">
                <a:solidFill>
                  <a:srgbClr val="FF0000"/>
                </a:solidFill>
                <a:latin typeface="Calibri"/>
                <a:cs typeface="Calibri"/>
              </a:rPr>
              <a:t>DIODE</a:t>
            </a:r>
            <a:r>
              <a:rPr sz="2800" b="1" spc="-20" dirty="0">
                <a:solidFill>
                  <a:srgbClr val="FF0000"/>
                </a:solidFill>
                <a:latin typeface="Calibri"/>
                <a:cs typeface="Calibri"/>
              </a:rPr>
              <a:t> </a:t>
            </a:r>
            <a:r>
              <a:rPr sz="2800" b="1" spc="-10" dirty="0">
                <a:solidFill>
                  <a:srgbClr val="FF0000"/>
                </a:solidFill>
                <a:latin typeface="Calibri"/>
                <a:cs typeface="Calibri"/>
              </a:rPr>
              <a:t>CURRENT</a:t>
            </a:r>
            <a:r>
              <a:rPr sz="2800" b="1" spc="15" dirty="0">
                <a:solidFill>
                  <a:srgbClr val="FF0000"/>
                </a:solidFill>
                <a:latin typeface="Calibri"/>
                <a:cs typeface="Calibri"/>
              </a:rPr>
              <a:t> </a:t>
            </a:r>
            <a:r>
              <a:rPr sz="2800" b="1" spc="-50" dirty="0">
                <a:solidFill>
                  <a:srgbClr val="FF0000"/>
                </a:solidFill>
                <a:latin typeface="Calibri"/>
                <a:cs typeface="Calibri"/>
              </a:rPr>
              <a:t>EQUATION</a:t>
            </a:r>
            <a:endParaRPr sz="2800">
              <a:latin typeface="Calibri"/>
              <a:cs typeface="Calibri"/>
            </a:endParaRPr>
          </a:p>
        </p:txBody>
      </p:sp>
      <p:sp>
        <p:nvSpPr>
          <p:cNvPr id="36" name="Footer Placeholder 35"/>
          <p:cNvSpPr>
            <a:spLocks noGrp="1"/>
          </p:cNvSpPr>
          <p:nvPr>
            <p:ph type="ftr" sz="quarter" idx="5"/>
          </p:nvPr>
        </p:nvSpPr>
        <p:spPr/>
        <p:txBody>
          <a:bodyPr/>
          <a:lstStyle/>
          <a:p>
            <a:r>
              <a:rPr lang="en-IN" smtClean="0"/>
              <a:t>Dr. Neethu Anna Sabu</a:t>
            </a:r>
            <a:endParaRPr lang="en-IN"/>
          </a:p>
        </p:txBody>
      </p:sp>
      <p:sp>
        <p:nvSpPr>
          <p:cNvPr id="37" name="Slide Number Placeholder 36"/>
          <p:cNvSpPr>
            <a:spLocks noGrp="1"/>
          </p:cNvSpPr>
          <p:nvPr>
            <p:ph type="sldNum" sz="quarter" idx="7"/>
          </p:nvPr>
        </p:nvSpPr>
        <p:spPr/>
        <p:txBody>
          <a:bodyPr/>
          <a:lstStyle/>
          <a:p>
            <a:fld id="{B6F15528-21DE-4FAA-801E-634DDDAF4B2B}" type="slidenum">
              <a:rPr lang="en-IN" smtClean="0"/>
              <a:t>36</a:t>
            </a:fld>
            <a:endParaRPr lang="en-IN"/>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909377" y="1187513"/>
            <a:ext cx="5103495" cy="3726815"/>
            <a:chOff x="3909377" y="1187513"/>
            <a:chExt cx="5103495" cy="3726815"/>
          </a:xfrm>
        </p:grpSpPr>
        <p:pic>
          <p:nvPicPr>
            <p:cNvPr id="3" name="object 3"/>
            <p:cNvPicPr/>
            <p:nvPr/>
          </p:nvPicPr>
          <p:blipFill>
            <a:blip r:embed="rId2" cstate="print"/>
            <a:stretch>
              <a:fillRect/>
            </a:stretch>
          </p:blipFill>
          <p:spPr>
            <a:xfrm>
              <a:off x="3918839" y="1196974"/>
              <a:ext cx="5059423" cy="3685573"/>
            </a:xfrm>
            <a:prstGeom prst="rect">
              <a:avLst/>
            </a:prstGeom>
          </p:spPr>
        </p:pic>
        <p:sp>
          <p:nvSpPr>
            <p:cNvPr id="4" name="object 4"/>
            <p:cNvSpPr/>
            <p:nvPr/>
          </p:nvSpPr>
          <p:spPr>
            <a:xfrm>
              <a:off x="3914140" y="1192275"/>
              <a:ext cx="5093970" cy="3717290"/>
            </a:xfrm>
            <a:custGeom>
              <a:avLst/>
              <a:gdLst/>
              <a:ahLst/>
              <a:cxnLst/>
              <a:rect l="l" t="t" r="r" b="b"/>
              <a:pathLst>
                <a:path w="5093970" h="3717290">
                  <a:moveTo>
                    <a:pt x="0" y="3717036"/>
                  </a:moveTo>
                  <a:lnTo>
                    <a:pt x="5093589" y="3717036"/>
                  </a:lnTo>
                  <a:lnTo>
                    <a:pt x="5093589" y="0"/>
                  </a:lnTo>
                  <a:lnTo>
                    <a:pt x="0" y="0"/>
                  </a:lnTo>
                  <a:lnTo>
                    <a:pt x="0" y="3717036"/>
                  </a:lnTo>
                  <a:close/>
                </a:path>
              </a:pathLst>
            </a:custGeom>
            <a:ln w="9525">
              <a:solidFill>
                <a:srgbClr val="000000"/>
              </a:solidFill>
            </a:ln>
          </p:spPr>
          <p:txBody>
            <a:bodyPr wrap="square" lIns="0" tIns="0" rIns="0" bIns="0" rtlCol="0"/>
            <a:lstStyle/>
            <a:p>
              <a:endParaRPr/>
            </a:p>
          </p:txBody>
        </p:sp>
      </p:grpSp>
      <p:sp>
        <p:nvSpPr>
          <p:cNvPr id="5" name="object 5"/>
          <p:cNvSpPr txBox="1"/>
          <p:nvPr/>
        </p:nvSpPr>
        <p:spPr>
          <a:xfrm>
            <a:off x="7813452" y="1571523"/>
            <a:ext cx="48260" cy="93345"/>
          </a:xfrm>
          <a:prstGeom prst="rect">
            <a:avLst/>
          </a:prstGeom>
        </p:spPr>
        <p:txBody>
          <a:bodyPr vert="horz" wrap="square" lIns="0" tIns="12065" rIns="0" bIns="0" rtlCol="0">
            <a:spAutoFit/>
          </a:bodyPr>
          <a:lstStyle/>
          <a:p>
            <a:pPr>
              <a:lnSpc>
                <a:spcPct val="100000"/>
              </a:lnSpc>
              <a:spcBef>
                <a:spcPts val="95"/>
              </a:spcBef>
            </a:pPr>
            <a:r>
              <a:rPr sz="450" i="1" spc="25" dirty="0">
                <a:latin typeface="Times New Roman"/>
                <a:cs typeface="Times New Roman"/>
              </a:rPr>
              <a:t>T</a:t>
            </a:r>
            <a:endParaRPr sz="450">
              <a:latin typeface="Times New Roman"/>
              <a:cs typeface="Times New Roman"/>
            </a:endParaRPr>
          </a:p>
        </p:txBody>
      </p:sp>
      <p:sp>
        <p:nvSpPr>
          <p:cNvPr id="6" name="object 6"/>
          <p:cNvSpPr txBox="1"/>
          <p:nvPr/>
        </p:nvSpPr>
        <p:spPr>
          <a:xfrm>
            <a:off x="7693835" y="1504165"/>
            <a:ext cx="132715" cy="144145"/>
          </a:xfrm>
          <a:prstGeom prst="rect">
            <a:avLst/>
          </a:prstGeom>
        </p:spPr>
        <p:txBody>
          <a:bodyPr vert="horz" wrap="square" lIns="0" tIns="16510" rIns="0" bIns="0" rtlCol="0">
            <a:spAutoFit/>
          </a:bodyPr>
          <a:lstStyle/>
          <a:p>
            <a:pPr>
              <a:lnSpc>
                <a:spcPct val="100000"/>
              </a:lnSpc>
              <a:spcBef>
                <a:spcPts val="130"/>
              </a:spcBef>
            </a:pPr>
            <a:r>
              <a:rPr sz="750" i="1" spc="110" dirty="0">
                <a:latin typeface="Times New Roman"/>
                <a:cs typeface="Times New Roman"/>
              </a:rPr>
              <a:t>n</a:t>
            </a:r>
            <a:r>
              <a:rPr sz="750" i="1" spc="-10" dirty="0">
                <a:latin typeface="Times New Roman"/>
                <a:cs typeface="Times New Roman"/>
              </a:rPr>
              <a:t>V</a:t>
            </a:r>
            <a:endParaRPr sz="750">
              <a:latin typeface="Times New Roman"/>
              <a:cs typeface="Times New Roman"/>
            </a:endParaRPr>
          </a:p>
        </p:txBody>
      </p:sp>
      <p:sp>
        <p:nvSpPr>
          <p:cNvPr id="7" name="object 7"/>
          <p:cNvSpPr txBox="1"/>
          <p:nvPr/>
        </p:nvSpPr>
        <p:spPr>
          <a:xfrm>
            <a:off x="7661017" y="1365309"/>
            <a:ext cx="252729" cy="144145"/>
          </a:xfrm>
          <a:prstGeom prst="rect">
            <a:avLst/>
          </a:prstGeom>
        </p:spPr>
        <p:txBody>
          <a:bodyPr vert="horz" wrap="square" lIns="0" tIns="16510" rIns="0" bIns="0" rtlCol="0">
            <a:spAutoFit/>
          </a:bodyPr>
          <a:lstStyle/>
          <a:p>
            <a:pPr marL="25400">
              <a:lnSpc>
                <a:spcPct val="100000"/>
              </a:lnSpc>
              <a:spcBef>
                <a:spcPts val="130"/>
              </a:spcBef>
            </a:pPr>
            <a:r>
              <a:rPr sz="750" i="1" u="sng" spc="5" dirty="0">
                <a:uFill>
                  <a:solidFill>
                    <a:srgbClr val="000000"/>
                  </a:solidFill>
                </a:uFill>
                <a:latin typeface="Times New Roman"/>
                <a:cs typeface="Times New Roman"/>
              </a:rPr>
              <a:t> </a:t>
            </a:r>
            <a:r>
              <a:rPr sz="750" i="1" u="sng" spc="60" dirty="0">
                <a:uFill>
                  <a:solidFill>
                    <a:srgbClr val="000000"/>
                  </a:solidFill>
                </a:uFill>
                <a:latin typeface="Times New Roman"/>
                <a:cs typeface="Times New Roman"/>
              </a:rPr>
              <a:t>V</a:t>
            </a:r>
            <a:r>
              <a:rPr sz="675" i="1" u="sng" spc="89" baseline="-24691" dirty="0">
                <a:uFill>
                  <a:solidFill>
                    <a:srgbClr val="000000"/>
                  </a:solidFill>
                </a:uFill>
                <a:latin typeface="Times New Roman"/>
                <a:cs typeface="Times New Roman"/>
              </a:rPr>
              <a:t>D</a:t>
            </a:r>
            <a:r>
              <a:rPr sz="675" i="1" u="sng" spc="60" baseline="-24691" dirty="0">
                <a:uFill>
                  <a:solidFill>
                    <a:srgbClr val="000000"/>
                  </a:solidFill>
                </a:uFill>
                <a:latin typeface="Times New Roman"/>
                <a:cs typeface="Times New Roman"/>
              </a:rPr>
              <a:t> </a:t>
            </a:r>
            <a:endParaRPr sz="675" baseline="-24691">
              <a:latin typeface="Times New Roman"/>
              <a:cs typeface="Times New Roman"/>
            </a:endParaRPr>
          </a:p>
        </p:txBody>
      </p:sp>
      <p:sp>
        <p:nvSpPr>
          <p:cNvPr id="8" name="object 8"/>
          <p:cNvSpPr txBox="1"/>
          <p:nvPr/>
        </p:nvSpPr>
        <p:spPr>
          <a:xfrm>
            <a:off x="7028537" y="1511095"/>
            <a:ext cx="685800" cy="229235"/>
          </a:xfrm>
          <a:prstGeom prst="rect">
            <a:avLst/>
          </a:prstGeom>
        </p:spPr>
        <p:txBody>
          <a:bodyPr vert="horz" wrap="square" lIns="0" tIns="17145" rIns="0" bIns="0" rtlCol="0">
            <a:spAutoFit/>
          </a:bodyPr>
          <a:lstStyle/>
          <a:p>
            <a:pPr marL="25400">
              <a:lnSpc>
                <a:spcPct val="100000"/>
              </a:lnSpc>
              <a:spcBef>
                <a:spcPts val="135"/>
              </a:spcBef>
            </a:pPr>
            <a:r>
              <a:rPr sz="1300" i="1" spc="195" dirty="0">
                <a:latin typeface="Times New Roman"/>
                <a:cs typeface="Times New Roman"/>
              </a:rPr>
              <a:t>I</a:t>
            </a:r>
            <a:r>
              <a:rPr sz="1125" i="1" spc="135" baseline="-25925" dirty="0">
                <a:latin typeface="Times New Roman"/>
                <a:cs typeface="Times New Roman"/>
              </a:rPr>
              <a:t>D</a:t>
            </a:r>
            <a:r>
              <a:rPr sz="1125" i="1" baseline="-25925" dirty="0">
                <a:latin typeface="Times New Roman"/>
                <a:cs typeface="Times New Roman"/>
              </a:rPr>
              <a:t>  </a:t>
            </a:r>
            <a:r>
              <a:rPr sz="1125" i="1" spc="-67" baseline="-25925" dirty="0">
                <a:latin typeface="Times New Roman"/>
                <a:cs typeface="Times New Roman"/>
              </a:rPr>
              <a:t> </a:t>
            </a:r>
            <a:r>
              <a:rPr sz="1300" spc="110" dirty="0">
                <a:latin typeface="Symbol"/>
                <a:cs typeface="Symbol"/>
              </a:rPr>
              <a:t></a:t>
            </a:r>
            <a:r>
              <a:rPr sz="1300" spc="90" dirty="0">
                <a:latin typeface="Times New Roman"/>
                <a:cs typeface="Times New Roman"/>
              </a:rPr>
              <a:t> </a:t>
            </a:r>
            <a:r>
              <a:rPr sz="1300" i="1" spc="180" dirty="0">
                <a:latin typeface="Times New Roman"/>
                <a:cs typeface="Times New Roman"/>
              </a:rPr>
              <a:t>I</a:t>
            </a:r>
            <a:r>
              <a:rPr sz="1125" i="1" spc="97" baseline="-25925" dirty="0">
                <a:latin typeface="Times New Roman"/>
                <a:cs typeface="Times New Roman"/>
              </a:rPr>
              <a:t>S</a:t>
            </a:r>
            <a:r>
              <a:rPr sz="1125" i="1" spc="-89" baseline="-25925" dirty="0">
                <a:latin typeface="Times New Roman"/>
                <a:cs typeface="Times New Roman"/>
              </a:rPr>
              <a:t> </a:t>
            </a:r>
            <a:r>
              <a:rPr sz="1300" i="1" spc="90" dirty="0">
                <a:latin typeface="Times New Roman"/>
                <a:cs typeface="Times New Roman"/>
              </a:rPr>
              <a:t>e</a:t>
            </a:r>
            <a:endParaRPr sz="1300">
              <a:latin typeface="Times New Roman"/>
              <a:cs typeface="Times New Roman"/>
            </a:endParaRPr>
          </a:p>
        </p:txBody>
      </p:sp>
      <p:sp>
        <p:nvSpPr>
          <p:cNvPr id="9" name="object 9"/>
          <p:cNvSpPr txBox="1"/>
          <p:nvPr/>
        </p:nvSpPr>
        <p:spPr>
          <a:xfrm>
            <a:off x="5413476" y="4347164"/>
            <a:ext cx="689610" cy="227329"/>
          </a:xfrm>
          <a:prstGeom prst="rect">
            <a:avLst/>
          </a:prstGeom>
        </p:spPr>
        <p:txBody>
          <a:bodyPr vert="horz" wrap="square" lIns="0" tIns="15240" rIns="0" bIns="0" rtlCol="0">
            <a:spAutoFit/>
          </a:bodyPr>
          <a:lstStyle/>
          <a:p>
            <a:pPr marL="25400">
              <a:lnSpc>
                <a:spcPct val="100000"/>
              </a:lnSpc>
              <a:spcBef>
                <a:spcPts val="120"/>
              </a:spcBef>
            </a:pPr>
            <a:r>
              <a:rPr sz="1300" i="1" spc="140" dirty="0">
                <a:latin typeface="Times New Roman"/>
                <a:cs typeface="Times New Roman"/>
              </a:rPr>
              <a:t>I</a:t>
            </a:r>
            <a:r>
              <a:rPr sz="1125" i="1" spc="209" baseline="-25925" dirty="0">
                <a:latin typeface="Times New Roman"/>
                <a:cs typeface="Times New Roman"/>
              </a:rPr>
              <a:t>D</a:t>
            </a:r>
            <a:r>
              <a:rPr sz="1125" i="1" spc="419" baseline="-25925" dirty="0">
                <a:latin typeface="Times New Roman"/>
                <a:cs typeface="Times New Roman"/>
              </a:rPr>
              <a:t> </a:t>
            </a:r>
            <a:r>
              <a:rPr sz="1300" spc="114" dirty="0">
                <a:latin typeface="Symbol"/>
                <a:cs typeface="Symbol"/>
              </a:rPr>
              <a:t></a:t>
            </a:r>
            <a:r>
              <a:rPr sz="1300" dirty="0">
                <a:latin typeface="Times New Roman"/>
                <a:cs typeface="Times New Roman"/>
              </a:rPr>
              <a:t> </a:t>
            </a:r>
            <a:r>
              <a:rPr sz="1300" spc="145" dirty="0">
                <a:latin typeface="Symbol"/>
                <a:cs typeface="Symbol"/>
              </a:rPr>
              <a:t></a:t>
            </a:r>
            <a:r>
              <a:rPr sz="1300" i="1" spc="145" dirty="0">
                <a:latin typeface="Times New Roman"/>
                <a:cs typeface="Times New Roman"/>
              </a:rPr>
              <a:t>I</a:t>
            </a:r>
            <a:r>
              <a:rPr sz="1125" i="1" spc="217" baseline="-25925" dirty="0">
                <a:latin typeface="Times New Roman"/>
                <a:cs typeface="Times New Roman"/>
              </a:rPr>
              <a:t>S</a:t>
            </a:r>
            <a:endParaRPr sz="1125" baseline="-25925">
              <a:latin typeface="Times New Roman"/>
              <a:cs typeface="Times New Roman"/>
            </a:endParaRPr>
          </a:p>
        </p:txBody>
      </p:sp>
      <p:sp>
        <p:nvSpPr>
          <p:cNvPr id="10" name="object 10"/>
          <p:cNvSpPr txBox="1">
            <a:spLocks noGrp="1"/>
          </p:cNvSpPr>
          <p:nvPr>
            <p:ph type="title"/>
          </p:nvPr>
        </p:nvSpPr>
        <p:spPr>
          <a:xfrm>
            <a:off x="2997200" y="150621"/>
            <a:ext cx="269938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I-V</a:t>
            </a:r>
            <a:r>
              <a:rPr sz="2400" spc="-55" dirty="0">
                <a:latin typeface="Arial"/>
                <a:cs typeface="Arial"/>
              </a:rPr>
              <a:t> </a:t>
            </a:r>
            <a:r>
              <a:rPr sz="2400" spc="-5" dirty="0">
                <a:latin typeface="Arial"/>
                <a:cs typeface="Arial"/>
              </a:rPr>
              <a:t>Characteristics</a:t>
            </a:r>
            <a:endParaRPr sz="2400">
              <a:latin typeface="Arial"/>
              <a:cs typeface="Arial"/>
            </a:endParaRPr>
          </a:p>
        </p:txBody>
      </p:sp>
      <p:sp>
        <p:nvSpPr>
          <p:cNvPr id="11" name="object 11"/>
          <p:cNvSpPr txBox="1"/>
          <p:nvPr/>
        </p:nvSpPr>
        <p:spPr>
          <a:xfrm>
            <a:off x="185318" y="5213730"/>
            <a:ext cx="8515985" cy="635635"/>
          </a:xfrm>
          <a:prstGeom prst="rect">
            <a:avLst/>
          </a:prstGeom>
        </p:spPr>
        <p:txBody>
          <a:bodyPr vert="horz" wrap="square" lIns="0" tIns="12700" rIns="0" bIns="0" rtlCol="0">
            <a:spAutoFit/>
          </a:bodyPr>
          <a:lstStyle/>
          <a:p>
            <a:pPr marL="38100" marR="30480">
              <a:lnSpc>
                <a:spcPct val="100000"/>
              </a:lnSpc>
              <a:spcBef>
                <a:spcPts val="100"/>
              </a:spcBef>
            </a:pPr>
            <a:r>
              <a:rPr sz="2000" dirty="0">
                <a:latin typeface="Microsoft Sans Serif"/>
                <a:cs typeface="Microsoft Sans Serif"/>
              </a:rPr>
              <a:t>When </a:t>
            </a:r>
            <a:r>
              <a:rPr sz="2000" spc="10" dirty="0">
                <a:latin typeface="Microsoft Sans Serif"/>
                <a:cs typeface="Microsoft Sans Serif"/>
              </a:rPr>
              <a:t>V</a:t>
            </a:r>
            <a:r>
              <a:rPr sz="1950" spc="15" baseline="-21367" dirty="0">
                <a:latin typeface="Microsoft Sans Serif"/>
                <a:cs typeface="Microsoft Sans Serif"/>
              </a:rPr>
              <a:t>D</a:t>
            </a:r>
            <a:r>
              <a:rPr sz="1950" spc="22" baseline="-21367" dirty="0">
                <a:latin typeface="Microsoft Sans Serif"/>
                <a:cs typeface="Microsoft Sans Serif"/>
              </a:rPr>
              <a:t> </a:t>
            </a:r>
            <a:r>
              <a:rPr sz="2000" dirty="0">
                <a:latin typeface="Microsoft Sans Serif"/>
                <a:cs typeface="Microsoft Sans Serif"/>
              </a:rPr>
              <a:t>&lt; </a:t>
            </a:r>
            <a:r>
              <a:rPr sz="2000" spc="5" dirty="0">
                <a:latin typeface="Microsoft Sans Serif"/>
                <a:cs typeface="Microsoft Sans Serif"/>
              </a:rPr>
              <a:t>V</a:t>
            </a:r>
            <a:r>
              <a:rPr sz="1950" spc="7" baseline="-21367" dirty="0">
                <a:latin typeface="Microsoft Sans Serif"/>
                <a:cs typeface="Microsoft Sans Serif"/>
              </a:rPr>
              <a:t>ZK</a:t>
            </a:r>
            <a:r>
              <a:rPr sz="2000" spc="5" dirty="0">
                <a:latin typeface="Microsoft Sans Serif"/>
                <a:cs typeface="Microsoft Sans Serif"/>
              </a:rPr>
              <a:t>, </a:t>
            </a:r>
            <a:r>
              <a:rPr sz="2000" dirty="0">
                <a:latin typeface="Microsoft Sans Serif"/>
                <a:cs typeface="Microsoft Sans Serif"/>
              </a:rPr>
              <a:t>the </a:t>
            </a:r>
            <a:r>
              <a:rPr sz="2000" spc="-5" dirty="0">
                <a:latin typeface="Microsoft Sans Serif"/>
                <a:cs typeface="Microsoft Sans Serif"/>
              </a:rPr>
              <a:t>diode </a:t>
            </a:r>
            <a:r>
              <a:rPr sz="2000" dirty="0">
                <a:latin typeface="Microsoft Sans Serif"/>
                <a:cs typeface="Microsoft Sans Serif"/>
              </a:rPr>
              <a:t>enters the breakdown </a:t>
            </a:r>
            <a:r>
              <a:rPr sz="2000" spc="-5" dirty="0">
                <a:latin typeface="Microsoft Sans Serif"/>
                <a:cs typeface="Microsoft Sans Serif"/>
              </a:rPr>
              <a:t>region, </a:t>
            </a:r>
            <a:r>
              <a:rPr sz="2000" dirty="0">
                <a:latin typeface="Microsoft Sans Serif"/>
                <a:cs typeface="Microsoft Sans Serif"/>
              </a:rPr>
              <a:t>the reverse current </a:t>
            </a:r>
            <a:r>
              <a:rPr sz="2000" spc="-525" dirty="0">
                <a:latin typeface="Microsoft Sans Serif"/>
                <a:cs typeface="Microsoft Sans Serif"/>
              </a:rPr>
              <a:t> </a:t>
            </a:r>
            <a:r>
              <a:rPr sz="2000" dirty="0">
                <a:latin typeface="Microsoft Sans Serif"/>
                <a:cs typeface="Microsoft Sans Serif"/>
              </a:rPr>
              <a:t>increases</a:t>
            </a:r>
            <a:r>
              <a:rPr sz="2000" spc="-25" dirty="0">
                <a:latin typeface="Microsoft Sans Serif"/>
                <a:cs typeface="Microsoft Sans Serif"/>
              </a:rPr>
              <a:t> </a:t>
            </a:r>
            <a:r>
              <a:rPr sz="2000" spc="-20" dirty="0">
                <a:latin typeface="Microsoft Sans Serif"/>
                <a:cs typeface="Microsoft Sans Serif"/>
              </a:rPr>
              <a:t>sharply.</a:t>
            </a:r>
            <a:r>
              <a:rPr sz="2000" spc="-10" dirty="0">
                <a:latin typeface="Microsoft Sans Serif"/>
                <a:cs typeface="Microsoft Sans Serif"/>
              </a:rPr>
              <a:t> </a:t>
            </a:r>
            <a:r>
              <a:rPr sz="2000" spc="15" dirty="0">
                <a:latin typeface="Microsoft Sans Serif"/>
                <a:cs typeface="Microsoft Sans Serif"/>
              </a:rPr>
              <a:t>V</a:t>
            </a:r>
            <a:r>
              <a:rPr sz="1950" spc="22" baseline="-21367" dirty="0">
                <a:latin typeface="Microsoft Sans Serif"/>
                <a:cs typeface="Microsoft Sans Serif"/>
              </a:rPr>
              <a:t>ZK</a:t>
            </a:r>
            <a:r>
              <a:rPr sz="1950" spc="307" baseline="-21367" dirty="0">
                <a:latin typeface="Microsoft Sans Serif"/>
                <a:cs typeface="Microsoft Sans Serif"/>
              </a:rPr>
              <a:t> </a:t>
            </a:r>
            <a:r>
              <a:rPr sz="2000" spc="-5" dirty="0">
                <a:latin typeface="Microsoft Sans Serif"/>
                <a:cs typeface="Microsoft Sans Serif"/>
              </a:rPr>
              <a:t>is</a:t>
            </a:r>
            <a:r>
              <a:rPr sz="2000" spc="25" dirty="0">
                <a:latin typeface="Microsoft Sans Serif"/>
                <a:cs typeface="Microsoft Sans Serif"/>
              </a:rPr>
              <a:t> </a:t>
            </a:r>
            <a:r>
              <a:rPr sz="2000" dirty="0">
                <a:latin typeface="Microsoft Sans Serif"/>
                <a:cs typeface="Microsoft Sans Serif"/>
              </a:rPr>
              <a:t>known</a:t>
            </a:r>
            <a:r>
              <a:rPr sz="2000" spc="-5" dirty="0">
                <a:latin typeface="Microsoft Sans Serif"/>
                <a:cs typeface="Microsoft Sans Serif"/>
              </a:rPr>
              <a:t> </a:t>
            </a:r>
            <a:r>
              <a:rPr sz="2000" dirty="0">
                <a:latin typeface="Microsoft Sans Serif"/>
                <a:cs typeface="Microsoft Sans Serif"/>
              </a:rPr>
              <a:t>as</a:t>
            </a:r>
            <a:r>
              <a:rPr sz="2000" spc="10" dirty="0">
                <a:latin typeface="Microsoft Sans Serif"/>
                <a:cs typeface="Microsoft Sans Serif"/>
              </a:rPr>
              <a:t> </a:t>
            </a:r>
            <a:r>
              <a:rPr sz="2000" dirty="0">
                <a:latin typeface="Microsoft Sans Serif"/>
                <a:cs typeface="Microsoft Sans Serif"/>
              </a:rPr>
              <a:t>the</a:t>
            </a:r>
            <a:r>
              <a:rPr sz="2000" spc="15" dirty="0">
                <a:latin typeface="Microsoft Sans Serif"/>
                <a:cs typeface="Microsoft Sans Serif"/>
              </a:rPr>
              <a:t> </a:t>
            </a:r>
            <a:r>
              <a:rPr sz="2000" dirty="0">
                <a:latin typeface="Microsoft Sans Serif"/>
                <a:cs typeface="Microsoft Sans Serif"/>
              </a:rPr>
              <a:t>zener</a:t>
            </a:r>
            <a:r>
              <a:rPr sz="2000" spc="-10" dirty="0">
                <a:latin typeface="Microsoft Sans Serif"/>
                <a:cs typeface="Microsoft Sans Serif"/>
              </a:rPr>
              <a:t> </a:t>
            </a:r>
            <a:r>
              <a:rPr sz="2000" dirty="0">
                <a:latin typeface="Microsoft Sans Serif"/>
                <a:cs typeface="Microsoft Sans Serif"/>
              </a:rPr>
              <a:t>knee</a:t>
            </a:r>
            <a:r>
              <a:rPr sz="2000" spc="10" dirty="0">
                <a:latin typeface="Microsoft Sans Serif"/>
                <a:cs typeface="Microsoft Sans Serif"/>
              </a:rPr>
              <a:t> </a:t>
            </a:r>
            <a:r>
              <a:rPr sz="2000" spc="-5" dirty="0">
                <a:latin typeface="Microsoft Sans Serif"/>
                <a:cs typeface="Microsoft Sans Serif"/>
              </a:rPr>
              <a:t>voltage.</a:t>
            </a:r>
            <a:endParaRPr sz="2000">
              <a:latin typeface="Microsoft Sans Serif"/>
              <a:cs typeface="Microsoft Sans Serif"/>
            </a:endParaRPr>
          </a:p>
        </p:txBody>
      </p:sp>
      <p:sp>
        <p:nvSpPr>
          <p:cNvPr id="12" name="object 12"/>
          <p:cNvSpPr/>
          <p:nvPr/>
        </p:nvSpPr>
        <p:spPr>
          <a:xfrm>
            <a:off x="2255936" y="1162200"/>
            <a:ext cx="362585" cy="508000"/>
          </a:xfrm>
          <a:custGeom>
            <a:avLst/>
            <a:gdLst/>
            <a:ahLst/>
            <a:cxnLst/>
            <a:rect l="l" t="t" r="r" b="b"/>
            <a:pathLst>
              <a:path w="362585" h="508000">
                <a:moveTo>
                  <a:pt x="362435" y="0"/>
                </a:moveTo>
                <a:lnTo>
                  <a:pt x="0" y="507651"/>
                </a:lnTo>
              </a:path>
            </a:pathLst>
          </a:custGeom>
          <a:ln w="8822">
            <a:solidFill>
              <a:srgbClr val="000000"/>
            </a:solidFill>
          </a:ln>
        </p:spPr>
        <p:txBody>
          <a:bodyPr wrap="square" lIns="0" tIns="0" rIns="0" bIns="0" rtlCol="0"/>
          <a:lstStyle/>
          <a:p>
            <a:endParaRPr/>
          </a:p>
        </p:txBody>
      </p:sp>
      <p:sp>
        <p:nvSpPr>
          <p:cNvPr id="13" name="object 13"/>
          <p:cNvSpPr txBox="1"/>
          <p:nvPr/>
        </p:nvSpPr>
        <p:spPr>
          <a:xfrm>
            <a:off x="3436384" y="1514425"/>
            <a:ext cx="191770" cy="543560"/>
          </a:xfrm>
          <a:prstGeom prst="rect">
            <a:avLst/>
          </a:prstGeom>
        </p:spPr>
        <p:txBody>
          <a:bodyPr vert="horz" wrap="square" lIns="0" tIns="12065" rIns="0" bIns="0" rtlCol="0">
            <a:spAutoFit/>
          </a:bodyPr>
          <a:lstStyle/>
          <a:p>
            <a:pPr marL="12700">
              <a:lnSpc>
                <a:spcPct val="100000"/>
              </a:lnSpc>
              <a:spcBef>
                <a:spcPts val="95"/>
              </a:spcBef>
            </a:pPr>
            <a:r>
              <a:rPr sz="3400" dirty="0">
                <a:latin typeface="Symbol"/>
                <a:cs typeface="Symbol"/>
              </a:rPr>
              <a:t></a:t>
            </a:r>
            <a:endParaRPr sz="3400">
              <a:latin typeface="Symbol"/>
              <a:cs typeface="Symbol"/>
            </a:endParaRPr>
          </a:p>
        </p:txBody>
      </p:sp>
      <p:sp>
        <p:nvSpPr>
          <p:cNvPr id="14" name="object 14"/>
          <p:cNvSpPr txBox="1"/>
          <p:nvPr/>
        </p:nvSpPr>
        <p:spPr>
          <a:xfrm>
            <a:off x="3436384" y="1789259"/>
            <a:ext cx="191770" cy="543560"/>
          </a:xfrm>
          <a:prstGeom prst="rect">
            <a:avLst/>
          </a:prstGeom>
        </p:spPr>
        <p:txBody>
          <a:bodyPr vert="horz" wrap="square" lIns="0" tIns="12065" rIns="0" bIns="0" rtlCol="0">
            <a:spAutoFit/>
          </a:bodyPr>
          <a:lstStyle/>
          <a:p>
            <a:pPr marL="12700">
              <a:lnSpc>
                <a:spcPct val="100000"/>
              </a:lnSpc>
              <a:spcBef>
                <a:spcPts val="95"/>
              </a:spcBef>
            </a:pPr>
            <a:r>
              <a:rPr sz="3400" dirty="0">
                <a:latin typeface="Symbol"/>
                <a:cs typeface="Symbol"/>
              </a:rPr>
              <a:t></a:t>
            </a:r>
            <a:endParaRPr sz="3400">
              <a:latin typeface="Symbol"/>
              <a:cs typeface="Symbol"/>
            </a:endParaRPr>
          </a:p>
        </p:txBody>
      </p:sp>
      <p:sp>
        <p:nvSpPr>
          <p:cNvPr id="15" name="object 15"/>
          <p:cNvSpPr txBox="1"/>
          <p:nvPr/>
        </p:nvSpPr>
        <p:spPr>
          <a:xfrm>
            <a:off x="3436384" y="1078583"/>
            <a:ext cx="191770" cy="543560"/>
          </a:xfrm>
          <a:prstGeom prst="rect">
            <a:avLst/>
          </a:prstGeom>
        </p:spPr>
        <p:txBody>
          <a:bodyPr vert="horz" wrap="square" lIns="0" tIns="12065" rIns="0" bIns="0" rtlCol="0">
            <a:spAutoFit/>
          </a:bodyPr>
          <a:lstStyle/>
          <a:p>
            <a:pPr marL="12700">
              <a:lnSpc>
                <a:spcPct val="100000"/>
              </a:lnSpc>
              <a:spcBef>
                <a:spcPts val="95"/>
              </a:spcBef>
            </a:pPr>
            <a:r>
              <a:rPr sz="3400" dirty="0">
                <a:latin typeface="Symbol"/>
                <a:cs typeface="Symbol"/>
              </a:rPr>
              <a:t></a:t>
            </a:r>
            <a:endParaRPr sz="3400">
              <a:latin typeface="Symbol"/>
              <a:cs typeface="Symbol"/>
            </a:endParaRPr>
          </a:p>
        </p:txBody>
      </p:sp>
      <p:sp>
        <p:nvSpPr>
          <p:cNvPr id="16" name="object 16"/>
          <p:cNvSpPr txBox="1"/>
          <p:nvPr/>
        </p:nvSpPr>
        <p:spPr>
          <a:xfrm>
            <a:off x="2959310" y="1360401"/>
            <a:ext cx="668655" cy="543560"/>
          </a:xfrm>
          <a:prstGeom prst="rect">
            <a:avLst/>
          </a:prstGeom>
        </p:spPr>
        <p:txBody>
          <a:bodyPr vert="horz" wrap="square" lIns="0" tIns="12065" rIns="0" bIns="0" rtlCol="0">
            <a:spAutoFit/>
          </a:bodyPr>
          <a:lstStyle/>
          <a:p>
            <a:pPr marL="12700">
              <a:lnSpc>
                <a:spcPct val="100000"/>
              </a:lnSpc>
              <a:spcBef>
                <a:spcPts val="95"/>
              </a:spcBef>
            </a:pPr>
            <a:r>
              <a:rPr sz="3400" spc="195" dirty="0">
                <a:latin typeface="Symbol"/>
                <a:cs typeface="Symbol"/>
              </a:rPr>
              <a:t></a:t>
            </a:r>
            <a:r>
              <a:rPr sz="3400" spc="-15" dirty="0">
                <a:latin typeface="Times New Roman"/>
                <a:cs typeface="Times New Roman"/>
              </a:rPr>
              <a:t>1</a:t>
            </a:r>
            <a:r>
              <a:rPr sz="3400" dirty="0">
                <a:latin typeface="Symbol"/>
                <a:cs typeface="Symbol"/>
              </a:rPr>
              <a:t></a:t>
            </a:r>
            <a:endParaRPr sz="3400">
              <a:latin typeface="Symbol"/>
              <a:cs typeface="Symbol"/>
            </a:endParaRPr>
          </a:p>
        </p:txBody>
      </p:sp>
      <p:sp>
        <p:nvSpPr>
          <p:cNvPr id="17" name="object 17"/>
          <p:cNvSpPr txBox="1"/>
          <p:nvPr/>
        </p:nvSpPr>
        <p:spPr>
          <a:xfrm>
            <a:off x="1720286" y="1789259"/>
            <a:ext cx="191770" cy="543560"/>
          </a:xfrm>
          <a:prstGeom prst="rect">
            <a:avLst/>
          </a:prstGeom>
        </p:spPr>
        <p:txBody>
          <a:bodyPr vert="horz" wrap="square" lIns="0" tIns="12065" rIns="0" bIns="0" rtlCol="0">
            <a:spAutoFit/>
          </a:bodyPr>
          <a:lstStyle/>
          <a:p>
            <a:pPr marL="12700">
              <a:lnSpc>
                <a:spcPct val="100000"/>
              </a:lnSpc>
              <a:spcBef>
                <a:spcPts val="95"/>
              </a:spcBef>
            </a:pPr>
            <a:r>
              <a:rPr sz="3400" dirty="0">
                <a:latin typeface="Symbol"/>
                <a:cs typeface="Symbol"/>
              </a:rPr>
              <a:t></a:t>
            </a:r>
            <a:endParaRPr sz="3400">
              <a:latin typeface="Symbol"/>
              <a:cs typeface="Symbol"/>
            </a:endParaRPr>
          </a:p>
        </p:txBody>
      </p:sp>
      <p:sp>
        <p:nvSpPr>
          <p:cNvPr id="18" name="object 18"/>
          <p:cNvSpPr txBox="1"/>
          <p:nvPr/>
        </p:nvSpPr>
        <p:spPr>
          <a:xfrm>
            <a:off x="1720286" y="1078583"/>
            <a:ext cx="191770" cy="543560"/>
          </a:xfrm>
          <a:prstGeom prst="rect">
            <a:avLst/>
          </a:prstGeom>
        </p:spPr>
        <p:txBody>
          <a:bodyPr vert="horz" wrap="square" lIns="0" tIns="12065" rIns="0" bIns="0" rtlCol="0">
            <a:spAutoFit/>
          </a:bodyPr>
          <a:lstStyle/>
          <a:p>
            <a:pPr marL="12700">
              <a:lnSpc>
                <a:spcPct val="100000"/>
              </a:lnSpc>
              <a:spcBef>
                <a:spcPts val="95"/>
              </a:spcBef>
            </a:pPr>
            <a:r>
              <a:rPr sz="3400" dirty="0">
                <a:latin typeface="Symbol"/>
                <a:cs typeface="Symbol"/>
              </a:rPr>
              <a:t></a:t>
            </a:r>
            <a:endParaRPr sz="3400">
              <a:latin typeface="Symbol"/>
              <a:cs typeface="Symbol"/>
            </a:endParaRPr>
          </a:p>
        </p:txBody>
      </p:sp>
      <p:sp>
        <p:nvSpPr>
          <p:cNvPr id="19" name="object 19"/>
          <p:cNvSpPr txBox="1"/>
          <p:nvPr/>
        </p:nvSpPr>
        <p:spPr>
          <a:xfrm>
            <a:off x="2713265" y="1512999"/>
            <a:ext cx="106045" cy="198755"/>
          </a:xfrm>
          <a:prstGeom prst="rect">
            <a:avLst/>
          </a:prstGeom>
        </p:spPr>
        <p:txBody>
          <a:bodyPr vert="horz" wrap="square" lIns="0" tIns="17145" rIns="0" bIns="0" rtlCol="0">
            <a:spAutoFit/>
          </a:bodyPr>
          <a:lstStyle/>
          <a:p>
            <a:pPr marL="12700">
              <a:lnSpc>
                <a:spcPct val="100000"/>
              </a:lnSpc>
              <a:spcBef>
                <a:spcPts val="135"/>
              </a:spcBef>
            </a:pPr>
            <a:r>
              <a:rPr sz="1100" i="1" spc="20" dirty="0">
                <a:latin typeface="Times New Roman"/>
                <a:cs typeface="Times New Roman"/>
              </a:rPr>
              <a:t>T</a:t>
            </a:r>
            <a:endParaRPr sz="1100">
              <a:latin typeface="Times New Roman"/>
              <a:cs typeface="Times New Roman"/>
            </a:endParaRPr>
          </a:p>
        </p:txBody>
      </p:sp>
      <p:sp>
        <p:nvSpPr>
          <p:cNvPr id="20" name="object 20"/>
          <p:cNvSpPr txBox="1"/>
          <p:nvPr/>
        </p:nvSpPr>
        <p:spPr>
          <a:xfrm>
            <a:off x="2273236" y="1259192"/>
            <a:ext cx="130175" cy="198755"/>
          </a:xfrm>
          <a:prstGeom prst="rect">
            <a:avLst/>
          </a:prstGeom>
        </p:spPr>
        <p:txBody>
          <a:bodyPr vert="horz" wrap="square" lIns="0" tIns="17145" rIns="0" bIns="0" rtlCol="0">
            <a:spAutoFit/>
          </a:bodyPr>
          <a:lstStyle/>
          <a:p>
            <a:pPr marL="12700">
              <a:lnSpc>
                <a:spcPct val="100000"/>
              </a:lnSpc>
              <a:spcBef>
                <a:spcPts val="135"/>
              </a:spcBef>
            </a:pPr>
            <a:r>
              <a:rPr sz="1100" i="1" spc="25" dirty="0">
                <a:latin typeface="Times New Roman"/>
                <a:cs typeface="Times New Roman"/>
              </a:rPr>
              <a:t>D</a:t>
            </a:r>
            <a:endParaRPr sz="1100">
              <a:latin typeface="Times New Roman"/>
              <a:cs typeface="Times New Roman"/>
            </a:endParaRPr>
          </a:p>
        </p:txBody>
      </p:sp>
      <p:sp>
        <p:nvSpPr>
          <p:cNvPr id="21" name="object 21"/>
          <p:cNvSpPr txBox="1"/>
          <p:nvPr/>
        </p:nvSpPr>
        <p:spPr>
          <a:xfrm>
            <a:off x="2444299" y="1343652"/>
            <a:ext cx="328930" cy="327025"/>
          </a:xfrm>
          <a:prstGeom prst="rect">
            <a:avLst/>
          </a:prstGeom>
        </p:spPr>
        <p:txBody>
          <a:bodyPr vert="horz" wrap="square" lIns="0" tIns="16510" rIns="0" bIns="0" rtlCol="0">
            <a:spAutoFit/>
          </a:bodyPr>
          <a:lstStyle/>
          <a:p>
            <a:pPr marL="12700">
              <a:lnSpc>
                <a:spcPct val="100000"/>
              </a:lnSpc>
              <a:spcBef>
                <a:spcPts val="130"/>
              </a:spcBef>
            </a:pPr>
            <a:r>
              <a:rPr sz="1950" i="1" spc="105" dirty="0">
                <a:latin typeface="Times New Roman"/>
                <a:cs typeface="Times New Roman"/>
              </a:rPr>
              <a:t>nV</a:t>
            </a:r>
            <a:endParaRPr sz="1950">
              <a:latin typeface="Times New Roman"/>
              <a:cs typeface="Times New Roman"/>
            </a:endParaRPr>
          </a:p>
        </p:txBody>
      </p:sp>
      <p:sp>
        <p:nvSpPr>
          <p:cNvPr id="22" name="object 22"/>
          <p:cNvSpPr txBox="1"/>
          <p:nvPr/>
        </p:nvSpPr>
        <p:spPr>
          <a:xfrm>
            <a:off x="2116262" y="1089844"/>
            <a:ext cx="179705" cy="327025"/>
          </a:xfrm>
          <a:prstGeom prst="rect">
            <a:avLst/>
          </a:prstGeom>
        </p:spPr>
        <p:txBody>
          <a:bodyPr vert="horz" wrap="square" lIns="0" tIns="16510" rIns="0" bIns="0" rtlCol="0">
            <a:spAutoFit/>
          </a:bodyPr>
          <a:lstStyle/>
          <a:p>
            <a:pPr marL="12700">
              <a:lnSpc>
                <a:spcPct val="100000"/>
              </a:lnSpc>
              <a:spcBef>
                <a:spcPts val="130"/>
              </a:spcBef>
            </a:pPr>
            <a:r>
              <a:rPr sz="1950" i="1" spc="20" dirty="0">
                <a:latin typeface="Times New Roman"/>
                <a:cs typeface="Times New Roman"/>
              </a:rPr>
              <a:t>V</a:t>
            </a:r>
            <a:endParaRPr sz="1950">
              <a:latin typeface="Times New Roman"/>
              <a:cs typeface="Times New Roman"/>
            </a:endParaRPr>
          </a:p>
        </p:txBody>
      </p:sp>
      <p:sp>
        <p:nvSpPr>
          <p:cNvPr id="23" name="object 23"/>
          <p:cNvSpPr txBox="1"/>
          <p:nvPr/>
        </p:nvSpPr>
        <p:spPr>
          <a:xfrm>
            <a:off x="689634" y="1467170"/>
            <a:ext cx="1260475" cy="543560"/>
          </a:xfrm>
          <a:prstGeom prst="rect">
            <a:avLst/>
          </a:prstGeom>
        </p:spPr>
        <p:txBody>
          <a:bodyPr vert="horz" wrap="square" lIns="0" tIns="12065" rIns="0" bIns="0" rtlCol="0">
            <a:spAutoFit/>
          </a:bodyPr>
          <a:lstStyle/>
          <a:p>
            <a:pPr marL="38100">
              <a:lnSpc>
                <a:spcPct val="100000"/>
              </a:lnSpc>
              <a:spcBef>
                <a:spcPts val="95"/>
              </a:spcBef>
              <a:tabLst>
                <a:tab pos="894715" algn="l"/>
              </a:tabLst>
            </a:pPr>
            <a:r>
              <a:rPr sz="1950" i="1" spc="25" dirty="0">
                <a:latin typeface="Times New Roman"/>
                <a:cs typeface="Times New Roman"/>
              </a:rPr>
              <a:t>D	</a:t>
            </a:r>
            <a:r>
              <a:rPr sz="1950" i="1" spc="10" dirty="0">
                <a:latin typeface="Times New Roman"/>
                <a:cs typeface="Times New Roman"/>
              </a:rPr>
              <a:t>s</a:t>
            </a:r>
            <a:r>
              <a:rPr sz="1950" i="1" spc="-95" dirty="0">
                <a:latin typeface="Times New Roman"/>
                <a:cs typeface="Times New Roman"/>
              </a:rPr>
              <a:t> </a:t>
            </a:r>
            <a:r>
              <a:rPr sz="5100" baseline="-5718" dirty="0">
                <a:latin typeface="Symbol"/>
                <a:cs typeface="Symbol"/>
              </a:rPr>
              <a:t></a:t>
            </a:r>
            <a:endParaRPr sz="5100" baseline="-5718">
              <a:latin typeface="Symbol"/>
              <a:cs typeface="Symbol"/>
            </a:endParaRPr>
          </a:p>
        </p:txBody>
      </p:sp>
      <p:sp>
        <p:nvSpPr>
          <p:cNvPr id="24" name="object 24"/>
          <p:cNvSpPr txBox="1"/>
          <p:nvPr/>
        </p:nvSpPr>
        <p:spPr>
          <a:xfrm>
            <a:off x="533287" y="1360401"/>
            <a:ext cx="1612900" cy="543560"/>
          </a:xfrm>
          <a:prstGeom prst="rect">
            <a:avLst/>
          </a:prstGeom>
        </p:spPr>
        <p:txBody>
          <a:bodyPr vert="horz" wrap="square" lIns="0" tIns="12065" rIns="0" bIns="0" rtlCol="0">
            <a:spAutoFit/>
          </a:bodyPr>
          <a:lstStyle/>
          <a:p>
            <a:pPr marL="12700">
              <a:lnSpc>
                <a:spcPct val="100000"/>
              </a:lnSpc>
              <a:spcBef>
                <a:spcPts val="95"/>
              </a:spcBef>
              <a:tabLst>
                <a:tab pos="523875" algn="l"/>
                <a:tab pos="1199515" algn="l"/>
              </a:tabLst>
            </a:pPr>
            <a:r>
              <a:rPr sz="3400" i="1" dirty="0">
                <a:latin typeface="Times New Roman"/>
                <a:cs typeface="Times New Roman"/>
              </a:rPr>
              <a:t>I	</a:t>
            </a:r>
            <a:r>
              <a:rPr sz="3400" spc="5" dirty="0">
                <a:latin typeface="Symbol"/>
                <a:cs typeface="Symbol"/>
              </a:rPr>
              <a:t></a:t>
            </a:r>
            <a:r>
              <a:rPr sz="3400" spc="25" dirty="0">
                <a:latin typeface="Times New Roman"/>
                <a:cs typeface="Times New Roman"/>
              </a:rPr>
              <a:t> </a:t>
            </a:r>
            <a:r>
              <a:rPr sz="3400" i="1" dirty="0">
                <a:latin typeface="Times New Roman"/>
                <a:cs typeface="Times New Roman"/>
              </a:rPr>
              <a:t>I	</a:t>
            </a:r>
            <a:r>
              <a:rPr sz="3400" dirty="0">
                <a:latin typeface="Symbol"/>
                <a:cs typeface="Symbol"/>
              </a:rPr>
              <a:t></a:t>
            </a:r>
            <a:r>
              <a:rPr sz="3400" spc="-520" dirty="0">
                <a:latin typeface="Times New Roman"/>
                <a:cs typeface="Times New Roman"/>
              </a:rPr>
              <a:t> </a:t>
            </a:r>
            <a:r>
              <a:rPr sz="3400" i="1" dirty="0">
                <a:latin typeface="Times New Roman"/>
                <a:cs typeface="Times New Roman"/>
              </a:rPr>
              <a:t>e</a:t>
            </a:r>
            <a:endParaRPr sz="3400">
              <a:latin typeface="Times New Roman"/>
              <a:cs typeface="Times New Roman"/>
            </a:endParaRPr>
          </a:p>
        </p:txBody>
      </p:sp>
      <p:sp>
        <p:nvSpPr>
          <p:cNvPr id="26" name="Footer Placeholder 25"/>
          <p:cNvSpPr>
            <a:spLocks noGrp="1"/>
          </p:cNvSpPr>
          <p:nvPr>
            <p:ph type="ftr" sz="quarter" idx="5"/>
          </p:nvPr>
        </p:nvSpPr>
        <p:spPr/>
        <p:txBody>
          <a:bodyPr/>
          <a:lstStyle/>
          <a:p>
            <a:r>
              <a:rPr lang="en-IN" smtClean="0"/>
              <a:t>Dr. Neethu Anna Sabu</a:t>
            </a:r>
            <a:endParaRPr lang="en-IN"/>
          </a:p>
        </p:txBody>
      </p:sp>
      <p:sp>
        <p:nvSpPr>
          <p:cNvPr id="27" name="Slide Number Placeholder 26"/>
          <p:cNvSpPr>
            <a:spLocks noGrp="1"/>
          </p:cNvSpPr>
          <p:nvPr>
            <p:ph type="sldNum" sz="quarter" idx="7"/>
          </p:nvPr>
        </p:nvSpPr>
        <p:spPr/>
        <p:txBody>
          <a:bodyPr/>
          <a:lstStyle/>
          <a:p>
            <a:fld id="{B6F15528-21DE-4FAA-801E-634DDDAF4B2B}" type="slidenum">
              <a:rPr lang="en-IN" smtClean="0"/>
              <a:t>37</a:t>
            </a:fld>
            <a:endParaRPr lang="en-IN"/>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a:xfrm>
            <a:off x="285699" y="1755749"/>
            <a:ext cx="8359775" cy="1538883"/>
          </a:xfrm>
        </p:spPr>
        <p:txBody>
          <a:bodyPr/>
          <a:lstStyle/>
          <a:p>
            <a:pPr algn="just"/>
            <a:r>
              <a:rPr lang="en-US" dirty="0" smtClean="0">
                <a:latin typeface="Times New Roman" panose="02020603050405020304" pitchFamily="18" charset="0"/>
                <a:cs typeface="Times New Roman" panose="02020603050405020304" pitchFamily="18" charset="0"/>
              </a:rPr>
              <a:t>Ideal diode</a:t>
            </a:r>
          </a:p>
          <a:p>
            <a:pPr marL="342900" indent="-342900" algn="just">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 diode is said to be an </a:t>
            </a:r>
            <a:r>
              <a:rPr lang="en-US" dirty="0">
                <a:latin typeface="Times New Roman" panose="02020603050405020304" pitchFamily="18" charset="0"/>
                <a:cs typeface="Times New Roman" panose="02020603050405020304" pitchFamily="18" charset="0"/>
              </a:rPr>
              <a:t>Ideal Diode</a:t>
            </a:r>
            <a:r>
              <a:rPr lang="en-US" b="0" dirty="0">
                <a:latin typeface="Times New Roman" panose="02020603050405020304" pitchFamily="18" charset="0"/>
                <a:cs typeface="Times New Roman" panose="02020603050405020304" pitchFamily="18" charset="0"/>
              </a:rPr>
              <a:t> when it is forward biased and acts as a perfect conductor, with zero voltage across it. Similarly, when the diode is reversed biased, it acts as a perfect insulator with zero current through it</a:t>
            </a:r>
            <a:r>
              <a:rPr lang="en-US" b="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38</a:t>
            </a:fld>
            <a:endParaRPr lang="en-IN"/>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598" t="22255" r="39684" b="14444"/>
          <a:stretch/>
        </p:blipFill>
        <p:spPr bwMode="auto">
          <a:xfrm>
            <a:off x="941559" y="3124200"/>
            <a:ext cx="6183517" cy="2969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95384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dirty="0"/>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39</a:t>
            </a:fld>
            <a:endParaRPr lang="en-IN"/>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440" t="22848" r="38391" b="20540"/>
          <a:stretch/>
        </p:blipFill>
        <p:spPr bwMode="auto">
          <a:xfrm>
            <a:off x="838200" y="1600200"/>
            <a:ext cx="6482282" cy="3882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32285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66213" y="303021"/>
            <a:ext cx="4603115" cy="391160"/>
          </a:xfrm>
          <a:prstGeom prst="rect">
            <a:avLst/>
          </a:prstGeom>
        </p:spPr>
        <p:txBody>
          <a:bodyPr vert="horz" wrap="square" lIns="0" tIns="12700" rIns="0" bIns="0" rtlCol="0">
            <a:spAutoFit/>
          </a:bodyPr>
          <a:lstStyle/>
          <a:p>
            <a:pPr marL="12700">
              <a:lnSpc>
                <a:spcPct val="100000"/>
              </a:lnSpc>
              <a:spcBef>
                <a:spcPts val="100"/>
              </a:spcBef>
            </a:pPr>
            <a:r>
              <a:rPr sz="2400" b="0" spc="-5" dirty="0">
                <a:solidFill>
                  <a:srgbClr val="000000"/>
                </a:solidFill>
                <a:latin typeface="Arial Black"/>
                <a:cs typeface="Arial Black"/>
              </a:rPr>
              <a:t>Classification</a:t>
            </a:r>
            <a:r>
              <a:rPr sz="2400" b="0" spc="-55" dirty="0">
                <a:solidFill>
                  <a:srgbClr val="000000"/>
                </a:solidFill>
                <a:latin typeface="Arial Black"/>
                <a:cs typeface="Arial Black"/>
              </a:rPr>
              <a:t> </a:t>
            </a:r>
            <a:r>
              <a:rPr sz="2400" b="0" dirty="0">
                <a:solidFill>
                  <a:srgbClr val="000000"/>
                </a:solidFill>
                <a:latin typeface="Arial Black"/>
                <a:cs typeface="Arial Black"/>
              </a:rPr>
              <a:t>of</a:t>
            </a:r>
            <a:r>
              <a:rPr sz="2400" b="0" spc="105" dirty="0">
                <a:solidFill>
                  <a:srgbClr val="000000"/>
                </a:solidFill>
                <a:latin typeface="Arial Black"/>
                <a:cs typeface="Arial Black"/>
              </a:rPr>
              <a:t> </a:t>
            </a:r>
            <a:r>
              <a:rPr sz="2400" b="0" spc="-5" dirty="0">
                <a:solidFill>
                  <a:srgbClr val="000000"/>
                </a:solidFill>
                <a:latin typeface="Arial Black"/>
                <a:cs typeface="Arial Black"/>
              </a:rPr>
              <a:t>Materials..</a:t>
            </a:r>
            <a:endParaRPr sz="2400">
              <a:latin typeface="Arial Black"/>
              <a:cs typeface="Arial Black"/>
            </a:endParaRPr>
          </a:p>
        </p:txBody>
      </p:sp>
      <p:sp>
        <p:nvSpPr>
          <p:cNvPr id="3" name="object 3"/>
          <p:cNvSpPr txBox="1"/>
          <p:nvPr/>
        </p:nvSpPr>
        <p:spPr>
          <a:xfrm>
            <a:off x="114401" y="894080"/>
            <a:ext cx="8449945" cy="585470"/>
          </a:xfrm>
          <a:prstGeom prst="rect">
            <a:avLst/>
          </a:prstGeom>
        </p:spPr>
        <p:txBody>
          <a:bodyPr vert="horz" wrap="square" lIns="0" tIns="13335" rIns="0" bIns="0" rtlCol="0">
            <a:spAutoFit/>
          </a:bodyPr>
          <a:lstStyle/>
          <a:p>
            <a:pPr marL="12700">
              <a:lnSpc>
                <a:spcPts val="2325"/>
              </a:lnSpc>
              <a:spcBef>
                <a:spcPts val="105"/>
              </a:spcBef>
            </a:pPr>
            <a:r>
              <a:rPr sz="2000" dirty="0">
                <a:latin typeface="Wingdings"/>
                <a:cs typeface="Wingdings"/>
              </a:rPr>
              <a:t></a:t>
            </a:r>
            <a:r>
              <a:rPr sz="2000" spc="-50" dirty="0">
                <a:latin typeface="Times New Roman"/>
                <a:cs typeface="Times New Roman"/>
              </a:rPr>
              <a:t> </a:t>
            </a:r>
            <a:r>
              <a:rPr sz="2000" b="1" spc="-5" dirty="0">
                <a:latin typeface="Calibri"/>
                <a:cs typeface="Calibri"/>
              </a:rPr>
              <a:t>Energy</a:t>
            </a:r>
            <a:r>
              <a:rPr sz="2000" b="1" spc="5" dirty="0">
                <a:latin typeface="Calibri"/>
                <a:cs typeface="Calibri"/>
              </a:rPr>
              <a:t> </a:t>
            </a:r>
            <a:r>
              <a:rPr sz="2000" b="1" dirty="0">
                <a:latin typeface="Calibri"/>
                <a:cs typeface="Calibri"/>
              </a:rPr>
              <a:t>band</a:t>
            </a:r>
            <a:r>
              <a:rPr sz="2000" b="1" spc="5" dirty="0">
                <a:latin typeface="Calibri"/>
                <a:cs typeface="Calibri"/>
              </a:rPr>
              <a:t> </a:t>
            </a:r>
            <a:r>
              <a:rPr sz="2000" b="1" spc="-10" dirty="0">
                <a:latin typeface="Calibri"/>
                <a:cs typeface="Calibri"/>
              </a:rPr>
              <a:t>diagrams</a:t>
            </a:r>
            <a:r>
              <a:rPr sz="2000" b="1" spc="-5" dirty="0">
                <a:latin typeface="Calibri"/>
                <a:cs typeface="Calibri"/>
              </a:rPr>
              <a:t> </a:t>
            </a:r>
            <a:r>
              <a:rPr sz="2000" b="1" spc="-20" dirty="0">
                <a:latin typeface="Calibri"/>
                <a:cs typeface="Calibri"/>
              </a:rPr>
              <a:t>insulator, </a:t>
            </a:r>
            <a:r>
              <a:rPr sz="2000" b="1" spc="-5" dirty="0">
                <a:latin typeface="Calibri"/>
                <a:cs typeface="Calibri"/>
              </a:rPr>
              <a:t>semiconductor</a:t>
            </a:r>
            <a:r>
              <a:rPr sz="2000" b="1" spc="-35" dirty="0">
                <a:latin typeface="Calibri"/>
                <a:cs typeface="Calibri"/>
              </a:rPr>
              <a:t> </a:t>
            </a:r>
            <a:r>
              <a:rPr sz="2000" b="1" dirty="0">
                <a:latin typeface="Calibri"/>
                <a:cs typeface="Calibri"/>
              </a:rPr>
              <a:t>and</a:t>
            </a:r>
            <a:r>
              <a:rPr sz="2000" b="1" spc="-5" dirty="0">
                <a:latin typeface="Calibri"/>
                <a:cs typeface="Calibri"/>
              </a:rPr>
              <a:t> conductor</a:t>
            </a:r>
            <a:endParaRPr sz="2000">
              <a:latin typeface="Calibri"/>
              <a:cs typeface="Calibri"/>
            </a:endParaRPr>
          </a:p>
          <a:p>
            <a:pPr marL="41910">
              <a:lnSpc>
                <a:spcPts val="2085"/>
              </a:lnSpc>
            </a:pPr>
            <a:r>
              <a:rPr sz="1800" dirty="0">
                <a:solidFill>
                  <a:srgbClr val="C00000"/>
                </a:solidFill>
                <a:latin typeface="Calibri"/>
                <a:cs typeface="Calibri"/>
              </a:rPr>
              <a:t>Band</a:t>
            </a:r>
            <a:r>
              <a:rPr sz="1800" spc="-5" dirty="0">
                <a:solidFill>
                  <a:srgbClr val="C00000"/>
                </a:solidFill>
                <a:latin typeface="Calibri"/>
                <a:cs typeface="Calibri"/>
              </a:rPr>
              <a:t> </a:t>
            </a:r>
            <a:r>
              <a:rPr sz="1800" spc="-10" dirty="0">
                <a:solidFill>
                  <a:srgbClr val="C00000"/>
                </a:solidFill>
                <a:latin typeface="Calibri"/>
                <a:cs typeface="Calibri"/>
              </a:rPr>
              <a:t>structure</a:t>
            </a:r>
            <a:r>
              <a:rPr sz="1800" spc="15" dirty="0">
                <a:solidFill>
                  <a:srgbClr val="C00000"/>
                </a:solidFill>
                <a:latin typeface="Calibri"/>
                <a:cs typeface="Calibri"/>
              </a:rPr>
              <a:t> </a:t>
            </a:r>
            <a:r>
              <a:rPr sz="1800" spc="-5" dirty="0">
                <a:solidFill>
                  <a:srgbClr val="C00000"/>
                </a:solidFill>
                <a:latin typeface="Calibri"/>
                <a:cs typeface="Calibri"/>
              </a:rPr>
              <a:t>of </a:t>
            </a:r>
            <a:r>
              <a:rPr sz="1800" dirty="0">
                <a:solidFill>
                  <a:srgbClr val="C00000"/>
                </a:solidFill>
                <a:latin typeface="Calibri"/>
                <a:cs typeface="Calibri"/>
              </a:rPr>
              <a:t>a</a:t>
            </a:r>
            <a:r>
              <a:rPr sz="1800" spc="10" dirty="0">
                <a:solidFill>
                  <a:srgbClr val="C00000"/>
                </a:solidFill>
                <a:latin typeface="Calibri"/>
                <a:cs typeface="Calibri"/>
              </a:rPr>
              <a:t> </a:t>
            </a:r>
            <a:r>
              <a:rPr sz="1800" spc="-10" dirty="0">
                <a:solidFill>
                  <a:srgbClr val="C00000"/>
                </a:solidFill>
                <a:latin typeface="Calibri"/>
                <a:cs typeface="Calibri"/>
              </a:rPr>
              <a:t>material</a:t>
            </a:r>
            <a:r>
              <a:rPr sz="1800" spc="-5" dirty="0">
                <a:solidFill>
                  <a:srgbClr val="C00000"/>
                </a:solidFill>
                <a:latin typeface="Calibri"/>
                <a:cs typeface="Calibri"/>
              </a:rPr>
              <a:t> defines</a:t>
            </a:r>
            <a:r>
              <a:rPr sz="1800" dirty="0">
                <a:solidFill>
                  <a:srgbClr val="C00000"/>
                </a:solidFill>
                <a:latin typeface="Calibri"/>
                <a:cs typeface="Calibri"/>
              </a:rPr>
              <a:t> the</a:t>
            </a:r>
            <a:r>
              <a:rPr sz="1800" spc="15" dirty="0">
                <a:solidFill>
                  <a:srgbClr val="C00000"/>
                </a:solidFill>
                <a:latin typeface="Calibri"/>
                <a:cs typeface="Calibri"/>
              </a:rPr>
              <a:t> </a:t>
            </a:r>
            <a:r>
              <a:rPr sz="1800" spc="-5" dirty="0">
                <a:solidFill>
                  <a:srgbClr val="C00000"/>
                </a:solidFill>
                <a:latin typeface="Calibri"/>
                <a:cs typeface="Calibri"/>
              </a:rPr>
              <a:t>band</a:t>
            </a:r>
            <a:r>
              <a:rPr sz="1800" spc="10" dirty="0">
                <a:solidFill>
                  <a:srgbClr val="C00000"/>
                </a:solidFill>
                <a:latin typeface="Calibri"/>
                <a:cs typeface="Calibri"/>
              </a:rPr>
              <a:t> </a:t>
            </a:r>
            <a:r>
              <a:rPr sz="1800" spc="-5" dirty="0">
                <a:solidFill>
                  <a:srgbClr val="C00000"/>
                </a:solidFill>
                <a:latin typeface="Calibri"/>
                <a:cs typeface="Calibri"/>
              </a:rPr>
              <a:t>of energy</a:t>
            </a:r>
            <a:r>
              <a:rPr sz="1800" dirty="0">
                <a:solidFill>
                  <a:srgbClr val="C00000"/>
                </a:solidFill>
                <a:latin typeface="Calibri"/>
                <a:cs typeface="Calibri"/>
              </a:rPr>
              <a:t> </a:t>
            </a:r>
            <a:r>
              <a:rPr sz="1800" spc="-5" dirty="0">
                <a:solidFill>
                  <a:srgbClr val="C00000"/>
                </a:solidFill>
                <a:latin typeface="Calibri"/>
                <a:cs typeface="Calibri"/>
              </a:rPr>
              <a:t>levels</a:t>
            </a:r>
            <a:r>
              <a:rPr sz="1800" dirty="0">
                <a:solidFill>
                  <a:srgbClr val="C00000"/>
                </a:solidFill>
                <a:latin typeface="Calibri"/>
                <a:cs typeface="Calibri"/>
              </a:rPr>
              <a:t> </a:t>
            </a:r>
            <a:r>
              <a:rPr sz="1800" spc="-5" dirty="0">
                <a:solidFill>
                  <a:srgbClr val="C00000"/>
                </a:solidFill>
                <a:latin typeface="Calibri"/>
                <a:cs typeface="Calibri"/>
              </a:rPr>
              <a:t>that</a:t>
            </a:r>
            <a:r>
              <a:rPr sz="1800" dirty="0">
                <a:solidFill>
                  <a:srgbClr val="C00000"/>
                </a:solidFill>
                <a:latin typeface="Calibri"/>
                <a:cs typeface="Calibri"/>
              </a:rPr>
              <a:t> an</a:t>
            </a:r>
            <a:r>
              <a:rPr sz="1800" spc="-5" dirty="0">
                <a:solidFill>
                  <a:srgbClr val="C00000"/>
                </a:solidFill>
                <a:latin typeface="Calibri"/>
                <a:cs typeface="Calibri"/>
              </a:rPr>
              <a:t> electron</a:t>
            </a:r>
            <a:r>
              <a:rPr sz="1800" spc="20" dirty="0">
                <a:solidFill>
                  <a:srgbClr val="C00000"/>
                </a:solidFill>
                <a:latin typeface="Calibri"/>
                <a:cs typeface="Calibri"/>
              </a:rPr>
              <a:t> </a:t>
            </a:r>
            <a:r>
              <a:rPr sz="1800" spc="-10" dirty="0">
                <a:solidFill>
                  <a:srgbClr val="C00000"/>
                </a:solidFill>
                <a:latin typeface="Calibri"/>
                <a:cs typeface="Calibri"/>
              </a:rPr>
              <a:t>can</a:t>
            </a:r>
            <a:r>
              <a:rPr sz="1800" spc="45" dirty="0">
                <a:solidFill>
                  <a:srgbClr val="C00000"/>
                </a:solidFill>
                <a:latin typeface="Calibri"/>
                <a:cs typeface="Calibri"/>
              </a:rPr>
              <a:t> </a:t>
            </a:r>
            <a:r>
              <a:rPr sz="1800" spc="-25" dirty="0">
                <a:solidFill>
                  <a:srgbClr val="C00000"/>
                </a:solidFill>
                <a:latin typeface="Calibri"/>
                <a:cs typeface="Calibri"/>
              </a:rPr>
              <a:t>occupy.</a:t>
            </a:r>
            <a:endParaRPr sz="1800">
              <a:latin typeface="Calibri"/>
              <a:cs typeface="Calibri"/>
            </a:endParaRPr>
          </a:p>
        </p:txBody>
      </p:sp>
      <p:sp>
        <p:nvSpPr>
          <p:cNvPr id="4" name="object 4"/>
          <p:cNvSpPr txBox="1"/>
          <p:nvPr/>
        </p:nvSpPr>
        <p:spPr>
          <a:xfrm>
            <a:off x="5197855" y="1548129"/>
            <a:ext cx="3728085" cy="574675"/>
          </a:xfrm>
          <a:prstGeom prst="rect">
            <a:avLst/>
          </a:prstGeom>
        </p:spPr>
        <p:txBody>
          <a:bodyPr vert="horz" wrap="square" lIns="0" tIns="12700" rIns="0" bIns="0" rtlCol="0">
            <a:spAutoFit/>
          </a:bodyPr>
          <a:lstStyle/>
          <a:p>
            <a:pPr marL="299085" marR="5080" indent="-287020">
              <a:lnSpc>
                <a:spcPct val="100000"/>
              </a:lnSpc>
              <a:spcBef>
                <a:spcPts val="100"/>
              </a:spcBef>
              <a:buFont typeface="Microsoft Sans Serif"/>
              <a:buChar char="•"/>
              <a:tabLst>
                <a:tab pos="299085" algn="l"/>
                <a:tab pos="299720" algn="l"/>
                <a:tab pos="763905" algn="l"/>
                <a:tab pos="1556385" algn="l"/>
                <a:tab pos="1920875" algn="l"/>
                <a:tab pos="2794000" algn="l"/>
              </a:tabLst>
            </a:pPr>
            <a:r>
              <a:rPr sz="1800" spc="-5" dirty="0">
                <a:latin typeface="Calibri"/>
                <a:cs typeface="Calibri"/>
              </a:rPr>
              <a:t>The</a:t>
            </a:r>
            <a:r>
              <a:rPr sz="1800" spc="95" dirty="0">
                <a:latin typeface="Calibri"/>
                <a:cs typeface="Calibri"/>
              </a:rPr>
              <a:t> </a:t>
            </a:r>
            <a:r>
              <a:rPr sz="1800" spc="-10" dirty="0">
                <a:latin typeface="Calibri"/>
                <a:cs typeface="Calibri"/>
              </a:rPr>
              <a:t>electrons</a:t>
            </a:r>
            <a:r>
              <a:rPr sz="1800" spc="95" dirty="0">
                <a:latin typeface="Calibri"/>
                <a:cs typeface="Calibri"/>
              </a:rPr>
              <a:t> </a:t>
            </a:r>
            <a:r>
              <a:rPr sz="1800" spc="-5" dirty="0">
                <a:latin typeface="Calibri"/>
                <a:cs typeface="Calibri"/>
              </a:rPr>
              <a:t>in</a:t>
            </a:r>
            <a:r>
              <a:rPr sz="1800" spc="105" dirty="0">
                <a:latin typeface="Calibri"/>
                <a:cs typeface="Calibri"/>
              </a:rPr>
              <a:t> </a:t>
            </a:r>
            <a:r>
              <a:rPr sz="1800" dirty="0">
                <a:latin typeface="Calibri"/>
                <a:cs typeface="Calibri"/>
              </a:rPr>
              <a:t>the</a:t>
            </a:r>
            <a:r>
              <a:rPr sz="1800" spc="95" dirty="0">
                <a:latin typeface="Calibri"/>
                <a:cs typeface="Calibri"/>
              </a:rPr>
              <a:t> </a:t>
            </a:r>
            <a:r>
              <a:rPr sz="1800" spc="-10" dirty="0">
                <a:latin typeface="Calibri"/>
                <a:cs typeface="Calibri"/>
              </a:rPr>
              <a:t>outermost</a:t>
            </a:r>
            <a:r>
              <a:rPr sz="1800" spc="100" dirty="0">
                <a:latin typeface="Calibri"/>
                <a:cs typeface="Calibri"/>
              </a:rPr>
              <a:t> </a:t>
            </a:r>
            <a:r>
              <a:rPr sz="1800" dirty="0">
                <a:latin typeface="Calibri"/>
                <a:cs typeface="Calibri"/>
              </a:rPr>
              <a:t>shell </a:t>
            </a:r>
            <a:r>
              <a:rPr sz="1800" spc="-395" dirty="0">
                <a:latin typeface="Calibri"/>
                <a:cs typeface="Calibri"/>
              </a:rPr>
              <a:t> </a:t>
            </a:r>
            <a:r>
              <a:rPr sz="1800" dirty="0">
                <a:latin typeface="Calibri"/>
                <a:cs typeface="Calibri"/>
              </a:rPr>
              <a:t>a</a:t>
            </a:r>
            <a:r>
              <a:rPr sz="1800" spc="-30" dirty="0">
                <a:latin typeface="Calibri"/>
                <a:cs typeface="Calibri"/>
              </a:rPr>
              <a:t>r</a:t>
            </a:r>
            <a:r>
              <a:rPr sz="1800" dirty="0">
                <a:latin typeface="Calibri"/>
                <a:cs typeface="Calibri"/>
              </a:rPr>
              <a:t>e	kn</a:t>
            </a:r>
            <a:r>
              <a:rPr sz="1800" spc="-15" dirty="0">
                <a:latin typeface="Calibri"/>
                <a:cs typeface="Calibri"/>
              </a:rPr>
              <a:t>o</a:t>
            </a:r>
            <a:r>
              <a:rPr sz="1800" dirty="0">
                <a:latin typeface="Calibri"/>
                <a:cs typeface="Calibri"/>
              </a:rPr>
              <a:t>wn	as	</a:t>
            </a:r>
            <a:r>
              <a:rPr sz="1800" b="1" spc="-25" dirty="0">
                <a:latin typeface="Calibri"/>
                <a:cs typeface="Calibri"/>
              </a:rPr>
              <a:t>v</a:t>
            </a:r>
            <a:r>
              <a:rPr sz="1800" b="1" dirty="0">
                <a:latin typeface="Calibri"/>
                <a:cs typeface="Calibri"/>
              </a:rPr>
              <a:t>alence	elect</a:t>
            </a:r>
            <a:r>
              <a:rPr sz="1800" b="1" spc="-25" dirty="0">
                <a:latin typeface="Calibri"/>
                <a:cs typeface="Calibri"/>
              </a:rPr>
              <a:t>r</a:t>
            </a:r>
            <a:r>
              <a:rPr sz="1800" b="1" spc="-5" dirty="0">
                <a:latin typeface="Calibri"/>
                <a:cs typeface="Calibri"/>
              </a:rPr>
              <a:t>on</a:t>
            </a:r>
            <a:r>
              <a:rPr sz="1800" b="1" spc="5" dirty="0">
                <a:latin typeface="Calibri"/>
                <a:cs typeface="Calibri"/>
              </a:rPr>
              <a:t>s</a:t>
            </a:r>
            <a:r>
              <a:rPr sz="1800" dirty="0">
                <a:latin typeface="Calibri"/>
                <a:cs typeface="Calibri"/>
              </a:rPr>
              <a:t>.</a:t>
            </a:r>
          </a:p>
        </p:txBody>
      </p:sp>
      <p:sp>
        <p:nvSpPr>
          <p:cNvPr id="5" name="object 5"/>
          <p:cNvSpPr txBox="1"/>
          <p:nvPr/>
        </p:nvSpPr>
        <p:spPr>
          <a:xfrm>
            <a:off x="5484367" y="2097151"/>
            <a:ext cx="3439795" cy="1397635"/>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Calibri"/>
                <a:cs typeface="Calibri"/>
              </a:rPr>
              <a:t>These</a:t>
            </a:r>
            <a:r>
              <a:rPr sz="1800" dirty="0">
                <a:latin typeface="Calibri"/>
                <a:cs typeface="Calibri"/>
              </a:rPr>
              <a:t> </a:t>
            </a:r>
            <a:r>
              <a:rPr sz="1800" spc="-5" dirty="0">
                <a:latin typeface="Calibri"/>
                <a:cs typeface="Calibri"/>
              </a:rPr>
              <a:t>valence</a:t>
            </a:r>
            <a:r>
              <a:rPr sz="1800" dirty="0">
                <a:latin typeface="Calibri"/>
                <a:cs typeface="Calibri"/>
              </a:rPr>
              <a:t> </a:t>
            </a:r>
            <a:r>
              <a:rPr sz="1800" spc="-10" dirty="0">
                <a:latin typeface="Calibri"/>
                <a:cs typeface="Calibri"/>
              </a:rPr>
              <a:t>electrons</a:t>
            </a:r>
            <a:r>
              <a:rPr sz="1800" spc="-5" dirty="0">
                <a:latin typeface="Calibri"/>
                <a:cs typeface="Calibri"/>
              </a:rPr>
              <a:t> </a:t>
            </a:r>
            <a:r>
              <a:rPr sz="1800" spc="-10" dirty="0">
                <a:latin typeface="Calibri"/>
                <a:cs typeface="Calibri"/>
              </a:rPr>
              <a:t>contain</a:t>
            </a:r>
            <a:r>
              <a:rPr sz="1800" spc="-5" dirty="0">
                <a:latin typeface="Calibri"/>
                <a:cs typeface="Calibri"/>
              </a:rPr>
              <a:t> </a:t>
            </a:r>
            <a:r>
              <a:rPr sz="1800" dirty="0">
                <a:latin typeface="Calibri"/>
                <a:cs typeface="Calibri"/>
              </a:rPr>
              <a:t>a </a:t>
            </a:r>
            <a:r>
              <a:rPr sz="1800" spc="5" dirty="0">
                <a:latin typeface="Calibri"/>
                <a:cs typeface="Calibri"/>
              </a:rPr>
              <a:t> </a:t>
            </a:r>
            <a:r>
              <a:rPr sz="1800" spc="-5" dirty="0">
                <a:latin typeface="Calibri"/>
                <a:cs typeface="Calibri"/>
              </a:rPr>
              <a:t>series of energy levels </a:t>
            </a:r>
            <a:r>
              <a:rPr sz="1800" dirty="0">
                <a:latin typeface="Calibri"/>
                <a:cs typeface="Calibri"/>
              </a:rPr>
              <a:t>and </a:t>
            </a:r>
            <a:r>
              <a:rPr sz="1800" spc="-10" dirty="0">
                <a:latin typeface="Calibri"/>
                <a:cs typeface="Calibri"/>
              </a:rPr>
              <a:t>form </a:t>
            </a:r>
            <a:r>
              <a:rPr sz="1800" dirty="0">
                <a:latin typeface="Calibri"/>
                <a:cs typeface="Calibri"/>
              </a:rPr>
              <a:t>an </a:t>
            </a:r>
            <a:r>
              <a:rPr sz="1800" spc="5" dirty="0">
                <a:latin typeface="Calibri"/>
                <a:cs typeface="Calibri"/>
              </a:rPr>
              <a:t> </a:t>
            </a:r>
            <a:r>
              <a:rPr sz="1800" spc="-5" dirty="0">
                <a:latin typeface="Calibri"/>
                <a:cs typeface="Calibri"/>
              </a:rPr>
              <a:t>energy</a:t>
            </a:r>
            <a:r>
              <a:rPr sz="1800" dirty="0">
                <a:latin typeface="Calibri"/>
                <a:cs typeface="Calibri"/>
              </a:rPr>
              <a:t> </a:t>
            </a:r>
            <a:r>
              <a:rPr sz="1800" spc="-5" dirty="0">
                <a:latin typeface="Calibri"/>
                <a:cs typeface="Calibri"/>
              </a:rPr>
              <a:t>band</a:t>
            </a:r>
            <a:r>
              <a:rPr sz="1800" dirty="0">
                <a:latin typeface="Calibri"/>
                <a:cs typeface="Calibri"/>
              </a:rPr>
              <a:t> </a:t>
            </a:r>
            <a:r>
              <a:rPr sz="1800" spc="-5" dirty="0">
                <a:latin typeface="Calibri"/>
                <a:cs typeface="Calibri"/>
              </a:rPr>
              <a:t>known</a:t>
            </a:r>
            <a:r>
              <a:rPr sz="1800" spc="400" dirty="0">
                <a:latin typeface="Calibri"/>
                <a:cs typeface="Calibri"/>
              </a:rPr>
              <a:t> </a:t>
            </a:r>
            <a:r>
              <a:rPr sz="1800" dirty="0">
                <a:latin typeface="Calibri"/>
                <a:cs typeface="Calibri"/>
              </a:rPr>
              <a:t>as</a:t>
            </a:r>
            <a:r>
              <a:rPr sz="1800" spc="409" dirty="0">
                <a:latin typeface="Calibri"/>
                <a:cs typeface="Calibri"/>
              </a:rPr>
              <a:t> </a:t>
            </a:r>
            <a:r>
              <a:rPr sz="1800" spc="-5" dirty="0">
                <a:latin typeface="Calibri"/>
                <a:cs typeface="Calibri"/>
              </a:rPr>
              <a:t>valence </a:t>
            </a:r>
            <a:r>
              <a:rPr sz="1800" dirty="0">
                <a:latin typeface="Calibri"/>
                <a:cs typeface="Calibri"/>
              </a:rPr>
              <a:t> </a:t>
            </a:r>
            <a:r>
              <a:rPr sz="1800" spc="-5" dirty="0">
                <a:latin typeface="Calibri"/>
                <a:cs typeface="Calibri"/>
              </a:rPr>
              <a:t>band.</a:t>
            </a:r>
            <a:r>
              <a:rPr sz="1800" dirty="0">
                <a:latin typeface="Calibri"/>
                <a:cs typeface="Calibri"/>
              </a:rPr>
              <a:t> </a:t>
            </a:r>
            <a:r>
              <a:rPr sz="1800" spc="-5" dirty="0">
                <a:latin typeface="Calibri"/>
                <a:cs typeface="Calibri"/>
              </a:rPr>
              <a:t>The</a:t>
            </a:r>
            <a:r>
              <a:rPr sz="1800" dirty="0">
                <a:latin typeface="Calibri"/>
                <a:cs typeface="Calibri"/>
              </a:rPr>
              <a:t> </a:t>
            </a:r>
            <a:r>
              <a:rPr sz="1800" b="1" spc="-5" dirty="0">
                <a:latin typeface="Calibri"/>
                <a:cs typeface="Calibri"/>
              </a:rPr>
              <a:t>valence</a:t>
            </a:r>
            <a:r>
              <a:rPr sz="1800" b="1" dirty="0">
                <a:latin typeface="Calibri"/>
                <a:cs typeface="Calibri"/>
              </a:rPr>
              <a:t> </a:t>
            </a:r>
            <a:r>
              <a:rPr sz="1800" b="1" spc="-5" dirty="0">
                <a:latin typeface="Calibri"/>
                <a:cs typeface="Calibri"/>
              </a:rPr>
              <a:t>band</a:t>
            </a:r>
            <a:r>
              <a:rPr sz="1800" b="1" dirty="0">
                <a:latin typeface="Calibri"/>
                <a:cs typeface="Calibri"/>
              </a:rPr>
              <a:t> </a:t>
            </a:r>
            <a:r>
              <a:rPr sz="1800" b="1" spc="-5" dirty="0">
                <a:latin typeface="Calibri"/>
                <a:cs typeface="Calibri"/>
              </a:rPr>
              <a:t>has</a:t>
            </a:r>
            <a:r>
              <a:rPr sz="1800" b="1" dirty="0">
                <a:latin typeface="Calibri"/>
                <a:cs typeface="Calibri"/>
              </a:rPr>
              <a:t> the </a:t>
            </a:r>
            <a:r>
              <a:rPr sz="1800" b="1" spc="5" dirty="0">
                <a:latin typeface="Calibri"/>
                <a:cs typeface="Calibri"/>
              </a:rPr>
              <a:t> </a:t>
            </a:r>
            <a:r>
              <a:rPr sz="1800" b="1" spc="-10" dirty="0">
                <a:latin typeface="Calibri"/>
                <a:cs typeface="Calibri"/>
              </a:rPr>
              <a:t>highest</a:t>
            </a:r>
            <a:r>
              <a:rPr sz="1800" b="1" spc="5" dirty="0">
                <a:latin typeface="Calibri"/>
                <a:cs typeface="Calibri"/>
              </a:rPr>
              <a:t> </a:t>
            </a:r>
            <a:r>
              <a:rPr sz="1800" b="1" spc="-5" dirty="0">
                <a:latin typeface="Calibri"/>
                <a:cs typeface="Calibri"/>
              </a:rPr>
              <a:t>occupied</a:t>
            </a:r>
            <a:r>
              <a:rPr sz="1800" b="1" spc="30" dirty="0">
                <a:latin typeface="Calibri"/>
                <a:cs typeface="Calibri"/>
              </a:rPr>
              <a:t> </a:t>
            </a:r>
            <a:r>
              <a:rPr sz="1800" b="1" spc="-20" dirty="0">
                <a:latin typeface="Calibri"/>
                <a:cs typeface="Calibri"/>
              </a:rPr>
              <a:t>energy.</a:t>
            </a:r>
            <a:endParaRPr sz="1800" b="1" dirty="0">
              <a:latin typeface="Calibri"/>
              <a:cs typeface="Calibri"/>
            </a:endParaRPr>
          </a:p>
        </p:txBody>
      </p:sp>
      <p:sp>
        <p:nvSpPr>
          <p:cNvPr id="6" name="object 6"/>
          <p:cNvSpPr txBox="1"/>
          <p:nvPr/>
        </p:nvSpPr>
        <p:spPr>
          <a:xfrm>
            <a:off x="143967" y="3973195"/>
            <a:ext cx="8888095" cy="2220595"/>
          </a:xfrm>
          <a:prstGeom prst="rect">
            <a:avLst/>
          </a:prstGeom>
        </p:spPr>
        <p:txBody>
          <a:bodyPr vert="horz" wrap="square" lIns="0" tIns="12700" rIns="0" bIns="0" rtlCol="0">
            <a:spAutoFit/>
          </a:bodyPr>
          <a:lstStyle/>
          <a:p>
            <a:pPr marL="299085" marR="5080" indent="-287020" algn="just">
              <a:lnSpc>
                <a:spcPct val="100000"/>
              </a:lnSpc>
              <a:spcBef>
                <a:spcPts val="100"/>
              </a:spcBef>
              <a:buFont typeface="Microsoft Sans Serif"/>
              <a:buChar char="•"/>
              <a:tabLst>
                <a:tab pos="299720" algn="l"/>
              </a:tabLst>
            </a:pPr>
            <a:r>
              <a:rPr sz="1800" spc="-5" dirty="0">
                <a:latin typeface="Calibri"/>
                <a:cs typeface="Calibri"/>
              </a:rPr>
              <a:t>The valence electrons </a:t>
            </a:r>
            <a:r>
              <a:rPr sz="1800" spc="-10" dirty="0">
                <a:latin typeface="Calibri"/>
                <a:cs typeface="Calibri"/>
              </a:rPr>
              <a:t>can leave </a:t>
            </a:r>
            <a:r>
              <a:rPr sz="1800" dirty="0">
                <a:latin typeface="Calibri"/>
                <a:cs typeface="Calibri"/>
              </a:rPr>
              <a:t>the </a:t>
            </a:r>
            <a:r>
              <a:rPr sz="1800" spc="-5" dirty="0">
                <a:latin typeface="Calibri"/>
                <a:cs typeface="Calibri"/>
              </a:rPr>
              <a:t>outermost orbit even </a:t>
            </a:r>
            <a:r>
              <a:rPr sz="1800" spc="-10" dirty="0">
                <a:latin typeface="Calibri"/>
                <a:cs typeface="Calibri"/>
              </a:rPr>
              <a:t>at room temperature </a:t>
            </a:r>
            <a:r>
              <a:rPr sz="1800" dirty="0">
                <a:latin typeface="Calibri"/>
                <a:cs typeface="Calibri"/>
              </a:rPr>
              <a:t>and </a:t>
            </a:r>
            <a:r>
              <a:rPr sz="1800" spc="-10" dirty="0">
                <a:latin typeface="Calibri"/>
                <a:cs typeface="Calibri"/>
              </a:rPr>
              <a:t>become </a:t>
            </a:r>
            <a:r>
              <a:rPr sz="1800" spc="-5" dirty="0">
                <a:latin typeface="Calibri"/>
                <a:cs typeface="Calibri"/>
              </a:rPr>
              <a:t> </a:t>
            </a:r>
            <a:r>
              <a:rPr sz="1800" spc="-10" dirty="0">
                <a:latin typeface="Calibri"/>
                <a:cs typeface="Calibri"/>
              </a:rPr>
              <a:t>free </a:t>
            </a:r>
            <a:r>
              <a:rPr sz="1800" spc="-5" dirty="0">
                <a:latin typeface="Calibri"/>
                <a:cs typeface="Calibri"/>
              </a:rPr>
              <a:t>electrons. The </a:t>
            </a:r>
            <a:r>
              <a:rPr sz="1800" spc="-10" dirty="0">
                <a:latin typeface="Calibri"/>
                <a:cs typeface="Calibri"/>
              </a:rPr>
              <a:t>free </a:t>
            </a:r>
            <a:r>
              <a:rPr sz="1800" spc="-5" dirty="0">
                <a:latin typeface="Calibri"/>
                <a:cs typeface="Calibri"/>
              </a:rPr>
              <a:t>electrons conduct </a:t>
            </a:r>
            <a:r>
              <a:rPr sz="1800" spc="-10" dirty="0">
                <a:latin typeface="Calibri"/>
                <a:cs typeface="Calibri"/>
              </a:rPr>
              <a:t>current </a:t>
            </a:r>
            <a:r>
              <a:rPr sz="1800" spc="-5" dirty="0">
                <a:latin typeface="Calibri"/>
                <a:cs typeface="Calibri"/>
              </a:rPr>
              <a:t>in </a:t>
            </a:r>
            <a:r>
              <a:rPr sz="1800" spc="-10" dirty="0">
                <a:latin typeface="Calibri"/>
                <a:cs typeface="Calibri"/>
              </a:rPr>
              <a:t>conductors </a:t>
            </a:r>
            <a:r>
              <a:rPr sz="1800" dirty="0">
                <a:latin typeface="Calibri"/>
                <a:cs typeface="Calibri"/>
              </a:rPr>
              <a:t>and </a:t>
            </a:r>
            <a:r>
              <a:rPr sz="1800" spc="-10" dirty="0">
                <a:latin typeface="Calibri"/>
                <a:cs typeface="Calibri"/>
              </a:rPr>
              <a:t>are </a:t>
            </a:r>
            <a:r>
              <a:rPr sz="1800" spc="-15" dirty="0">
                <a:latin typeface="Calibri"/>
                <a:cs typeface="Calibri"/>
              </a:rPr>
              <a:t>therefore </a:t>
            </a:r>
            <a:r>
              <a:rPr sz="1800" dirty="0">
                <a:latin typeface="Calibri"/>
                <a:cs typeface="Calibri"/>
              </a:rPr>
              <a:t>known as </a:t>
            </a:r>
            <a:r>
              <a:rPr sz="1800" spc="5" dirty="0">
                <a:latin typeface="Calibri"/>
                <a:cs typeface="Calibri"/>
              </a:rPr>
              <a:t> </a:t>
            </a:r>
            <a:r>
              <a:rPr sz="1800" b="1" spc="-10" dirty="0">
                <a:latin typeface="Calibri"/>
                <a:cs typeface="Calibri"/>
              </a:rPr>
              <a:t>conduction</a:t>
            </a:r>
            <a:r>
              <a:rPr sz="1800" b="1" spc="35" dirty="0">
                <a:latin typeface="Calibri"/>
                <a:cs typeface="Calibri"/>
              </a:rPr>
              <a:t> </a:t>
            </a:r>
            <a:r>
              <a:rPr sz="1800" b="1" spc="-5" dirty="0">
                <a:latin typeface="Calibri"/>
                <a:cs typeface="Calibri"/>
              </a:rPr>
              <a:t>electrons</a:t>
            </a:r>
            <a:r>
              <a:rPr sz="1800" spc="-5" dirty="0">
                <a:latin typeface="Calibri"/>
                <a:cs typeface="Calibri"/>
              </a:rPr>
              <a:t>.</a:t>
            </a:r>
            <a:endParaRPr sz="1800" dirty="0">
              <a:latin typeface="Calibri"/>
              <a:cs typeface="Calibri"/>
            </a:endParaRPr>
          </a:p>
          <a:p>
            <a:pPr marL="351155" indent="-339090" algn="just">
              <a:lnSpc>
                <a:spcPct val="100000"/>
              </a:lnSpc>
              <a:buFont typeface="Microsoft Sans Serif"/>
              <a:buChar char="•"/>
              <a:tabLst>
                <a:tab pos="351790" algn="l"/>
              </a:tabLst>
            </a:pPr>
            <a:r>
              <a:rPr sz="1800" spc="-5" dirty="0">
                <a:latin typeface="Calibri"/>
                <a:cs typeface="Calibri"/>
              </a:rPr>
              <a:t>The</a:t>
            </a:r>
            <a:r>
              <a:rPr sz="1800" spc="575" dirty="0">
                <a:latin typeface="Calibri"/>
                <a:cs typeface="Calibri"/>
              </a:rPr>
              <a:t> </a:t>
            </a:r>
            <a:r>
              <a:rPr sz="1800" b="1" spc="-5" dirty="0">
                <a:latin typeface="Calibri"/>
                <a:cs typeface="Calibri"/>
              </a:rPr>
              <a:t>conduction</a:t>
            </a:r>
            <a:r>
              <a:rPr sz="1800" b="1" spc="580" dirty="0">
                <a:latin typeface="Calibri"/>
                <a:cs typeface="Calibri"/>
              </a:rPr>
              <a:t> </a:t>
            </a:r>
            <a:r>
              <a:rPr sz="1800" b="1" spc="-5" dirty="0">
                <a:latin typeface="Calibri"/>
                <a:cs typeface="Calibri"/>
              </a:rPr>
              <a:t>band</a:t>
            </a:r>
            <a:r>
              <a:rPr sz="1800" b="1" spc="600" dirty="0">
                <a:latin typeface="Calibri"/>
                <a:cs typeface="Calibri"/>
              </a:rPr>
              <a:t> </a:t>
            </a:r>
            <a:r>
              <a:rPr sz="1800" spc="-5" dirty="0">
                <a:latin typeface="Calibri"/>
                <a:cs typeface="Calibri"/>
              </a:rPr>
              <a:t>is</a:t>
            </a:r>
            <a:r>
              <a:rPr sz="1800" spc="575" dirty="0">
                <a:latin typeface="Calibri"/>
                <a:cs typeface="Calibri"/>
              </a:rPr>
              <a:t> </a:t>
            </a:r>
            <a:r>
              <a:rPr sz="1800" spc="-5" dirty="0">
                <a:latin typeface="Calibri"/>
                <a:cs typeface="Calibri"/>
              </a:rPr>
              <a:t>one</a:t>
            </a:r>
            <a:r>
              <a:rPr sz="1800" spc="590" dirty="0">
                <a:latin typeface="Calibri"/>
                <a:cs typeface="Calibri"/>
              </a:rPr>
              <a:t> </a:t>
            </a:r>
            <a:r>
              <a:rPr sz="1800" spc="-5" dirty="0">
                <a:latin typeface="Calibri"/>
                <a:cs typeface="Calibri"/>
              </a:rPr>
              <a:t>that</a:t>
            </a:r>
            <a:r>
              <a:rPr sz="1800" spc="570" dirty="0">
                <a:latin typeface="Calibri"/>
                <a:cs typeface="Calibri"/>
              </a:rPr>
              <a:t> </a:t>
            </a:r>
            <a:r>
              <a:rPr sz="1800" spc="-10" dirty="0">
                <a:latin typeface="Calibri"/>
                <a:cs typeface="Calibri"/>
              </a:rPr>
              <a:t>contains</a:t>
            </a:r>
            <a:r>
              <a:rPr sz="1800" spc="595" dirty="0">
                <a:latin typeface="Calibri"/>
                <a:cs typeface="Calibri"/>
              </a:rPr>
              <a:t> </a:t>
            </a:r>
            <a:r>
              <a:rPr sz="1800" spc="-5" dirty="0">
                <a:latin typeface="Calibri"/>
                <a:cs typeface="Calibri"/>
              </a:rPr>
              <a:t>conduction</a:t>
            </a:r>
            <a:r>
              <a:rPr sz="1800" spc="585" dirty="0">
                <a:latin typeface="Calibri"/>
                <a:cs typeface="Calibri"/>
              </a:rPr>
              <a:t> </a:t>
            </a:r>
            <a:r>
              <a:rPr sz="1800" spc="-5" dirty="0">
                <a:latin typeface="Calibri"/>
                <a:cs typeface="Calibri"/>
              </a:rPr>
              <a:t>electrons</a:t>
            </a:r>
            <a:r>
              <a:rPr sz="1800" spc="585" dirty="0">
                <a:latin typeface="Calibri"/>
                <a:cs typeface="Calibri"/>
              </a:rPr>
              <a:t> </a:t>
            </a:r>
            <a:r>
              <a:rPr sz="1800" dirty="0">
                <a:latin typeface="Calibri"/>
                <a:cs typeface="Calibri"/>
              </a:rPr>
              <a:t>and</a:t>
            </a:r>
            <a:r>
              <a:rPr sz="1800" spc="580" dirty="0">
                <a:latin typeface="Calibri"/>
                <a:cs typeface="Calibri"/>
              </a:rPr>
              <a:t> </a:t>
            </a:r>
            <a:r>
              <a:rPr sz="1800" spc="-5" dirty="0">
                <a:latin typeface="Calibri"/>
                <a:cs typeface="Calibri"/>
              </a:rPr>
              <a:t>has</a:t>
            </a:r>
            <a:r>
              <a:rPr sz="1800" spc="580" dirty="0">
                <a:latin typeface="Calibri"/>
                <a:cs typeface="Calibri"/>
              </a:rPr>
              <a:t> </a:t>
            </a:r>
            <a:r>
              <a:rPr sz="1800" dirty="0">
                <a:latin typeface="Calibri"/>
                <a:cs typeface="Calibri"/>
              </a:rPr>
              <a:t>the</a:t>
            </a:r>
            <a:r>
              <a:rPr sz="1800" spc="580" dirty="0">
                <a:latin typeface="Calibri"/>
                <a:cs typeface="Calibri"/>
              </a:rPr>
              <a:t> </a:t>
            </a:r>
            <a:r>
              <a:rPr sz="1800" b="1" spc="-10" dirty="0">
                <a:latin typeface="Calibri"/>
                <a:cs typeface="Calibri"/>
              </a:rPr>
              <a:t>lowest</a:t>
            </a:r>
            <a:endParaRPr sz="1800" b="1" dirty="0">
              <a:latin typeface="Calibri"/>
              <a:cs typeface="Calibri"/>
            </a:endParaRPr>
          </a:p>
          <a:p>
            <a:pPr marL="299085" algn="just">
              <a:lnSpc>
                <a:spcPct val="100000"/>
              </a:lnSpc>
            </a:pPr>
            <a:r>
              <a:rPr sz="1800" b="1" spc="-5" dirty="0">
                <a:latin typeface="Calibri"/>
                <a:cs typeface="Calibri"/>
              </a:rPr>
              <a:t>occupied</a:t>
            </a:r>
            <a:r>
              <a:rPr sz="1800" b="1" spc="5" dirty="0">
                <a:latin typeface="Calibri"/>
                <a:cs typeface="Calibri"/>
              </a:rPr>
              <a:t> </a:t>
            </a:r>
            <a:r>
              <a:rPr sz="1800" b="1" spc="-5" dirty="0">
                <a:latin typeface="Calibri"/>
                <a:cs typeface="Calibri"/>
              </a:rPr>
              <a:t>energy</a:t>
            </a:r>
            <a:r>
              <a:rPr sz="1800" b="1" dirty="0">
                <a:latin typeface="Calibri"/>
                <a:cs typeface="Calibri"/>
              </a:rPr>
              <a:t> </a:t>
            </a:r>
            <a:r>
              <a:rPr sz="1800" b="1" spc="-5" dirty="0">
                <a:latin typeface="Calibri"/>
                <a:cs typeface="Calibri"/>
              </a:rPr>
              <a:t>levels.</a:t>
            </a:r>
            <a:endParaRPr sz="1800" b="1" dirty="0">
              <a:latin typeface="Calibri"/>
              <a:cs typeface="Calibri"/>
            </a:endParaRPr>
          </a:p>
          <a:p>
            <a:pPr marL="299085" marR="5080" indent="-287020" algn="just">
              <a:lnSpc>
                <a:spcPct val="100000"/>
              </a:lnSpc>
              <a:buFont typeface="Microsoft Sans Serif"/>
              <a:buChar char="•"/>
              <a:tabLst>
                <a:tab pos="299720" algn="l"/>
              </a:tabLst>
            </a:pPr>
            <a:r>
              <a:rPr sz="1800" b="1" spc="-5" dirty="0">
                <a:latin typeface="Calibri"/>
                <a:cs typeface="Calibri"/>
              </a:rPr>
              <a:t>The </a:t>
            </a:r>
            <a:r>
              <a:rPr sz="1800" b="1" spc="-15" dirty="0">
                <a:latin typeface="Calibri"/>
                <a:cs typeface="Calibri"/>
              </a:rPr>
              <a:t>gap between </a:t>
            </a:r>
            <a:r>
              <a:rPr sz="1800" b="1" spc="-5" dirty="0">
                <a:latin typeface="Calibri"/>
                <a:cs typeface="Calibri"/>
              </a:rPr>
              <a:t>the </a:t>
            </a:r>
            <a:r>
              <a:rPr sz="1800" b="1" spc="-10" dirty="0">
                <a:latin typeface="Calibri"/>
                <a:cs typeface="Calibri"/>
              </a:rPr>
              <a:t>valence </a:t>
            </a:r>
            <a:r>
              <a:rPr sz="1800" b="1" spc="-5" dirty="0">
                <a:latin typeface="Calibri"/>
                <a:cs typeface="Calibri"/>
              </a:rPr>
              <a:t>band and the </a:t>
            </a:r>
            <a:r>
              <a:rPr sz="1800" b="1" spc="-10" dirty="0">
                <a:latin typeface="Calibri"/>
                <a:cs typeface="Calibri"/>
              </a:rPr>
              <a:t>conduction band is </a:t>
            </a:r>
            <a:r>
              <a:rPr sz="1800" b="1" spc="-20" dirty="0">
                <a:latin typeface="Calibri"/>
                <a:cs typeface="Calibri"/>
              </a:rPr>
              <a:t>referred</a:t>
            </a:r>
            <a:r>
              <a:rPr sz="1800" b="1" spc="365" dirty="0">
                <a:latin typeface="Calibri"/>
                <a:cs typeface="Calibri"/>
              </a:rPr>
              <a:t> </a:t>
            </a:r>
            <a:r>
              <a:rPr sz="1800" b="1" spc="-10" dirty="0">
                <a:latin typeface="Calibri"/>
                <a:cs typeface="Calibri"/>
              </a:rPr>
              <a:t>to </a:t>
            </a:r>
            <a:r>
              <a:rPr sz="1800" b="1" spc="-5" dirty="0">
                <a:latin typeface="Calibri"/>
                <a:cs typeface="Calibri"/>
              </a:rPr>
              <a:t>as </a:t>
            </a:r>
            <a:r>
              <a:rPr sz="1800" b="1" spc="-10" dirty="0">
                <a:latin typeface="Calibri"/>
                <a:cs typeface="Calibri"/>
              </a:rPr>
              <a:t>forbidden </a:t>
            </a:r>
            <a:r>
              <a:rPr sz="1800" b="1" spc="-5" dirty="0">
                <a:latin typeface="Calibri"/>
                <a:cs typeface="Calibri"/>
              </a:rPr>
              <a:t> </a:t>
            </a:r>
            <a:r>
              <a:rPr sz="1800" b="1" spc="-10" dirty="0">
                <a:latin typeface="Calibri"/>
                <a:cs typeface="Calibri"/>
              </a:rPr>
              <a:t>gap. As </a:t>
            </a:r>
            <a:r>
              <a:rPr sz="1800" b="1" spc="-5" dirty="0">
                <a:latin typeface="Calibri"/>
                <a:cs typeface="Calibri"/>
              </a:rPr>
              <a:t>the name </a:t>
            </a:r>
            <a:r>
              <a:rPr sz="1800" b="1" spc="-10" dirty="0">
                <a:latin typeface="Calibri"/>
                <a:cs typeface="Calibri"/>
              </a:rPr>
              <a:t>suggests, the forbidden </a:t>
            </a:r>
            <a:r>
              <a:rPr sz="1800" b="1" spc="-20" dirty="0">
                <a:latin typeface="Calibri"/>
                <a:cs typeface="Calibri"/>
              </a:rPr>
              <a:t>gap </a:t>
            </a:r>
            <a:r>
              <a:rPr sz="1800" b="1" spc="-5" dirty="0">
                <a:latin typeface="Calibri"/>
                <a:cs typeface="Calibri"/>
              </a:rPr>
              <a:t>doesn’t </a:t>
            </a:r>
            <a:r>
              <a:rPr sz="1800" b="1" spc="-15" dirty="0">
                <a:latin typeface="Calibri"/>
                <a:cs typeface="Calibri"/>
              </a:rPr>
              <a:t>have any </a:t>
            </a:r>
            <a:r>
              <a:rPr sz="1800" b="1" spc="-10" dirty="0">
                <a:latin typeface="Calibri"/>
                <a:cs typeface="Calibri"/>
              </a:rPr>
              <a:t>energy </a:t>
            </a:r>
            <a:r>
              <a:rPr sz="1800" b="1" spc="-5" dirty="0">
                <a:latin typeface="Calibri"/>
                <a:cs typeface="Calibri"/>
              </a:rPr>
              <a:t>and no </a:t>
            </a:r>
            <a:r>
              <a:rPr sz="1800" b="1" spc="-10" dirty="0">
                <a:latin typeface="Calibri"/>
                <a:cs typeface="Calibri"/>
              </a:rPr>
              <a:t>electrons </a:t>
            </a:r>
            <a:r>
              <a:rPr sz="1800" b="1" spc="-5" dirty="0">
                <a:latin typeface="Calibri"/>
                <a:cs typeface="Calibri"/>
              </a:rPr>
              <a:t> </a:t>
            </a:r>
            <a:r>
              <a:rPr sz="1800" b="1" spc="-20" dirty="0">
                <a:latin typeface="Calibri"/>
                <a:cs typeface="Calibri"/>
              </a:rPr>
              <a:t>stay</a:t>
            </a:r>
            <a:r>
              <a:rPr sz="1800" b="1" spc="-5" dirty="0">
                <a:latin typeface="Calibri"/>
                <a:cs typeface="Calibri"/>
              </a:rPr>
              <a:t> </a:t>
            </a:r>
            <a:r>
              <a:rPr sz="1800" b="1" dirty="0">
                <a:latin typeface="Calibri"/>
                <a:cs typeface="Calibri"/>
              </a:rPr>
              <a:t>in</a:t>
            </a:r>
            <a:r>
              <a:rPr sz="1800" b="1" spc="-5" dirty="0">
                <a:latin typeface="Calibri"/>
                <a:cs typeface="Calibri"/>
              </a:rPr>
              <a:t> </a:t>
            </a:r>
            <a:r>
              <a:rPr sz="1800" b="1" dirty="0">
                <a:latin typeface="Calibri"/>
                <a:cs typeface="Calibri"/>
              </a:rPr>
              <a:t>this</a:t>
            </a:r>
            <a:r>
              <a:rPr sz="1800" b="1" spc="-20" dirty="0">
                <a:latin typeface="Calibri"/>
                <a:cs typeface="Calibri"/>
              </a:rPr>
              <a:t> </a:t>
            </a:r>
            <a:r>
              <a:rPr sz="1800" b="1" dirty="0">
                <a:latin typeface="Calibri"/>
                <a:cs typeface="Calibri"/>
              </a:rPr>
              <a:t>band.</a:t>
            </a:r>
            <a:endParaRPr sz="1800" dirty="0">
              <a:latin typeface="Calibri"/>
              <a:cs typeface="Calibri"/>
            </a:endParaRPr>
          </a:p>
        </p:txBody>
      </p:sp>
      <p:pic>
        <p:nvPicPr>
          <p:cNvPr id="7" name="object 7"/>
          <p:cNvPicPr/>
          <p:nvPr/>
        </p:nvPicPr>
        <p:blipFill>
          <a:blip r:embed="rId2" cstate="print"/>
          <a:stretch>
            <a:fillRect/>
          </a:stretch>
        </p:blipFill>
        <p:spPr>
          <a:xfrm>
            <a:off x="425867" y="1776851"/>
            <a:ext cx="4511299" cy="2072303"/>
          </a:xfrm>
          <a:prstGeom prst="rect">
            <a:avLst/>
          </a:prstGeom>
        </p:spPr>
      </p:pic>
      <p:sp>
        <p:nvSpPr>
          <p:cNvPr id="8" name="object 8"/>
          <p:cNvSpPr txBox="1"/>
          <p:nvPr/>
        </p:nvSpPr>
        <p:spPr>
          <a:xfrm>
            <a:off x="208991" y="1526158"/>
            <a:ext cx="4914265" cy="2433320"/>
          </a:xfrm>
          <a:prstGeom prst="rect">
            <a:avLst/>
          </a:prstGeom>
          <a:ln w="9525">
            <a:solidFill>
              <a:srgbClr val="000000"/>
            </a:solidFill>
          </a:ln>
        </p:spPr>
        <p:txBody>
          <a:bodyPr vert="horz" wrap="square" lIns="0" tIns="0" rIns="0" bIns="0" rtlCol="0">
            <a:spAutoFit/>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marR="2557145" algn="ctr">
              <a:lnSpc>
                <a:spcPct val="100000"/>
              </a:lnSpc>
              <a:spcBef>
                <a:spcPts val="730"/>
              </a:spcBef>
            </a:pPr>
            <a:r>
              <a:rPr sz="1200" b="1" spc="-5" dirty="0">
                <a:solidFill>
                  <a:srgbClr val="C00000"/>
                </a:solidFill>
                <a:latin typeface="Calibri"/>
                <a:cs typeface="Calibri"/>
              </a:rPr>
              <a:t>≈6eV</a:t>
            </a:r>
            <a:endParaRPr sz="1200">
              <a:latin typeface="Calibri"/>
              <a:cs typeface="Calibri"/>
            </a:endParaRPr>
          </a:p>
          <a:p>
            <a:pPr marL="497840" algn="ctr">
              <a:lnSpc>
                <a:spcPct val="100000"/>
              </a:lnSpc>
              <a:spcBef>
                <a:spcPts val="55"/>
              </a:spcBef>
            </a:pPr>
            <a:r>
              <a:rPr sz="1200" b="1" spc="-5" dirty="0">
                <a:solidFill>
                  <a:srgbClr val="C00000"/>
                </a:solidFill>
                <a:latin typeface="Calibri"/>
                <a:cs typeface="Calibri"/>
              </a:rPr>
              <a:t>≈1.1eV</a:t>
            </a:r>
            <a:endParaRPr sz="1200">
              <a:latin typeface="Calibri"/>
              <a:cs typeface="Calibri"/>
            </a:endParaRPr>
          </a:p>
        </p:txBody>
      </p:sp>
      <p:sp>
        <p:nvSpPr>
          <p:cNvPr id="10" name="Footer Placeholder 9"/>
          <p:cNvSpPr>
            <a:spLocks noGrp="1"/>
          </p:cNvSpPr>
          <p:nvPr>
            <p:ph type="ftr" sz="quarter" idx="5"/>
          </p:nvPr>
        </p:nvSpPr>
        <p:spPr/>
        <p:txBody>
          <a:bodyPr/>
          <a:lstStyle/>
          <a:p>
            <a:r>
              <a:rPr lang="en-IN" smtClean="0"/>
              <a:t>Dr. Neethu Anna Sabu</a:t>
            </a:r>
            <a:endParaRPr lang="en-IN"/>
          </a:p>
        </p:txBody>
      </p:sp>
      <p:sp>
        <p:nvSpPr>
          <p:cNvPr id="11" name="Slide Number Placeholder 10"/>
          <p:cNvSpPr>
            <a:spLocks noGrp="1"/>
          </p:cNvSpPr>
          <p:nvPr>
            <p:ph type="sldNum" sz="quarter" idx="7"/>
          </p:nvPr>
        </p:nvSpPr>
        <p:spPr/>
        <p:txBody>
          <a:bodyPr/>
          <a:lstStyle/>
          <a:p>
            <a:fld id="{B6F15528-21DE-4FAA-801E-634DDDAF4B2B}" type="slidenum">
              <a:rPr lang="en-IN" smtClean="0"/>
              <a:t>4</a:t>
            </a:fld>
            <a:endParaRPr lang="en-I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a:xfrm>
            <a:off x="285699" y="1755749"/>
            <a:ext cx="8359775" cy="2769989"/>
          </a:xfrm>
        </p:spPr>
        <p:txBody>
          <a:bodyPr/>
          <a:lstStyle/>
          <a:p>
            <a:pPr marL="342900" indent="-342900" algn="just" fontAlgn="base">
              <a:buFont typeface="Arial" panose="020B0604020202020204" pitchFamily="34" charset="0"/>
              <a:buChar char="•"/>
            </a:pPr>
            <a:r>
              <a:rPr lang="en-US" b="0" dirty="0"/>
              <a:t>A </a:t>
            </a:r>
            <a:r>
              <a:rPr lang="en-US" dirty="0"/>
              <a:t>Real diode</a:t>
            </a:r>
            <a:r>
              <a:rPr lang="en-US" b="0" dirty="0"/>
              <a:t> contains barrier potential V</a:t>
            </a:r>
            <a:r>
              <a:rPr lang="en-US" b="0" baseline="-25000" dirty="0"/>
              <a:t>0</a:t>
            </a:r>
            <a:r>
              <a:rPr lang="en-US" b="0" dirty="0"/>
              <a:t> (0.7 V for silicon and 0.3 V for Germanium) and a forward resistance R</a:t>
            </a:r>
            <a:r>
              <a:rPr lang="en-US" b="0" baseline="-25000" dirty="0"/>
              <a:t>F</a:t>
            </a:r>
            <a:r>
              <a:rPr lang="en-US" b="0" dirty="0"/>
              <a:t> of about 25 ohms. </a:t>
            </a:r>
            <a:endParaRPr lang="en-US" b="0" dirty="0" smtClean="0"/>
          </a:p>
          <a:p>
            <a:pPr marL="342900" indent="-342900" algn="just" fontAlgn="base">
              <a:buFont typeface="Arial" panose="020B0604020202020204" pitchFamily="34" charset="0"/>
              <a:buChar char="•"/>
            </a:pPr>
            <a:r>
              <a:rPr lang="en-US" b="0" dirty="0" smtClean="0"/>
              <a:t>When </a:t>
            </a:r>
            <a:r>
              <a:rPr lang="en-US" b="0" dirty="0"/>
              <a:t>a diode is forward biased and conducts a forward current I</a:t>
            </a:r>
            <a:r>
              <a:rPr lang="en-US" b="0" baseline="-25000" dirty="0"/>
              <a:t>F</a:t>
            </a:r>
            <a:r>
              <a:rPr lang="en-US" b="0" dirty="0"/>
              <a:t> flows through it which causes a voltage drop I</a:t>
            </a:r>
            <a:r>
              <a:rPr lang="en-US" b="0" baseline="-25000" dirty="0"/>
              <a:t>F</a:t>
            </a:r>
            <a:r>
              <a:rPr lang="en-US" b="0" dirty="0"/>
              <a:t>R</a:t>
            </a:r>
            <a:r>
              <a:rPr lang="en-US" b="0" baseline="-25000" dirty="0"/>
              <a:t>F</a:t>
            </a:r>
            <a:r>
              <a:rPr lang="en-US" b="0" dirty="0"/>
              <a:t> in the forward resistance.</a:t>
            </a:r>
          </a:p>
          <a:p>
            <a:pPr marL="342900" indent="-342900" algn="just" fontAlgn="base">
              <a:buFont typeface="Arial" panose="020B0604020202020204" pitchFamily="34" charset="0"/>
              <a:buChar char="•"/>
            </a:pPr>
            <a:r>
              <a:rPr lang="en-US" b="0" dirty="0"/>
              <a:t>Hence, the forward voltage V</a:t>
            </a:r>
            <a:r>
              <a:rPr lang="en-US" b="0" baseline="-25000" dirty="0"/>
              <a:t>F </a:t>
            </a:r>
            <a:r>
              <a:rPr lang="en-US" b="0" dirty="0"/>
              <a:t>applied across the real diode for conduction, has to overcome the following.</a:t>
            </a:r>
          </a:p>
          <a:p>
            <a:pPr marL="800100" lvl="1" indent="-342900" algn="just" fontAlgn="base">
              <a:buFont typeface="Arial" panose="020B0604020202020204" pitchFamily="34" charset="0"/>
              <a:buChar char="•"/>
            </a:pPr>
            <a:r>
              <a:rPr lang="en-US" b="0" dirty="0"/>
              <a:t>Potential barrier</a:t>
            </a:r>
          </a:p>
          <a:p>
            <a:pPr marL="800100" lvl="1" indent="-342900" algn="just" fontAlgn="base">
              <a:buFont typeface="Arial" panose="020B0604020202020204" pitchFamily="34" charset="0"/>
              <a:buChar char="•"/>
            </a:pPr>
            <a:r>
              <a:rPr lang="en-US" b="0" dirty="0"/>
              <a:t>Drop in forward resistance</a:t>
            </a:r>
          </a:p>
          <a:p>
            <a:pPr marL="342900" indent="-342900" algn="just">
              <a:buFont typeface="Arial" panose="020B0604020202020204" pitchFamily="34" charset="0"/>
              <a:buChar char="•"/>
            </a:pPr>
            <a:endParaRPr lang="en-IN" dirty="0"/>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40</a:t>
            </a:fld>
            <a:endParaRPr lang="en-IN"/>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351" t="42112" r="42302" b="43872"/>
          <a:stretch/>
        </p:blipFill>
        <p:spPr bwMode="auto">
          <a:xfrm>
            <a:off x="1371600" y="4343400"/>
            <a:ext cx="6138251" cy="961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26601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dirty="0"/>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41</a:t>
            </a:fld>
            <a:endParaRPr lang="en-IN"/>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386" t="32695" r="41634" b="21287"/>
          <a:stretch/>
        </p:blipFill>
        <p:spPr bwMode="auto">
          <a:xfrm>
            <a:off x="1243343" y="1600200"/>
            <a:ext cx="6337426" cy="3155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07287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5200" y="486721"/>
            <a:ext cx="2470150" cy="873957"/>
          </a:xfrm>
          <a:prstGeom prst="rect">
            <a:avLst/>
          </a:prstGeom>
        </p:spPr>
        <p:txBody>
          <a:bodyPr vert="horz" wrap="square" lIns="0" tIns="12065" rIns="0" bIns="0" rtlCol="0">
            <a:spAutoFit/>
          </a:bodyPr>
          <a:lstStyle/>
          <a:p>
            <a:pPr marL="12700" algn="ctr">
              <a:lnSpc>
                <a:spcPct val="100000"/>
              </a:lnSpc>
              <a:spcBef>
                <a:spcPts val="95"/>
              </a:spcBef>
            </a:pPr>
            <a:r>
              <a:rPr spc="-5" dirty="0">
                <a:latin typeface="Times New Roman" panose="02020603050405020304" pitchFamily="18" charset="0"/>
                <a:cs typeface="Times New Roman" panose="02020603050405020304" pitchFamily="18" charset="0"/>
              </a:rPr>
              <a:t>Basic</a:t>
            </a:r>
            <a:r>
              <a:rPr spc="-3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Definitions</a:t>
            </a:r>
          </a:p>
        </p:txBody>
      </p:sp>
      <p:sp>
        <p:nvSpPr>
          <p:cNvPr id="3" name="object 3"/>
          <p:cNvSpPr txBox="1"/>
          <p:nvPr/>
        </p:nvSpPr>
        <p:spPr>
          <a:xfrm>
            <a:off x="78739" y="1360678"/>
            <a:ext cx="8987155" cy="3336811"/>
          </a:xfrm>
          <a:prstGeom prst="rect">
            <a:avLst/>
          </a:prstGeom>
        </p:spPr>
        <p:txBody>
          <a:bodyPr vert="horz" wrap="square" lIns="0" tIns="12700" rIns="0" bIns="0" rtlCol="0">
            <a:spAutoFit/>
          </a:bodyPr>
          <a:lstStyle/>
          <a:p>
            <a:pPr marL="485140" indent="-287020" algn="just">
              <a:lnSpc>
                <a:spcPct val="100000"/>
              </a:lnSpc>
              <a:spcBef>
                <a:spcPts val="100"/>
              </a:spcBef>
              <a:buFont typeface="Microsoft Sans Serif"/>
              <a:buChar char="•"/>
              <a:tabLst>
                <a:tab pos="485140" algn="l"/>
                <a:tab pos="485775" algn="l"/>
              </a:tabLst>
            </a:pPr>
            <a:r>
              <a:rPr b="1" i="1" spc="-10" dirty="0">
                <a:latin typeface="Times New Roman" panose="02020603050405020304" pitchFamily="18" charset="0"/>
                <a:cs typeface="Times New Roman" panose="02020603050405020304" pitchFamily="18" charset="0"/>
              </a:rPr>
              <a:t>Knee</a:t>
            </a:r>
            <a:r>
              <a:rPr b="1" i="1" spc="10" dirty="0">
                <a:latin typeface="Times New Roman" panose="02020603050405020304" pitchFamily="18" charset="0"/>
                <a:cs typeface="Times New Roman" panose="02020603050405020304" pitchFamily="18" charset="0"/>
              </a:rPr>
              <a:t> </a:t>
            </a:r>
            <a:r>
              <a:rPr b="1" i="1" spc="-20" dirty="0">
                <a:latin typeface="Times New Roman" panose="02020603050405020304" pitchFamily="18" charset="0"/>
                <a:cs typeface="Times New Roman" panose="02020603050405020304" pitchFamily="18" charset="0"/>
              </a:rPr>
              <a:t>Voltage</a:t>
            </a:r>
            <a:r>
              <a:rPr b="1" i="1" spc="-5" dirty="0">
                <a:latin typeface="Times New Roman" panose="02020603050405020304" pitchFamily="18" charset="0"/>
                <a:cs typeface="Times New Roman" panose="02020603050405020304" pitchFamily="18" charset="0"/>
              </a:rPr>
              <a:t> or</a:t>
            </a:r>
            <a:r>
              <a:rPr b="1" i="1" spc="5" dirty="0">
                <a:latin typeface="Times New Roman" panose="02020603050405020304" pitchFamily="18" charset="0"/>
                <a:cs typeface="Times New Roman" panose="02020603050405020304" pitchFamily="18" charset="0"/>
              </a:rPr>
              <a:t> </a:t>
            </a:r>
            <a:r>
              <a:rPr b="1" i="1" dirty="0">
                <a:latin typeface="Times New Roman" panose="02020603050405020304" pitchFamily="18" charset="0"/>
                <a:cs typeface="Times New Roman" panose="02020603050405020304" pitchFamily="18" charset="0"/>
              </a:rPr>
              <a:t>Cut-in</a:t>
            </a:r>
            <a:r>
              <a:rPr b="1" i="1" spc="-5" dirty="0">
                <a:latin typeface="Times New Roman" panose="02020603050405020304" pitchFamily="18" charset="0"/>
                <a:cs typeface="Times New Roman" panose="02020603050405020304" pitchFamily="18" charset="0"/>
              </a:rPr>
              <a:t> </a:t>
            </a:r>
            <a:r>
              <a:rPr b="1" i="1" spc="-20" dirty="0">
                <a:latin typeface="Times New Roman" panose="02020603050405020304" pitchFamily="18" charset="0"/>
                <a:cs typeface="Times New Roman" panose="02020603050405020304" pitchFamily="18" charset="0"/>
              </a:rPr>
              <a:t>Voltage</a:t>
            </a:r>
            <a:endParaRPr dirty="0">
              <a:latin typeface="Times New Roman" panose="02020603050405020304" pitchFamily="18" charset="0"/>
              <a:cs typeface="Times New Roman" panose="02020603050405020304" pitchFamily="18" charset="0"/>
            </a:endParaRPr>
          </a:p>
          <a:p>
            <a:pPr marL="512445" algn="just">
              <a:lnSpc>
                <a:spcPct val="100000"/>
              </a:lnSpc>
            </a:pPr>
            <a:r>
              <a:rPr dirty="0">
                <a:latin typeface="Times New Roman" panose="02020603050405020304" pitchFamily="18" charset="0"/>
                <a:cs typeface="Times New Roman" panose="02020603050405020304" pitchFamily="18" charset="0"/>
              </a:rPr>
              <a:t>It</a:t>
            </a:r>
            <a:r>
              <a:rPr spc="-1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is </a:t>
            </a:r>
            <a:r>
              <a:rPr dirty="0">
                <a:latin typeface="Times New Roman" panose="02020603050405020304" pitchFamily="18" charset="0"/>
                <a:cs typeface="Times New Roman" panose="02020603050405020304" pitchFamily="18" charset="0"/>
              </a:rPr>
              <a:t>the</a:t>
            </a:r>
            <a:r>
              <a:rPr spc="5"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forward</a:t>
            </a:r>
            <a:r>
              <a:rPr spc="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voltage</a:t>
            </a:r>
            <a:r>
              <a:rPr spc="-2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at</a:t>
            </a:r>
            <a:r>
              <a:rPr spc="-5" dirty="0">
                <a:latin typeface="Times New Roman" panose="02020603050405020304" pitchFamily="18" charset="0"/>
                <a:cs typeface="Times New Roman" panose="02020603050405020304" pitchFamily="18" charset="0"/>
              </a:rPr>
              <a:t> which</a:t>
            </a:r>
            <a:r>
              <a:rPr spc="2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the</a:t>
            </a:r>
            <a:r>
              <a:rPr spc="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diode</a:t>
            </a:r>
            <a:r>
              <a:rPr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starts</a:t>
            </a:r>
            <a:r>
              <a:rPr spc="-5" dirty="0">
                <a:latin typeface="Times New Roman" panose="02020603050405020304" pitchFamily="18" charset="0"/>
                <a:cs typeface="Times New Roman" panose="02020603050405020304" pitchFamily="18" charset="0"/>
              </a:rPr>
              <a:t> conducting.</a:t>
            </a:r>
            <a:endParaRPr dirty="0">
              <a:latin typeface="Times New Roman" panose="02020603050405020304" pitchFamily="18" charset="0"/>
              <a:cs typeface="Times New Roman" panose="02020603050405020304" pitchFamily="18" charset="0"/>
            </a:endParaRPr>
          </a:p>
          <a:p>
            <a:pPr algn="just">
              <a:lnSpc>
                <a:spcPct val="100000"/>
              </a:lnSpc>
              <a:spcBef>
                <a:spcPts val="40"/>
              </a:spcBef>
            </a:pPr>
            <a:endParaRPr dirty="0">
              <a:latin typeface="Times New Roman" panose="02020603050405020304" pitchFamily="18" charset="0"/>
              <a:cs typeface="Times New Roman" panose="02020603050405020304" pitchFamily="18" charset="0"/>
            </a:endParaRPr>
          </a:p>
          <a:p>
            <a:pPr marL="299085" indent="-287020" algn="just">
              <a:lnSpc>
                <a:spcPct val="100000"/>
              </a:lnSpc>
              <a:buFont typeface="Microsoft Sans Serif"/>
              <a:buChar char="•"/>
              <a:tabLst>
                <a:tab pos="299720" algn="l"/>
              </a:tabLst>
            </a:pPr>
            <a:r>
              <a:rPr b="1" spc="-10" dirty="0">
                <a:latin typeface="Times New Roman" panose="02020603050405020304" pitchFamily="18" charset="0"/>
                <a:cs typeface="Times New Roman" panose="02020603050405020304" pitchFamily="18" charset="0"/>
              </a:rPr>
              <a:t>Breakdown</a:t>
            </a:r>
            <a:r>
              <a:rPr b="1" spc="-60" dirty="0">
                <a:latin typeface="Times New Roman" panose="02020603050405020304" pitchFamily="18" charset="0"/>
                <a:cs typeface="Times New Roman" panose="02020603050405020304" pitchFamily="18" charset="0"/>
              </a:rPr>
              <a:t> </a:t>
            </a:r>
            <a:r>
              <a:rPr b="1" spc="-20" dirty="0">
                <a:latin typeface="Times New Roman" panose="02020603050405020304" pitchFamily="18" charset="0"/>
                <a:cs typeface="Times New Roman" panose="02020603050405020304" pitchFamily="18" charset="0"/>
              </a:rPr>
              <a:t>Voltage</a:t>
            </a:r>
            <a:endParaRPr dirty="0">
              <a:latin typeface="Times New Roman" panose="02020603050405020304" pitchFamily="18" charset="0"/>
              <a:cs typeface="Times New Roman" panose="02020603050405020304" pitchFamily="18" charset="0"/>
            </a:endParaRPr>
          </a:p>
          <a:p>
            <a:pPr marL="927100" marR="185420" algn="just">
              <a:lnSpc>
                <a:spcPct val="100000"/>
              </a:lnSpc>
            </a:pPr>
            <a:r>
              <a:rPr dirty="0">
                <a:latin typeface="Times New Roman" panose="02020603050405020304" pitchFamily="18" charset="0"/>
                <a:cs typeface="Times New Roman" panose="02020603050405020304" pitchFamily="18" charset="0"/>
              </a:rPr>
              <a:t>It</a:t>
            </a:r>
            <a:r>
              <a:rPr spc="-1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is</a:t>
            </a:r>
            <a:r>
              <a:rPr dirty="0">
                <a:latin typeface="Times New Roman" panose="02020603050405020304" pitchFamily="18" charset="0"/>
                <a:cs typeface="Times New Roman" panose="02020603050405020304" pitchFamily="18" charset="0"/>
              </a:rPr>
              <a:t> the </a:t>
            </a:r>
            <a:r>
              <a:rPr spc="-15" dirty="0">
                <a:latin typeface="Times New Roman" panose="02020603050405020304" pitchFamily="18" charset="0"/>
                <a:cs typeface="Times New Roman" panose="02020603050405020304" pitchFamily="18" charset="0"/>
              </a:rPr>
              <a:t>reverse</a:t>
            </a:r>
            <a:r>
              <a:rPr spc="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voltage</a:t>
            </a:r>
            <a:r>
              <a:rPr spc="1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at</a:t>
            </a:r>
            <a:r>
              <a:rPr spc="-5" dirty="0">
                <a:latin typeface="Times New Roman" panose="02020603050405020304" pitchFamily="18" charset="0"/>
                <a:cs typeface="Times New Roman" panose="02020603050405020304" pitchFamily="18" charset="0"/>
              </a:rPr>
              <a:t> which</a:t>
            </a:r>
            <a:r>
              <a:rPr spc="2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the</a:t>
            </a:r>
            <a:r>
              <a:rPr spc="1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diode</a:t>
            </a:r>
            <a:r>
              <a:rPr spc="1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(p-n</a:t>
            </a:r>
            <a:r>
              <a:rPr spc="1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junction)</a:t>
            </a:r>
            <a:r>
              <a:rPr spc="2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breaks</a:t>
            </a:r>
            <a:r>
              <a:rPr spc="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down</a:t>
            </a:r>
            <a:r>
              <a:rPr spc="1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with</a:t>
            </a:r>
            <a:r>
              <a:rPr spc="1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a:t>
            </a:r>
            <a:r>
              <a:rPr spc="1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sudden </a:t>
            </a:r>
            <a:r>
              <a:rPr spc="-39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rise</a:t>
            </a:r>
            <a:r>
              <a:rPr spc="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in</a:t>
            </a:r>
            <a:r>
              <a:rPr spc="15"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reverse</a:t>
            </a:r>
            <a:r>
              <a:rPr spc="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current.</a:t>
            </a:r>
            <a:endParaRPr dirty="0">
              <a:latin typeface="Times New Roman" panose="02020603050405020304" pitchFamily="18" charset="0"/>
              <a:cs typeface="Times New Roman" panose="02020603050405020304" pitchFamily="18" charset="0"/>
            </a:endParaRPr>
          </a:p>
          <a:p>
            <a:pPr algn="just">
              <a:lnSpc>
                <a:spcPct val="100000"/>
              </a:lnSpc>
              <a:spcBef>
                <a:spcPts val="30"/>
              </a:spcBef>
            </a:pPr>
            <a:endParaRPr dirty="0">
              <a:latin typeface="Times New Roman" panose="02020603050405020304" pitchFamily="18" charset="0"/>
              <a:cs typeface="Times New Roman" panose="02020603050405020304" pitchFamily="18" charset="0"/>
            </a:endParaRPr>
          </a:p>
          <a:p>
            <a:pPr marL="299085" indent="-287020" algn="just">
              <a:lnSpc>
                <a:spcPct val="100000"/>
              </a:lnSpc>
              <a:buFont typeface="Microsoft Sans Serif"/>
              <a:buChar char="•"/>
              <a:tabLst>
                <a:tab pos="299720" algn="l"/>
              </a:tabLst>
            </a:pPr>
            <a:r>
              <a:rPr b="1" spc="-10" dirty="0">
                <a:latin typeface="Times New Roman" panose="02020603050405020304" pitchFamily="18" charset="0"/>
                <a:cs typeface="Times New Roman" panose="02020603050405020304" pitchFamily="18" charset="0"/>
              </a:rPr>
              <a:t>Peak-inverse</a:t>
            </a:r>
            <a:r>
              <a:rPr b="1" spc="-60" dirty="0">
                <a:latin typeface="Times New Roman" panose="02020603050405020304" pitchFamily="18" charset="0"/>
                <a:cs typeface="Times New Roman" panose="02020603050405020304" pitchFamily="18" charset="0"/>
              </a:rPr>
              <a:t> </a:t>
            </a:r>
            <a:r>
              <a:rPr b="1" spc="-20" dirty="0">
                <a:latin typeface="Times New Roman" panose="02020603050405020304" pitchFamily="18" charset="0"/>
                <a:cs typeface="Times New Roman" panose="02020603050405020304" pitchFamily="18" charset="0"/>
              </a:rPr>
              <a:t>Voltage</a:t>
            </a:r>
            <a:r>
              <a:rPr b="1" spc="-40"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(PIV)</a:t>
            </a:r>
            <a:endParaRPr dirty="0">
              <a:latin typeface="Times New Roman" panose="02020603050405020304" pitchFamily="18" charset="0"/>
              <a:cs typeface="Times New Roman" panose="02020603050405020304" pitchFamily="18" charset="0"/>
            </a:endParaRPr>
          </a:p>
          <a:p>
            <a:pPr marL="927100" marR="5080" algn="just">
              <a:lnSpc>
                <a:spcPct val="100000"/>
              </a:lnSpc>
            </a:pPr>
            <a:r>
              <a:rPr dirty="0">
                <a:latin typeface="Times New Roman" panose="02020603050405020304" pitchFamily="18" charset="0"/>
                <a:cs typeface="Times New Roman" panose="02020603050405020304" pitchFamily="18" charset="0"/>
              </a:rPr>
              <a:t>It</a:t>
            </a:r>
            <a:r>
              <a:rPr spc="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is</a:t>
            </a:r>
            <a:r>
              <a:rPr dirty="0">
                <a:latin typeface="Times New Roman" panose="02020603050405020304" pitchFamily="18" charset="0"/>
                <a:cs typeface="Times New Roman" panose="02020603050405020304" pitchFamily="18" charset="0"/>
              </a:rPr>
              <a:t> the</a:t>
            </a:r>
            <a:r>
              <a:rPr spc="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maximum</a:t>
            </a:r>
            <a:r>
              <a:rPr spc="-5"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reverse</a:t>
            </a:r>
            <a:r>
              <a:rPr spc="-10" dirty="0">
                <a:latin typeface="Times New Roman" panose="02020603050405020304" pitchFamily="18" charset="0"/>
                <a:cs typeface="Times New Roman" panose="02020603050405020304" pitchFamily="18" charset="0"/>
              </a:rPr>
              <a:t> voltage</a:t>
            </a:r>
            <a:r>
              <a:rPr spc="-5" dirty="0">
                <a:latin typeface="Times New Roman" panose="02020603050405020304" pitchFamily="18" charset="0"/>
                <a:cs typeface="Times New Roman" panose="02020603050405020304" pitchFamily="18" charset="0"/>
              </a:rPr>
              <a:t> that</a:t>
            </a:r>
            <a:r>
              <a:rPr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can</a:t>
            </a:r>
            <a:r>
              <a:rPr spc="-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be</a:t>
            </a:r>
            <a:r>
              <a:rPr spc="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applied</a:t>
            </a:r>
            <a:r>
              <a:rPr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to</a:t>
            </a:r>
            <a:r>
              <a:rPr spc="-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a:t>
            </a:r>
            <a:r>
              <a:rPr spc="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p-n</a:t>
            </a:r>
            <a:r>
              <a:rPr spc="40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junction</a:t>
            </a:r>
            <a:r>
              <a:rPr spc="39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without </a:t>
            </a:r>
            <a:r>
              <a:rPr spc="-39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causing</a:t>
            </a:r>
            <a:r>
              <a:rPr spc="53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damage </a:t>
            </a:r>
            <a:r>
              <a:rPr spc="-10" dirty="0">
                <a:latin typeface="Times New Roman" panose="02020603050405020304" pitchFamily="18" charset="0"/>
                <a:cs typeface="Times New Roman" panose="02020603050405020304" pitchFamily="18" charset="0"/>
              </a:rPr>
              <a:t>to </a:t>
            </a:r>
            <a:r>
              <a:rPr dirty="0">
                <a:latin typeface="Times New Roman" panose="02020603050405020304" pitchFamily="18" charset="0"/>
                <a:cs typeface="Times New Roman" panose="02020603050405020304" pitchFamily="18" charset="0"/>
              </a:rPr>
              <a:t>the </a:t>
            </a:r>
            <a:r>
              <a:rPr spc="-5" dirty="0">
                <a:latin typeface="Times New Roman" panose="02020603050405020304" pitchFamily="18" charset="0"/>
                <a:cs typeface="Times New Roman" panose="02020603050405020304" pitchFamily="18" charset="0"/>
              </a:rPr>
              <a:t>junction. </a:t>
            </a:r>
            <a:r>
              <a:rPr dirty="0">
                <a:latin typeface="Times New Roman" panose="02020603050405020304" pitchFamily="18" charset="0"/>
                <a:cs typeface="Times New Roman" panose="02020603050405020304" pitchFamily="18" charset="0"/>
              </a:rPr>
              <a:t>If the </a:t>
            </a:r>
            <a:r>
              <a:rPr spc="-15" dirty="0">
                <a:latin typeface="Times New Roman" panose="02020603050405020304" pitchFamily="18" charset="0"/>
                <a:cs typeface="Times New Roman" panose="02020603050405020304" pitchFamily="18" charset="0"/>
              </a:rPr>
              <a:t>reverse </a:t>
            </a:r>
            <a:r>
              <a:rPr spc="-10" dirty="0">
                <a:latin typeface="Times New Roman" panose="02020603050405020304" pitchFamily="18" charset="0"/>
                <a:cs typeface="Times New Roman" panose="02020603050405020304" pitchFamily="18" charset="0"/>
              </a:rPr>
              <a:t>voltage across </a:t>
            </a:r>
            <a:r>
              <a:rPr dirty="0">
                <a:latin typeface="Times New Roman" panose="02020603050405020304" pitchFamily="18" charset="0"/>
                <a:cs typeface="Times New Roman" panose="02020603050405020304" pitchFamily="18" charset="0"/>
              </a:rPr>
              <a:t>the </a:t>
            </a:r>
            <a:r>
              <a:rPr spc="-5" dirty="0">
                <a:latin typeface="Times New Roman" panose="02020603050405020304" pitchFamily="18" charset="0"/>
                <a:cs typeface="Times New Roman" panose="02020603050405020304" pitchFamily="18" charset="0"/>
              </a:rPr>
              <a:t>junction </a:t>
            </a:r>
            <a:r>
              <a:rPr spc="-15" dirty="0">
                <a:latin typeface="Times New Roman" panose="02020603050405020304" pitchFamily="18" charset="0"/>
                <a:cs typeface="Times New Roman" panose="02020603050405020304" pitchFamily="18" charset="0"/>
              </a:rPr>
              <a:t>exceeds </a:t>
            </a:r>
            <a:r>
              <a:rPr spc="-1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its peak </a:t>
            </a:r>
            <a:r>
              <a:rPr spc="-15" dirty="0">
                <a:latin typeface="Times New Roman" panose="02020603050405020304" pitchFamily="18" charset="0"/>
                <a:cs typeface="Times New Roman" panose="02020603050405020304" pitchFamily="18" charset="0"/>
              </a:rPr>
              <a:t>inverse </a:t>
            </a:r>
            <a:r>
              <a:rPr spc="-10" dirty="0">
                <a:latin typeface="Times New Roman" panose="02020603050405020304" pitchFamily="18" charset="0"/>
                <a:cs typeface="Times New Roman" panose="02020603050405020304" pitchFamily="18" charset="0"/>
              </a:rPr>
              <a:t>voltage, </a:t>
            </a:r>
            <a:r>
              <a:rPr dirty="0">
                <a:latin typeface="Times New Roman" panose="02020603050405020304" pitchFamily="18" charset="0"/>
                <a:cs typeface="Times New Roman" panose="02020603050405020304" pitchFamily="18" charset="0"/>
              </a:rPr>
              <a:t>then the </a:t>
            </a:r>
            <a:r>
              <a:rPr spc="-5" dirty="0">
                <a:latin typeface="Times New Roman" panose="02020603050405020304" pitchFamily="18" charset="0"/>
                <a:cs typeface="Times New Roman" panose="02020603050405020304" pitchFamily="18" charset="0"/>
              </a:rPr>
              <a:t>junction </a:t>
            </a:r>
            <a:r>
              <a:rPr spc="-10" dirty="0">
                <a:latin typeface="Times New Roman" panose="02020603050405020304" pitchFamily="18" charset="0"/>
                <a:cs typeface="Times New Roman" panose="02020603050405020304" pitchFamily="18" charset="0"/>
              </a:rPr>
              <a:t>exceeds </a:t>
            </a:r>
            <a:r>
              <a:rPr spc="-5" dirty="0">
                <a:latin typeface="Times New Roman" panose="02020603050405020304" pitchFamily="18" charset="0"/>
                <a:cs typeface="Times New Roman" panose="02020603050405020304" pitchFamily="18" charset="0"/>
              </a:rPr>
              <a:t>its </a:t>
            </a:r>
            <a:r>
              <a:rPr spc="-10" dirty="0">
                <a:latin typeface="Times New Roman" panose="02020603050405020304" pitchFamily="18" charset="0"/>
                <a:cs typeface="Times New Roman" panose="02020603050405020304" pitchFamily="18" charset="0"/>
              </a:rPr>
              <a:t>peak-inverse voltage, </a:t>
            </a:r>
            <a:r>
              <a:rPr dirty="0">
                <a:latin typeface="Times New Roman" panose="02020603050405020304" pitchFamily="18" charset="0"/>
                <a:cs typeface="Times New Roman" panose="02020603050405020304" pitchFamily="18" charset="0"/>
              </a:rPr>
              <a:t>and the </a:t>
            </a:r>
            <a:r>
              <a:rPr spc="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junction gets </a:t>
            </a:r>
            <a:r>
              <a:rPr spc="-10" dirty="0">
                <a:latin typeface="Times New Roman" panose="02020603050405020304" pitchFamily="18" charset="0"/>
                <a:cs typeface="Times New Roman" panose="02020603050405020304" pitchFamily="18" charset="0"/>
              </a:rPr>
              <a:t>destroyed</a:t>
            </a:r>
            <a:r>
              <a:rPr spc="-5" dirty="0">
                <a:latin typeface="Times New Roman" panose="02020603050405020304" pitchFamily="18" charset="0"/>
                <a:cs typeface="Times New Roman" panose="02020603050405020304" pitchFamily="18" charset="0"/>
              </a:rPr>
              <a:t> because of </a:t>
            </a:r>
            <a:r>
              <a:rPr spc="-10" dirty="0">
                <a:latin typeface="Times New Roman" panose="02020603050405020304" pitchFamily="18" charset="0"/>
                <a:cs typeface="Times New Roman" panose="02020603050405020304" pitchFamily="18" charset="0"/>
              </a:rPr>
              <a:t>excessive </a:t>
            </a:r>
            <a:r>
              <a:rPr spc="-5" dirty="0">
                <a:latin typeface="Times New Roman" panose="02020603050405020304" pitchFamily="18" charset="0"/>
                <a:cs typeface="Times New Roman" panose="02020603050405020304" pitchFamily="18" charset="0"/>
              </a:rPr>
              <a:t>heat. </a:t>
            </a:r>
            <a:endParaRPr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5"/>
          </p:nvPr>
        </p:nvSpPr>
        <p:spPr/>
        <p:txBody>
          <a:bodyPr/>
          <a:lstStyle/>
          <a:p>
            <a:r>
              <a:rPr lang="en-IN" smtClean="0"/>
              <a:t>Dr. Neethu Anna Sabu</a:t>
            </a:r>
            <a:endParaRPr lang="en-IN"/>
          </a:p>
        </p:txBody>
      </p:sp>
      <p:sp>
        <p:nvSpPr>
          <p:cNvPr id="6" name="Slide Number Placeholder 5"/>
          <p:cNvSpPr>
            <a:spLocks noGrp="1"/>
          </p:cNvSpPr>
          <p:nvPr>
            <p:ph type="sldNum" sz="quarter" idx="7"/>
          </p:nvPr>
        </p:nvSpPr>
        <p:spPr/>
        <p:txBody>
          <a:bodyPr/>
          <a:lstStyle/>
          <a:p>
            <a:fld id="{B6F15528-21DE-4FAA-801E-634DDDAF4B2B}" type="slidenum">
              <a:rPr lang="en-IN" smtClean="0"/>
              <a:t>42</a:t>
            </a:fld>
            <a:endParaRPr lang="en-IN"/>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7686" y="896238"/>
            <a:ext cx="2470150" cy="452120"/>
          </a:xfrm>
          <a:prstGeom prst="rect">
            <a:avLst/>
          </a:prstGeom>
        </p:spPr>
        <p:txBody>
          <a:bodyPr vert="horz" wrap="square" lIns="0" tIns="12065" rIns="0" bIns="0" rtlCol="0">
            <a:spAutoFit/>
          </a:bodyPr>
          <a:lstStyle/>
          <a:p>
            <a:pPr marL="12700">
              <a:lnSpc>
                <a:spcPct val="100000"/>
              </a:lnSpc>
              <a:spcBef>
                <a:spcPts val="95"/>
              </a:spcBef>
            </a:pPr>
            <a:r>
              <a:rPr spc="-5" dirty="0"/>
              <a:t>Basic</a:t>
            </a:r>
            <a:r>
              <a:rPr spc="-40" dirty="0"/>
              <a:t> </a:t>
            </a:r>
            <a:r>
              <a:rPr spc="-10" dirty="0"/>
              <a:t>Definitions</a:t>
            </a:r>
          </a:p>
        </p:txBody>
      </p:sp>
      <p:sp>
        <p:nvSpPr>
          <p:cNvPr id="4" name="object 4"/>
          <p:cNvSpPr txBox="1"/>
          <p:nvPr/>
        </p:nvSpPr>
        <p:spPr>
          <a:xfrm>
            <a:off x="7365339" y="6457427"/>
            <a:ext cx="720090" cy="179536"/>
          </a:xfrm>
          <a:prstGeom prst="rect">
            <a:avLst/>
          </a:prstGeom>
        </p:spPr>
        <p:txBody>
          <a:bodyPr vert="horz" wrap="square" lIns="0" tIns="0" rIns="0" bIns="0" rtlCol="0">
            <a:spAutoFit/>
          </a:bodyPr>
          <a:lstStyle/>
          <a:p>
            <a:pPr marL="12700">
              <a:lnSpc>
                <a:spcPts val="1425"/>
              </a:lnSpc>
            </a:pPr>
            <a:r>
              <a:rPr sz="1200" dirty="0" smtClean="0">
                <a:latin typeface="Microsoft Sans Serif"/>
                <a:cs typeface="Microsoft Sans Serif"/>
              </a:rPr>
              <a:t>.</a:t>
            </a:r>
            <a:endParaRPr sz="1200" dirty="0">
              <a:latin typeface="Microsoft Sans Serif"/>
              <a:cs typeface="Microsoft Sans Serif"/>
            </a:endParaRPr>
          </a:p>
        </p:txBody>
      </p:sp>
      <p:sp>
        <p:nvSpPr>
          <p:cNvPr id="3" name="object 3"/>
          <p:cNvSpPr txBox="1"/>
          <p:nvPr/>
        </p:nvSpPr>
        <p:spPr>
          <a:xfrm>
            <a:off x="685800" y="1735328"/>
            <a:ext cx="7399629" cy="2782813"/>
          </a:xfrm>
          <a:prstGeom prst="rect">
            <a:avLst/>
          </a:prstGeom>
        </p:spPr>
        <p:txBody>
          <a:bodyPr vert="horz" wrap="square" lIns="0" tIns="12700" rIns="0" bIns="0" rtlCol="0">
            <a:spAutoFit/>
          </a:bodyPr>
          <a:lstStyle/>
          <a:p>
            <a:pPr marL="299085" indent="-287020" algn="just">
              <a:lnSpc>
                <a:spcPct val="100000"/>
              </a:lnSpc>
              <a:spcBef>
                <a:spcPts val="100"/>
              </a:spcBef>
              <a:buFont typeface="Microsoft Sans Serif"/>
              <a:buChar char="•"/>
              <a:tabLst>
                <a:tab pos="299720" algn="l"/>
              </a:tabLst>
            </a:pPr>
            <a:r>
              <a:rPr b="1" spc="-5" dirty="0">
                <a:latin typeface="Times New Roman" panose="02020603050405020304" pitchFamily="18" charset="0"/>
                <a:cs typeface="Times New Roman" panose="02020603050405020304" pitchFamily="18" charset="0"/>
              </a:rPr>
              <a:t>Maximum</a:t>
            </a:r>
            <a:r>
              <a:rPr b="1" spc="-45" dirty="0">
                <a:latin typeface="Times New Roman" panose="02020603050405020304" pitchFamily="18" charset="0"/>
                <a:cs typeface="Times New Roman" panose="02020603050405020304" pitchFamily="18" charset="0"/>
              </a:rPr>
              <a:t> </a:t>
            </a:r>
            <a:r>
              <a:rPr b="1" spc="-10" dirty="0">
                <a:latin typeface="Times New Roman" panose="02020603050405020304" pitchFamily="18" charset="0"/>
                <a:cs typeface="Times New Roman" panose="02020603050405020304" pitchFamily="18" charset="0"/>
              </a:rPr>
              <a:t>Forward</a:t>
            </a:r>
            <a:r>
              <a:rPr b="1" spc="-25" dirty="0">
                <a:latin typeface="Times New Roman" panose="02020603050405020304" pitchFamily="18" charset="0"/>
                <a:cs typeface="Times New Roman" panose="02020603050405020304" pitchFamily="18" charset="0"/>
              </a:rPr>
              <a:t> </a:t>
            </a:r>
            <a:r>
              <a:rPr b="1" spc="-10" dirty="0">
                <a:latin typeface="Times New Roman" panose="02020603050405020304" pitchFamily="18" charset="0"/>
                <a:cs typeface="Times New Roman" panose="02020603050405020304" pitchFamily="18" charset="0"/>
              </a:rPr>
              <a:t>Current</a:t>
            </a:r>
            <a:endParaRPr dirty="0">
              <a:latin typeface="Times New Roman" panose="02020603050405020304" pitchFamily="18" charset="0"/>
              <a:cs typeface="Times New Roman" panose="02020603050405020304" pitchFamily="18" charset="0"/>
            </a:endParaRPr>
          </a:p>
          <a:p>
            <a:pPr marL="927100" marR="6985" algn="just">
              <a:lnSpc>
                <a:spcPct val="100000"/>
              </a:lnSpc>
            </a:pPr>
            <a:r>
              <a:rPr dirty="0">
                <a:latin typeface="Times New Roman" panose="02020603050405020304" pitchFamily="18" charset="0"/>
                <a:cs typeface="Times New Roman" panose="02020603050405020304" pitchFamily="18" charset="0"/>
              </a:rPr>
              <a:t>It </a:t>
            </a:r>
            <a:r>
              <a:rPr spc="-5" dirty="0">
                <a:latin typeface="Times New Roman" panose="02020603050405020304" pitchFamily="18" charset="0"/>
                <a:cs typeface="Times New Roman" panose="02020603050405020304" pitchFamily="18" charset="0"/>
              </a:rPr>
              <a:t>is </a:t>
            </a:r>
            <a:r>
              <a:rPr dirty="0">
                <a:latin typeface="Times New Roman" panose="02020603050405020304" pitchFamily="18" charset="0"/>
                <a:cs typeface="Times New Roman" panose="02020603050405020304" pitchFamily="18" charset="0"/>
              </a:rPr>
              <a:t>the </a:t>
            </a:r>
            <a:r>
              <a:rPr spc="-10" dirty="0">
                <a:latin typeface="Times New Roman" panose="02020603050405020304" pitchFamily="18" charset="0"/>
                <a:cs typeface="Times New Roman" panose="02020603050405020304" pitchFamily="18" charset="0"/>
              </a:rPr>
              <a:t>maximum</a:t>
            </a:r>
            <a:r>
              <a:rPr spc="-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instantaneous</a:t>
            </a:r>
            <a:r>
              <a:rPr spc="-5"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forward</a:t>
            </a:r>
            <a:r>
              <a:rPr spc="-10" dirty="0">
                <a:latin typeface="Times New Roman" panose="02020603050405020304" pitchFamily="18" charset="0"/>
                <a:cs typeface="Times New Roman" panose="02020603050405020304" pitchFamily="18" charset="0"/>
              </a:rPr>
              <a:t> current </a:t>
            </a:r>
            <a:r>
              <a:rPr spc="-5" dirty="0">
                <a:latin typeface="Times New Roman" panose="02020603050405020304" pitchFamily="18" charset="0"/>
                <a:cs typeface="Times New Roman" panose="02020603050405020304" pitchFamily="18" charset="0"/>
              </a:rPr>
              <a:t>that </a:t>
            </a:r>
            <a:r>
              <a:rPr dirty="0">
                <a:latin typeface="Times New Roman" panose="02020603050405020304" pitchFamily="18" charset="0"/>
                <a:cs typeface="Times New Roman" panose="02020603050405020304" pitchFamily="18" charset="0"/>
              </a:rPr>
              <a:t>a p-n </a:t>
            </a:r>
            <a:r>
              <a:rPr spc="-5" dirty="0">
                <a:latin typeface="Times New Roman" panose="02020603050405020304" pitchFamily="18" charset="0"/>
                <a:cs typeface="Times New Roman" panose="02020603050405020304" pitchFamily="18" charset="0"/>
              </a:rPr>
              <a:t>junction </a:t>
            </a:r>
            <a:r>
              <a:rPr spc="-10" dirty="0">
                <a:latin typeface="Times New Roman" panose="02020603050405020304" pitchFamily="18" charset="0"/>
                <a:cs typeface="Times New Roman" panose="02020603050405020304" pitchFamily="18" charset="0"/>
              </a:rPr>
              <a:t>can</a:t>
            </a:r>
            <a:r>
              <a:rPr spc="-5" dirty="0">
                <a:latin typeface="Times New Roman" panose="02020603050405020304" pitchFamily="18" charset="0"/>
                <a:cs typeface="Times New Roman" panose="02020603050405020304" pitchFamily="18" charset="0"/>
              </a:rPr>
              <a:t> conduct </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without</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damaging</a:t>
            </a:r>
            <a:r>
              <a:rPr dirty="0">
                <a:latin typeface="Times New Roman" panose="02020603050405020304" pitchFamily="18" charset="0"/>
                <a:cs typeface="Times New Roman" panose="02020603050405020304" pitchFamily="18" charset="0"/>
              </a:rPr>
              <a:t> the</a:t>
            </a:r>
            <a:r>
              <a:rPr spc="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junction.</a:t>
            </a:r>
            <a:r>
              <a:rPr dirty="0">
                <a:latin typeface="Times New Roman" panose="02020603050405020304" pitchFamily="18" charset="0"/>
                <a:cs typeface="Times New Roman" panose="02020603050405020304" pitchFamily="18" charset="0"/>
              </a:rPr>
              <a:t> If</a:t>
            </a:r>
            <a:r>
              <a:rPr spc="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the</a:t>
            </a:r>
            <a:r>
              <a:rPr spc="5"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forward</a:t>
            </a:r>
            <a:r>
              <a:rPr spc="-10" dirty="0">
                <a:latin typeface="Times New Roman" panose="02020603050405020304" pitchFamily="18" charset="0"/>
                <a:cs typeface="Times New Roman" panose="02020603050405020304" pitchFamily="18" charset="0"/>
              </a:rPr>
              <a:t> current</a:t>
            </a:r>
            <a:r>
              <a:rPr spc="-5" dirty="0">
                <a:latin typeface="Times New Roman" panose="02020603050405020304" pitchFamily="18" charset="0"/>
                <a:cs typeface="Times New Roman" panose="02020603050405020304" pitchFamily="18" charset="0"/>
              </a:rPr>
              <a:t> is</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more</a:t>
            </a:r>
            <a:r>
              <a:rPr spc="39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than</a:t>
            </a:r>
            <a:r>
              <a:rPr spc="40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the</a:t>
            </a:r>
            <a:r>
              <a:rPr spc="409"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specified </a:t>
            </a:r>
            <a:r>
              <a:rPr spc="-395"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rating</a:t>
            </a:r>
            <a:r>
              <a:rPr spc="-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then</a:t>
            </a:r>
            <a:r>
              <a:rPr spc="1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the </a:t>
            </a:r>
            <a:r>
              <a:rPr spc="-5" dirty="0">
                <a:latin typeface="Times New Roman" panose="02020603050405020304" pitchFamily="18" charset="0"/>
                <a:cs typeface="Times New Roman" panose="02020603050405020304" pitchFamily="18" charset="0"/>
              </a:rPr>
              <a:t>junction</a:t>
            </a:r>
            <a:r>
              <a:rPr spc="2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gets</a:t>
            </a:r>
            <a:r>
              <a:rPr spc="-15" dirty="0">
                <a:latin typeface="Times New Roman" panose="02020603050405020304" pitchFamily="18" charset="0"/>
                <a:cs typeface="Times New Roman" panose="02020603050405020304" pitchFamily="18" charset="0"/>
              </a:rPr>
              <a:t> destroyed</a:t>
            </a:r>
            <a:r>
              <a:rPr spc="2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due </a:t>
            </a:r>
            <a:r>
              <a:rPr spc="-10" dirty="0">
                <a:latin typeface="Times New Roman" panose="02020603050405020304" pitchFamily="18" charset="0"/>
                <a:cs typeface="Times New Roman" panose="02020603050405020304" pitchFamily="18" charset="0"/>
              </a:rPr>
              <a:t>to</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overheating.</a:t>
            </a:r>
            <a:endParaRPr dirty="0">
              <a:latin typeface="Times New Roman" panose="02020603050405020304" pitchFamily="18" charset="0"/>
              <a:cs typeface="Times New Roman" panose="02020603050405020304" pitchFamily="18" charset="0"/>
            </a:endParaRPr>
          </a:p>
          <a:p>
            <a:pPr>
              <a:lnSpc>
                <a:spcPct val="100000"/>
              </a:lnSpc>
              <a:spcBef>
                <a:spcPts val="25"/>
              </a:spcBef>
            </a:pPr>
            <a:endParaRPr dirty="0">
              <a:latin typeface="Times New Roman" panose="02020603050405020304" pitchFamily="18" charset="0"/>
              <a:cs typeface="Times New Roman" panose="02020603050405020304" pitchFamily="18" charset="0"/>
            </a:endParaRPr>
          </a:p>
          <a:p>
            <a:pPr marL="299085" indent="-287020" algn="just">
              <a:lnSpc>
                <a:spcPct val="100000"/>
              </a:lnSpc>
              <a:buFont typeface="Microsoft Sans Serif"/>
              <a:buChar char="•"/>
              <a:tabLst>
                <a:tab pos="299720" algn="l"/>
              </a:tabLst>
            </a:pPr>
            <a:r>
              <a:rPr b="1" spc="-5" dirty="0">
                <a:latin typeface="Times New Roman" panose="02020603050405020304" pitchFamily="18" charset="0"/>
                <a:cs typeface="Times New Roman" panose="02020603050405020304" pitchFamily="18" charset="0"/>
              </a:rPr>
              <a:t>Maximum</a:t>
            </a:r>
            <a:r>
              <a:rPr b="1" spc="-40" dirty="0">
                <a:latin typeface="Times New Roman" panose="02020603050405020304" pitchFamily="18" charset="0"/>
                <a:cs typeface="Times New Roman" panose="02020603050405020304" pitchFamily="18" charset="0"/>
              </a:rPr>
              <a:t> </a:t>
            </a:r>
            <a:r>
              <a:rPr b="1" spc="-10" dirty="0">
                <a:latin typeface="Times New Roman" panose="02020603050405020304" pitchFamily="18" charset="0"/>
                <a:cs typeface="Times New Roman" panose="02020603050405020304" pitchFamily="18" charset="0"/>
              </a:rPr>
              <a:t>Power</a:t>
            </a:r>
            <a:r>
              <a:rPr b="1" spc="-50"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Rating</a:t>
            </a:r>
            <a:endParaRPr dirty="0">
              <a:latin typeface="Times New Roman" panose="02020603050405020304" pitchFamily="18" charset="0"/>
              <a:cs typeface="Times New Roman" panose="02020603050405020304" pitchFamily="18" charset="0"/>
            </a:endParaRPr>
          </a:p>
          <a:p>
            <a:pPr marL="927100" marR="5080" indent="51435" algn="just">
              <a:lnSpc>
                <a:spcPct val="100000"/>
              </a:lnSpc>
            </a:pPr>
            <a:r>
              <a:rPr dirty="0">
                <a:latin typeface="Times New Roman" panose="02020603050405020304" pitchFamily="18" charset="0"/>
                <a:cs typeface="Times New Roman" panose="02020603050405020304" pitchFamily="18" charset="0"/>
              </a:rPr>
              <a:t>It </a:t>
            </a:r>
            <a:r>
              <a:rPr spc="-5" dirty="0">
                <a:latin typeface="Times New Roman" panose="02020603050405020304" pitchFamily="18" charset="0"/>
                <a:cs typeface="Times New Roman" panose="02020603050405020304" pitchFamily="18" charset="0"/>
              </a:rPr>
              <a:t>is </a:t>
            </a:r>
            <a:r>
              <a:rPr dirty="0">
                <a:latin typeface="Times New Roman" panose="02020603050405020304" pitchFamily="18" charset="0"/>
                <a:cs typeface="Times New Roman" panose="02020603050405020304" pitchFamily="18" charset="0"/>
              </a:rPr>
              <a:t>the </a:t>
            </a:r>
            <a:r>
              <a:rPr spc="-5" dirty="0">
                <a:latin typeface="Times New Roman" panose="02020603050405020304" pitchFamily="18" charset="0"/>
                <a:cs typeface="Times New Roman" panose="02020603050405020304" pitchFamily="18" charset="0"/>
              </a:rPr>
              <a:t>maximum power that </a:t>
            </a:r>
            <a:r>
              <a:rPr spc="-10" dirty="0">
                <a:latin typeface="Times New Roman" panose="02020603050405020304" pitchFamily="18" charset="0"/>
                <a:cs typeface="Times New Roman" panose="02020603050405020304" pitchFamily="18" charset="0"/>
              </a:rPr>
              <a:t>can </a:t>
            </a:r>
            <a:r>
              <a:rPr dirty="0">
                <a:latin typeface="Times New Roman" panose="02020603050405020304" pitchFamily="18" charset="0"/>
                <a:cs typeface="Times New Roman" panose="02020603050405020304" pitchFamily="18" charset="0"/>
              </a:rPr>
              <a:t>be </a:t>
            </a:r>
            <a:r>
              <a:rPr spc="-5" dirty="0">
                <a:latin typeface="Times New Roman" panose="02020603050405020304" pitchFamily="18" charset="0"/>
                <a:cs typeface="Times New Roman" panose="02020603050405020304" pitchFamily="18" charset="0"/>
              </a:rPr>
              <a:t>dissipated </a:t>
            </a:r>
            <a:r>
              <a:rPr spc="-10" dirty="0">
                <a:latin typeface="Times New Roman" panose="02020603050405020304" pitchFamily="18" charset="0"/>
                <a:cs typeface="Times New Roman" panose="02020603050405020304" pitchFamily="18" charset="0"/>
              </a:rPr>
              <a:t>at </a:t>
            </a:r>
            <a:r>
              <a:rPr dirty="0">
                <a:latin typeface="Times New Roman" panose="02020603050405020304" pitchFamily="18" charset="0"/>
                <a:cs typeface="Times New Roman" panose="02020603050405020304" pitchFamily="18" charset="0"/>
              </a:rPr>
              <a:t>the </a:t>
            </a:r>
            <a:r>
              <a:rPr spc="-5" dirty="0">
                <a:latin typeface="Times New Roman" panose="02020603050405020304" pitchFamily="18" charset="0"/>
                <a:cs typeface="Times New Roman" panose="02020603050405020304" pitchFamily="18" charset="0"/>
              </a:rPr>
              <a:t>junction </a:t>
            </a:r>
            <a:r>
              <a:rPr dirty="0">
                <a:latin typeface="Times New Roman" panose="02020603050405020304" pitchFamily="18" charset="0"/>
                <a:cs typeface="Times New Roman" panose="02020603050405020304" pitchFamily="18" charset="0"/>
              </a:rPr>
              <a:t>without damaging </a:t>
            </a:r>
            <a:r>
              <a:rPr spc="5" dirty="0">
                <a:latin typeface="Times New Roman" panose="02020603050405020304" pitchFamily="18" charset="0"/>
                <a:cs typeface="Times New Roman" panose="02020603050405020304" pitchFamily="18" charset="0"/>
              </a:rPr>
              <a:t> </a:t>
            </a:r>
            <a:r>
              <a:rPr spc="-30" dirty="0">
                <a:latin typeface="Times New Roman" panose="02020603050405020304" pitchFamily="18" charset="0"/>
                <a:cs typeface="Times New Roman" panose="02020603050405020304" pitchFamily="18" charset="0"/>
              </a:rPr>
              <a:t>it.The </a:t>
            </a:r>
            <a:r>
              <a:rPr spc="-10" dirty="0">
                <a:latin typeface="Times New Roman" panose="02020603050405020304" pitchFamily="18" charset="0"/>
                <a:cs typeface="Times New Roman" panose="02020603050405020304" pitchFamily="18" charset="0"/>
              </a:rPr>
              <a:t>power dissipated across the </a:t>
            </a:r>
            <a:r>
              <a:rPr spc="-5" dirty="0">
                <a:latin typeface="Times New Roman" panose="02020603050405020304" pitchFamily="18" charset="0"/>
                <a:cs typeface="Times New Roman" panose="02020603050405020304" pitchFamily="18" charset="0"/>
              </a:rPr>
              <a:t>junction is </a:t>
            </a:r>
            <a:r>
              <a:rPr dirty="0">
                <a:latin typeface="Times New Roman" panose="02020603050405020304" pitchFamily="18" charset="0"/>
                <a:cs typeface="Times New Roman" panose="02020603050405020304" pitchFamily="18" charset="0"/>
              </a:rPr>
              <a:t>equal </a:t>
            </a:r>
            <a:r>
              <a:rPr spc="-10" dirty="0">
                <a:latin typeface="Times New Roman" panose="02020603050405020304" pitchFamily="18" charset="0"/>
                <a:cs typeface="Times New Roman" panose="02020603050405020304" pitchFamily="18" charset="0"/>
              </a:rPr>
              <a:t>to </a:t>
            </a:r>
            <a:r>
              <a:rPr dirty="0">
                <a:latin typeface="Times New Roman" panose="02020603050405020304" pitchFamily="18" charset="0"/>
                <a:cs typeface="Times New Roman" panose="02020603050405020304" pitchFamily="18" charset="0"/>
              </a:rPr>
              <a:t>the </a:t>
            </a:r>
            <a:r>
              <a:rPr spc="-10" dirty="0">
                <a:latin typeface="Times New Roman" panose="02020603050405020304" pitchFamily="18" charset="0"/>
                <a:cs typeface="Times New Roman" panose="02020603050405020304" pitchFamily="18" charset="0"/>
              </a:rPr>
              <a:t>product </a:t>
            </a:r>
            <a:r>
              <a:rPr spc="-5" dirty="0">
                <a:latin typeface="Times New Roman" panose="02020603050405020304" pitchFamily="18" charset="0"/>
                <a:cs typeface="Times New Roman" panose="02020603050405020304" pitchFamily="18" charset="0"/>
              </a:rPr>
              <a:t>of junction </a:t>
            </a:r>
            <a:r>
              <a:rPr spc="-10" dirty="0">
                <a:latin typeface="Times New Roman" panose="02020603050405020304" pitchFamily="18" charset="0"/>
                <a:cs typeface="Times New Roman" panose="02020603050405020304" pitchFamily="18" charset="0"/>
              </a:rPr>
              <a:t>current </a:t>
            </a:r>
            <a:r>
              <a:rPr spc="-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and</a:t>
            </a:r>
            <a:r>
              <a:rPr spc="1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the </a:t>
            </a:r>
            <a:r>
              <a:rPr spc="-10" dirty="0">
                <a:latin typeface="Times New Roman" panose="02020603050405020304" pitchFamily="18" charset="0"/>
                <a:cs typeface="Times New Roman" panose="02020603050405020304" pitchFamily="18" charset="0"/>
              </a:rPr>
              <a:t>voltage</a:t>
            </a:r>
            <a:r>
              <a:rPr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across</a:t>
            </a:r>
            <a:r>
              <a:rPr spc="-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the</a:t>
            </a:r>
            <a:r>
              <a:rPr spc="1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junction.</a:t>
            </a:r>
            <a:endParaRPr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5"/>
          </p:nvPr>
        </p:nvSpPr>
        <p:spPr/>
        <p:txBody>
          <a:bodyPr/>
          <a:lstStyle/>
          <a:p>
            <a:r>
              <a:rPr lang="en-IN" smtClean="0"/>
              <a:t>Dr. Neethu Anna Sabu</a:t>
            </a:r>
            <a:endParaRPr lang="en-IN"/>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985509" y="3724263"/>
            <a:ext cx="2644371" cy="2238068"/>
          </a:xfrm>
          <a:prstGeom prst="rect">
            <a:avLst/>
          </a:prstGeom>
        </p:spPr>
      </p:pic>
      <p:sp>
        <p:nvSpPr>
          <p:cNvPr id="3" name="object 3"/>
          <p:cNvSpPr txBox="1"/>
          <p:nvPr/>
        </p:nvSpPr>
        <p:spPr>
          <a:xfrm>
            <a:off x="294843" y="1059307"/>
            <a:ext cx="4776470" cy="1870075"/>
          </a:xfrm>
          <a:prstGeom prst="rect">
            <a:avLst/>
          </a:prstGeom>
        </p:spPr>
        <p:txBody>
          <a:bodyPr vert="horz" wrap="square" lIns="0" tIns="12700" rIns="0" bIns="0" rtlCol="0">
            <a:spAutoFit/>
          </a:bodyPr>
          <a:lstStyle/>
          <a:p>
            <a:pPr marL="126364" algn="just">
              <a:lnSpc>
                <a:spcPct val="100000"/>
              </a:lnSpc>
              <a:spcBef>
                <a:spcPts val="100"/>
              </a:spcBef>
            </a:pPr>
            <a:r>
              <a:rPr sz="1800" b="1" dirty="0">
                <a:latin typeface="Times New Roman" panose="02020603050405020304" pitchFamily="18" charset="0"/>
                <a:cs typeface="Times New Roman" panose="02020603050405020304" pitchFamily="18" charset="0"/>
              </a:rPr>
              <a:t>DC</a:t>
            </a:r>
            <a:r>
              <a:rPr sz="1800" b="1" spc="-20" dirty="0">
                <a:latin typeface="Times New Roman" panose="02020603050405020304" pitchFamily="18" charset="0"/>
                <a:cs typeface="Times New Roman" panose="02020603050405020304" pitchFamily="18" charset="0"/>
              </a:rPr>
              <a:t> </a:t>
            </a:r>
            <a:r>
              <a:rPr sz="1800" b="1" dirty="0">
                <a:latin typeface="Times New Roman" panose="02020603050405020304" pitchFamily="18" charset="0"/>
                <a:cs typeface="Times New Roman" panose="02020603050405020304" pitchFamily="18" charset="0"/>
              </a:rPr>
              <a:t>or</a:t>
            </a:r>
            <a:r>
              <a:rPr sz="1800" b="1" spc="-1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Static</a:t>
            </a:r>
            <a:r>
              <a:rPr sz="1800" b="1" spc="-35"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Resistance</a:t>
            </a:r>
            <a:endParaRPr sz="1800" dirty="0">
              <a:latin typeface="Times New Roman" panose="02020603050405020304" pitchFamily="18" charset="0"/>
              <a:cs typeface="Times New Roman" panose="02020603050405020304" pitchFamily="18" charset="0"/>
            </a:endParaRPr>
          </a:p>
          <a:p>
            <a:pPr marL="12700" marR="5080" algn="just">
              <a:lnSpc>
                <a:spcPct val="100000"/>
              </a:lnSpc>
              <a:spcBef>
                <a:spcPts val="1560"/>
              </a:spcBef>
            </a:pPr>
            <a:r>
              <a:rPr sz="1800" spc="-5" dirty="0">
                <a:latin typeface="Times New Roman" panose="02020603050405020304" pitchFamily="18" charset="0"/>
                <a:cs typeface="Times New Roman" panose="02020603050405020304" pitchFamily="18" charset="0"/>
              </a:rPr>
              <a:t>When diode is </a:t>
            </a:r>
            <a:r>
              <a:rPr sz="1800" spc="-15" dirty="0">
                <a:latin typeface="Times New Roman" panose="02020603050405020304" pitchFamily="18" charset="0"/>
                <a:cs typeface="Times New Roman" panose="02020603050405020304" pitchFamily="18" charset="0"/>
              </a:rPr>
              <a:t>forward </a:t>
            </a:r>
            <a:r>
              <a:rPr sz="1800" dirty="0">
                <a:latin typeface="Times New Roman" panose="02020603050405020304" pitchFamily="18" charset="0"/>
                <a:cs typeface="Times New Roman" panose="02020603050405020304" pitchFamily="18" charset="0"/>
              </a:rPr>
              <a:t>biased, it </a:t>
            </a:r>
            <a:r>
              <a:rPr sz="1800" spc="-20" dirty="0">
                <a:latin typeface="Times New Roman" panose="02020603050405020304" pitchFamily="18" charset="0"/>
                <a:cs typeface="Times New Roman" panose="02020603050405020304" pitchFamily="18" charset="0"/>
              </a:rPr>
              <a:t>offers </a:t>
            </a:r>
            <a:r>
              <a:rPr sz="1800" dirty="0">
                <a:latin typeface="Times New Roman" panose="02020603050405020304" pitchFamily="18" charset="0"/>
                <a:cs typeface="Times New Roman" panose="02020603050405020304" pitchFamily="18" charset="0"/>
              </a:rPr>
              <a:t>a </a:t>
            </a:r>
            <a:r>
              <a:rPr sz="1800" spc="-10" dirty="0">
                <a:latin typeface="Times New Roman" panose="02020603050405020304" pitchFamily="18" charset="0"/>
                <a:cs typeface="Times New Roman" panose="02020603050405020304" pitchFamily="18" charset="0"/>
              </a:rPr>
              <a:t>definite </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resistance </a:t>
            </a:r>
            <a:r>
              <a:rPr sz="1800" spc="-5" dirty="0">
                <a:latin typeface="Times New Roman" panose="02020603050405020304" pitchFamily="18" charset="0"/>
                <a:cs typeface="Times New Roman" panose="02020603050405020304" pitchFamily="18" charset="0"/>
              </a:rPr>
              <a:t>in </a:t>
            </a:r>
            <a:r>
              <a:rPr sz="1800" dirty="0">
                <a:latin typeface="Times New Roman" panose="02020603050405020304" pitchFamily="18" charset="0"/>
                <a:cs typeface="Times New Roman" panose="02020603050405020304" pitchFamily="18" charset="0"/>
              </a:rPr>
              <a:t>the </a:t>
            </a:r>
            <a:r>
              <a:rPr sz="1800" spc="-10" dirty="0">
                <a:latin typeface="Times New Roman" panose="02020603050405020304" pitchFamily="18" charset="0"/>
                <a:cs typeface="Times New Roman" panose="02020603050405020304" pitchFamily="18" charset="0"/>
              </a:rPr>
              <a:t>circuit. </a:t>
            </a:r>
            <a:r>
              <a:rPr sz="1800" spc="-5" dirty="0">
                <a:latin typeface="Times New Roman" panose="02020603050405020304" pitchFamily="18" charset="0"/>
                <a:cs typeface="Times New Roman" panose="02020603050405020304" pitchFamily="18" charset="0"/>
              </a:rPr>
              <a:t>This </a:t>
            </a:r>
            <a:r>
              <a:rPr sz="1800" spc="-10" dirty="0">
                <a:latin typeface="Times New Roman" panose="02020603050405020304" pitchFamily="18" charset="0"/>
                <a:cs typeface="Times New Roman" panose="02020603050405020304" pitchFamily="18" charset="0"/>
              </a:rPr>
              <a:t>resistance </a:t>
            </a:r>
            <a:r>
              <a:rPr sz="1800" spc="-5" dirty="0">
                <a:latin typeface="Times New Roman" panose="02020603050405020304" pitchFamily="18" charset="0"/>
                <a:cs typeface="Times New Roman" panose="02020603050405020304" pitchFamily="18" charset="0"/>
              </a:rPr>
              <a:t>is known </a:t>
            </a:r>
            <a:r>
              <a:rPr sz="1800" dirty="0">
                <a:latin typeface="Times New Roman" panose="02020603050405020304" pitchFamily="18" charset="0"/>
                <a:cs typeface="Times New Roman" panose="02020603050405020304" pitchFamily="18" charset="0"/>
              </a:rPr>
              <a:t>as </a:t>
            </a:r>
            <a:r>
              <a:rPr sz="1800" spc="-39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dc </a:t>
            </a:r>
            <a:r>
              <a:rPr sz="1800" spc="-10" dirty="0">
                <a:latin typeface="Times New Roman" panose="02020603050405020304" pitchFamily="18" charset="0"/>
                <a:cs typeface="Times New Roman" panose="02020603050405020304" pitchFamily="18" charset="0"/>
              </a:rPr>
              <a:t>resistance </a:t>
            </a:r>
            <a:r>
              <a:rPr sz="1800" spc="-5" dirty="0">
                <a:latin typeface="Times New Roman" panose="02020603050405020304" pitchFamily="18" charset="0"/>
                <a:cs typeface="Times New Roman" panose="02020603050405020304" pitchFamily="18" charset="0"/>
              </a:rPr>
              <a:t>or </a:t>
            </a:r>
            <a:r>
              <a:rPr sz="1800" spc="-15" dirty="0">
                <a:latin typeface="Times New Roman" panose="02020603050405020304" pitchFamily="18" charset="0"/>
                <a:cs typeface="Times New Roman" panose="02020603050405020304" pitchFamily="18" charset="0"/>
              </a:rPr>
              <a:t>static </a:t>
            </a:r>
            <a:r>
              <a:rPr sz="1800" spc="-10" dirty="0">
                <a:latin typeface="Times New Roman" panose="02020603050405020304" pitchFamily="18" charset="0"/>
                <a:cs typeface="Times New Roman" panose="02020603050405020304" pitchFamily="18" charset="0"/>
              </a:rPr>
              <a:t>resistance </a:t>
            </a:r>
            <a:r>
              <a:rPr sz="1800" spc="-5" dirty="0">
                <a:latin typeface="Times New Roman" panose="02020603050405020304" pitchFamily="18" charset="0"/>
                <a:cs typeface="Times New Roman" panose="02020603050405020304" pitchFamily="18" charset="0"/>
              </a:rPr>
              <a:t>(</a:t>
            </a:r>
            <a:r>
              <a:rPr sz="1800" i="1" spc="-5" dirty="0">
                <a:latin typeface="Times New Roman" panose="02020603050405020304" pitchFamily="18" charset="0"/>
                <a:cs typeface="Times New Roman" panose="02020603050405020304" pitchFamily="18" charset="0"/>
              </a:rPr>
              <a:t>RF</a:t>
            </a:r>
            <a:r>
              <a:rPr sz="1800" spc="-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It </a:t>
            </a:r>
            <a:r>
              <a:rPr sz="1800" spc="-5" dirty="0">
                <a:latin typeface="Times New Roman" panose="02020603050405020304" pitchFamily="18" charset="0"/>
                <a:cs typeface="Times New Roman" panose="02020603050405020304" pitchFamily="18" charset="0"/>
              </a:rPr>
              <a:t>is </a:t>
            </a:r>
            <a:r>
              <a:rPr sz="1800" spc="-10" dirty="0">
                <a:latin typeface="Times New Roman" panose="02020603050405020304" pitchFamily="18" charset="0"/>
                <a:cs typeface="Times New Roman" panose="02020603050405020304" pitchFamily="18" charset="0"/>
              </a:rPr>
              <a:t>simply </a:t>
            </a:r>
            <a:r>
              <a:rPr sz="1800" spc="-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 </a:t>
            </a:r>
            <a:r>
              <a:rPr sz="1800" spc="-15" dirty="0">
                <a:latin typeface="Times New Roman" panose="02020603050405020304" pitchFamily="18" charset="0"/>
                <a:cs typeface="Times New Roman" panose="02020603050405020304" pitchFamily="18" charset="0"/>
              </a:rPr>
              <a:t>ratio </a:t>
            </a:r>
            <a:r>
              <a:rPr sz="1800" spc="-5" dirty="0">
                <a:latin typeface="Times New Roman" panose="02020603050405020304" pitchFamily="18" charset="0"/>
                <a:cs typeface="Times New Roman" panose="02020603050405020304" pitchFamily="18" charset="0"/>
              </a:rPr>
              <a:t>of </a:t>
            </a:r>
            <a:r>
              <a:rPr sz="1800" dirty="0">
                <a:latin typeface="Times New Roman" panose="02020603050405020304" pitchFamily="18" charset="0"/>
                <a:cs typeface="Times New Roman" panose="02020603050405020304" pitchFamily="18" charset="0"/>
              </a:rPr>
              <a:t>the dc </a:t>
            </a:r>
            <a:r>
              <a:rPr sz="1800" spc="-10" dirty="0">
                <a:latin typeface="Times New Roman" panose="02020603050405020304" pitchFamily="18" charset="0"/>
                <a:cs typeface="Times New Roman" panose="02020603050405020304" pitchFamily="18" charset="0"/>
              </a:rPr>
              <a:t>voltage </a:t>
            </a:r>
            <a:r>
              <a:rPr sz="1800" dirty="0">
                <a:latin typeface="Times New Roman" panose="02020603050405020304" pitchFamily="18" charset="0"/>
                <a:cs typeface="Times New Roman" panose="02020603050405020304" pitchFamily="18" charset="0"/>
              </a:rPr>
              <a:t>(</a:t>
            </a:r>
            <a:r>
              <a:rPr sz="1800" i="1" dirty="0">
                <a:latin typeface="Times New Roman" panose="02020603050405020304" pitchFamily="18" charset="0"/>
                <a:cs typeface="Times New Roman" panose="02020603050405020304" pitchFamily="18" charset="0"/>
              </a:rPr>
              <a:t>VD</a:t>
            </a:r>
            <a:r>
              <a:rPr sz="180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across </a:t>
            </a:r>
            <a:r>
              <a:rPr sz="1800" dirty="0">
                <a:latin typeface="Times New Roman" panose="02020603050405020304" pitchFamily="18" charset="0"/>
                <a:cs typeface="Times New Roman" panose="02020603050405020304" pitchFamily="18" charset="0"/>
              </a:rPr>
              <a:t>the </a:t>
            </a:r>
            <a:r>
              <a:rPr sz="1800" spc="-5" dirty="0">
                <a:latin typeface="Times New Roman" panose="02020603050405020304" pitchFamily="18" charset="0"/>
                <a:cs typeface="Times New Roman" panose="02020603050405020304" pitchFamily="18" charset="0"/>
              </a:rPr>
              <a:t>diode </a:t>
            </a:r>
            <a:r>
              <a:rPr sz="1800" spc="-15" dirty="0">
                <a:latin typeface="Times New Roman" panose="02020603050405020304" pitchFamily="18" charset="0"/>
                <a:cs typeface="Times New Roman" panose="02020603050405020304" pitchFamily="18" charset="0"/>
              </a:rPr>
              <a:t>to </a:t>
            </a:r>
            <a:r>
              <a:rPr sz="1800" spc="-1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a:t>
            </a:r>
            <a:r>
              <a:rPr sz="1800" spc="1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dc</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current</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a:t>
            </a:r>
            <a:r>
              <a:rPr sz="1800" i="1" spc="-5" dirty="0">
                <a:latin typeface="Times New Roman" panose="02020603050405020304" pitchFamily="18" charset="0"/>
                <a:cs typeface="Times New Roman" panose="02020603050405020304" pitchFamily="18" charset="0"/>
              </a:rPr>
              <a:t>ID</a:t>
            </a:r>
            <a:r>
              <a:rPr sz="1800" spc="-5" dirty="0">
                <a:latin typeface="Times New Roman" panose="02020603050405020304" pitchFamily="18" charset="0"/>
                <a:cs typeface="Times New Roman" panose="02020603050405020304" pitchFamily="18" charset="0"/>
              </a:rPr>
              <a:t>)</a:t>
            </a:r>
            <a:r>
              <a:rPr sz="1800" spc="1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flowing</a:t>
            </a:r>
            <a:r>
              <a:rPr sz="1800" spc="3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through</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it.</a:t>
            </a:r>
            <a:endParaRPr sz="1800"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3" cstate="print"/>
          <a:stretch>
            <a:fillRect/>
          </a:stretch>
        </p:blipFill>
        <p:spPr>
          <a:xfrm>
            <a:off x="5344892" y="888111"/>
            <a:ext cx="3043850" cy="2293112"/>
          </a:xfrm>
          <a:prstGeom prst="rect">
            <a:avLst/>
          </a:prstGeom>
        </p:spPr>
      </p:pic>
      <p:sp>
        <p:nvSpPr>
          <p:cNvPr id="5" name="object 5"/>
          <p:cNvSpPr txBox="1"/>
          <p:nvPr/>
        </p:nvSpPr>
        <p:spPr>
          <a:xfrm>
            <a:off x="294843" y="3696970"/>
            <a:ext cx="5581015" cy="1397635"/>
          </a:xfrm>
          <a:prstGeom prst="rect">
            <a:avLst/>
          </a:prstGeom>
        </p:spPr>
        <p:txBody>
          <a:bodyPr vert="horz" wrap="square" lIns="0" tIns="12700" rIns="0" bIns="0" rtlCol="0">
            <a:spAutoFit/>
          </a:bodyPr>
          <a:lstStyle/>
          <a:p>
            <a:pPr marL="12700" algn="just">
              <a:lnSpc>
                <a:spcPct val="100000"/>
              </a:lnSpc>
              <a:spcBef>
                <a:spcPts val="100"/>
              </a:spcBef>
            </a:pPr>
            <a:r>
              <a:rPr sz="1800" b="1" spc="-15" dirty="0">
                <a:latin typeface="Times New Roman" panose="02020603050405020304" pitchFamily="18" charset="0"/>
                <a:cs typeface="Times New Roman" panose="02020603050405020304" pitchFamily="18" charset="0"/>
              </a:rPr>
              <a:t>AC</a:t>
            </a:r>
            <a:r>
              <a:rPr sz="1800" b="1" spc="-20" dirty="0">
                <a:latin typeface="Times New Roman" panose="02020603050405020304" pitchFamily="18" charset="0"/>
                <a:cs typeface="Times New Roman" panose="02020603050405020304" pitchFamily="18" charset="0"/>
              </a:rPr>
              <a:t> </a:t>
            </a:r>
            <a:r>
              <a:rPr sz="1800" b="1" dirty="0">
                <a:latin typeface="Times New Roman" panose="02020603050405020304" pitchFamily="18" charset="0"/>
                <a:cs typeface="Times New Roman" panose="02020603050405020304" pitchFamily="18" charset="0"/>
              </a:rPr>
              <a:t>or</a:t>
            </a:r>
            <a:r>
              <a:rPr sz="1800" b="1" spc="-20" dirty="0">
                <a:latin typeface="Times New Roman" panose="02020603050405020304" pitchFamily="18" charset="0"/>
                <a:cs typeface="Times New Roman" panose="02020603050405020304" pitchFamily="18" charset="0"/>
              </a:rPr>
              <a:t> </a:t>
            </a:r>
            <a:r>
              <a:rPr sz="1800" b="1" dirty="0">
                <a:latin typeface="Times New Roman" panose="02020603050405020304" pitchFamily="18" charset="0"/>
                <a:cs typeface="Times New Roman" panose="02020603050405020304" pitchFamily="18" charset="0"/>
              </a:rPr>
              <a:t>Dynamic</a:t>
            </a:r>
            <a:r>
              <a:rPr sz="1800" b="1" spc="-20"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Resistance</a:t>
            </a:r>
            <a:endParaRPr sz="1800" dirty="0">
              <a:latin typeface="Times New Roman" panose="02020603050405020304" pitchFamily="18" charset="0"/>
              <a:cs typeface="Times New Roman" panose="02020603050405020304" pitchFamily="18" charset="0"/>
            </a:endParaRPr>
          </a:p>
          <a:p>
            <a:pPr>
              <a:lnSpc>
                <a:spcPct val="100000"/>
              </a:lnSpc>
              <a:spcBef>
                <a:spcPts val="25"/>
              </a:spcBef>
            </a:pPr>
            <a:endParaRPr sz="1750" dirty="0">
              <a:latin typeface="Times New Roman" panose="02020603050405020304" pitchFamily="18" charset="0"/>
              <a:cs typeface="Times New Roman" panose="02020603050405020304" pitchFamily="18" charset="0"/>
            </a:endParaRPr>
          </a:p>
          <a:p>
            <a:pPr marL="12700" marR="5080" algn="just">
              <a:lnSpc>
                <a:spcPct val="100000"/>
              </a:lnSpc>
            </a:pPr>
            <a:r>
              <a:rPr sz="1800" spc="-5" dirty="0">
                <a:latin typeface="Times New Roman" panose="02020603050405020304" pitchFamily="18" charset="0"/>
                <a:cs typeface="Times New Roman" panose="02020603050405020304" pitchFamily="18" charset="0"/>
              </a:rPr>
              <a:t>The </a:t>
            </a:r>
            <a:r>
              <a:rPr sz="1800" dirty="0">
                <a:latin typeface="Times New Roman" panose="02020603050405020304" pitchFamily="18" charset="0"/>
                <a:cs typeface="Times New Roman" panose="02020603050405020304" pitchFamily="18" charset="0"/>
              </a:rPr>
              <a:t>ac </a:t>
            </a:r>
            <a:r>
              <a:rPr sz="1800" spc="-5" dirty="0">
                <a:latin typeface="Times New Roman" panose="02020603050405020304" pitchFamily="18" charset="0"/>
                <a:cs typeface="Times New Roman" panose="02020603050405020304" pitchFamily="18" charset="0"/>
              </a:rPr>
              <a:t>or dynamic </a:t>
            </a:r>
            <a:r>
              <a:rPr sz="1800" spc="-10" dirty="0">
                <a:latin typeface="Times New Roman" panose="02020603050405020304" pitchFamily="18" charset="0"/>
                <a:cs typeface="Times New Roman" panose="02020603050405020304" pitchFamily="18" charset="0"/>
              </a:rPr>
              <a:t>resistance </a:t>
            </a:r>
            <a:r>
              <a:rPr sz="1800" spc="5" dirty="0">
                <a:latin typeface="Times New Roman" panose="02020603050405020304" pitchFamily="18" charset="0"/>
                <a:cs typeface="Times New Roman" panose="02020603050405020304" pitchFamily="18" charset="0"/>
              </a:rPr>
              <a:t>of </a:t>
            </a:r>
            <a:r>
              <a:rPr sz="1800" dirty="0">
                <a:latin typeface="Times New Roman" panose="02020603050405020304" pitchFamily="18" charset="0"/>
                <a:cs typeface="Times New Roman" panose="02020603050405020304" pitchFamily="18" charset="0"/>
              </a:rPr>
              <a:t>a </a:t>
            </a:r>
            <a:r>
              <a:rPr sz="1800" spc="-5" dirty="0">
                <a:latin typeface="Times New Roman" panose="02020603050405020304" pitchFamily="18" charset="0"/>
                <a:cs typeface="Times New Roman" panose="02020603050405020304" pitchFamily="18" charset="0"/>
              </a:rPr>
              <a:t>diode, </a:t>
            </a:r>
            <a:r>
              <a:rPr sz="1800" spc="-10" dirty="0">
                <a:latin typeface="Times New Roman" panose="02020603050405020304" pitchFamily="18" charset="0"/>
                <a:cs typeface="Times New Roman" panose="02020603050405020304" pitchFamily="18" charset="0"/>
              </a:rPr>
              <a:t>at </a:t>
            </a:r>
            <a:r>
              <a:rPr sz="1800" dirty="0">
                <a:latin typeface="Times New Roman" panose="02020603050405020304" pitchFamily="18" charset="0"/>
                <a:cs typeface="Times New Roman" panose="02020603050405020304" pitchFamily="18" charset="0"/>
              </a:rPr>
              <a:t>a </a:t>
            </a:r>
            <a:r>
              <a:rPr sz="1800" spc="-10" dirty="0">
                <a:latin typeface="Times New Roman" panose="02020603050405020304" pitchFamily="18" charset="0"/>
                <a:cs typeface="Times New Roman" panose="02020603050405020304" pitchFamily="18" charset="0"/>
              </a:rPr>
              <a:t>particular </a:t>
            </a:r>
            <a:r>
              <a:rPr sz="1800" spc="25" dirty="0">
                <a:latin typeface="Times New Roman" panose="02020603050405020304" pitchFamily="18" charset="0"/>
                <a:cs typeface="Times New Roman" panose="02020603050405020304" pitchFamily="18" charset="0"/>
              </a:rPr>
              <a:t>dc </a:t>
            </a:r>
            <a:r>
              <a:rPr sz="1800" spc="3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voltage,</a:t>
            </a:r>
            <a:r>
              <a:rPr sz="1800" spc="-5" dirty="0">
                <a:latin typeface="Times New Roman" panose="02020603050405020304" pitchFamily="18" charset="0"/>
                <a:cs typeface="Times New Roman" panose="02020603050405020304" pitchFamily="18" charset="0"/>
              </a:rPr>
              <a:t> is</a:t>
            </a:r>
            <a:r>
              <a:rPr sz="1800" dirty="0">
                <a:latin typeface="Times New Roman" panose="02020603050405020304" pitchFamily="18" charset="0"/>
                <a:cs typeface="Times New Roman" panose="02020603050405020304" pitchFamily="18" charset="0"/>
              </a:rPr>
              <a:t> equal</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to</a:t>
            </a:r>
            <a:r>
              <a:rPr sz="1800" spc="-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reciprocal</a:t>
            </a:r>
            <a:r>
              <a:rPr sz="1800" spc="-5" dirty="0">
                <a:latin typeface="Times New Roman" panose="02020603050405020304" pitchFamily="18" charset="0"/>
                <a:cs typeface="Times New Roman" panose="02020603050405020304" pitchFamily="18" charset="0"/>
              </a:rPr>
              <a:t> of</a:t>
            </a:r>
            <a:r>
              <a:rPr sz="1800" dirty="0">
                <a:latin typeface="Times New Roman" panose="02020603050405020304" pitchFamily="18" charset="0"/>
                <a:cs typeface="Times New Roman" panose="02020603050405020304" pitchFamily="18" charset="0"/>
              </a:rPr>
              <a:t> the</a:t>
            </a:r>
            <a:r>
              <a:rPr sz="1800" spc="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slope</a:t>
            </a:r>
            <a:r>
              <a:rPr sz="180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of</a:t>
            </a:r>
            <a:r>
              <a:rPr sz="1800" dirty="0">
                <a:latin typeface="Times New Roman" panose="02020603050405020304" pitchFamily="18" charset="0"/>
                <a:cs typeface="Times New Roman" panose="02020603050405020304" pitchFamily="18" charset="0"/>
              </a:rPr>
              <a:t> the </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characteristics</a:t>
            </a:r>
            <a:r>
              <a:rPr sz="1800" spc="3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at</a:t>
            </a:r>
            <a:r>
              <a:rPr sz="1800" spc="-5" dirty="0">
                <a:latin typeface="Times New Roman" panose="02020603050405020304" pitchFamily="18" charset="0"/>
                <a:cs typeface="Times New Roman" panose="02020603050405020304" pitchFamily="18" charset="0"/>
              </a:rPr>
              <a:t> that </a:t>
            </a:r>
            <a:r>
              <a:rPr sz="1800" spc="-10" dirty="0">
                <a:latin typeface="Times New Roman" panose="02020603050405020304" pitchFamily="18" charset="0"/>
                <a:cs typeface="Times New Roman" panose="02020603050405020304" pitchFamily="18" charset="0"/>
              </a:rPr>
              <a:t>point</a:t>
            </a:r>
            <a:endParaRPr sz="1800" dirty="0">
              <a:latin typeface="Times New Roman" panose="02020603050405020304" pitchFamily="18" charset="0"/>
              <a:cs typeface="Times New Roman" panose="02020603050405020304" pitchFamily="18" charset="0"/>
            </a:endParaRPr>
          </a:p>
        </p:txBody>
      </p:sp>
      <p:sp>
        <p:nvSpPr>
          <p:cNvPr id="6" name="object 6"/>
          <p:cNvSpPr txBox="1">
            <a:spLocks noGrp="1"/>
          </p:cNvSpPr>
          <p:nvPr>
            <p:ph type="title"/>
          </p:nvPr>
        </p:nvSpPr>
        <p:spPr>
          <a:xfrm>
            <a:off x="2672842" y="352806"/>
            <a:ext cx="4951730" cy="628377"/>
          </a:xfrm>
          <a:prstGeom prst="rect">
            <a:avLst/>
          </a:prstGeom>
        </p:spPr>
        <p:txBody>
          <a:bodyPr vert="horz" wrap="square" lIns="0" tIns="12700" rIns="0" bIns="0" rtlCol="0">
            <a:spAutoFit/>
          </a:bodyPr>
          <a:lstStyle/>
          <a:p>
            <a:pPr marL="12700" algn="ctr">
              <a:lnSpc>
                <a:spcPct val="100000"/>
              </a:lnSpc>
              <a:spcBef>
                <a:spcPts val="100"/>
              </a:spcBef>
            </a:pPr>
            <a:r>
              <a:rPr sz="2000" spc="-55" dirty="0">
                <a:latin typeface="Times New Roman" panose="02020603050405020304" pitchFamily="18" charset="0"/>
                <a:cs typeface="Times New Roman" panose="02020603050405020304" pitchFamily="18" charset="0"/>
              </a:rPr>
              <a:t>STATIC</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AND</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DYNAMIC</a:t>
            </a:r>
            <a:r>
              <a:rPr sz="2000" spc="-4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RESISTANCE</a:t>
            </a:r>
            <a:r>
              <a:rPr sz="2000" spc="-5" dirty="0">
                <a:latin typeface="Times New Roman" panose="02020603050405020304" pitchFamily="18" charset="0"/>
                <a:cs typeface="Times New Roman" panose="02020603050405020304" pitchFamily="18" charset="0"/>
              </a:rPr>
              <a:t> OF</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DIODE</a:t>
            </a:r>
            <a:endParaRPr sz="2000" dirty="0">
              <a:latin typeface="Times New Roman" panose="02020603050405020304" pitchFamily="18" charset="0"/>
              <a:cs typeface="Times New Roman" panose="02020603050405020304" pitchFamily="18" charset="0"/>
            </a:endParaRPr>
          </a:p>
        </p:txBody>
      </p:sp>
      <p:sp>
        <p:nvSpPr>
          <p:cNvPr id="8" name="Footer Placeholder 7"/>
          <p:cNvSpPr>
            <a:spLocks noGrp="1"/>
          </p:cNvSpPr>
          <p:nvPr>
            <p:ph type="ftr" sz="quarter" idx="5"/>
          </p:nvPr>
        </p:nvSpPr>
        <p:spPr/>
        <p:txBody>
          <a:bodyPr/>
          <a:lstStyle/>
          <a:p>
            <a:r>
              <a:rPr lang="en-IN" smtClean="0"/>
              <a:t>Dr. Neethu Anna Sabu</a:t>
            </a:r>
            <a:endParaRPr lang="en-IN"/>
          </a:p>
        </p:txBody>
      </p:sp>
      <p:sp>
        <p:nvSpPr>
          <p:cNvPr id="9" name="Slide Number Placeholder 8"/>
          <p:cNvSpPr>
            <a:spLocks noGrp="1"/>
          </p:cNvSpPr>
          <p:nvPr>
            <p:ph type="sldNum" sz="quarter" idx="7"/>
          </p:nvPr>
        </p:nvSpPr>
        <p:spPr/>
        <p:txBody>
          <a:bodyPr/>
          <a:lstStyle/>
          <a:p>
            <a:fld id="{B6F15528-21DE-4FAA-801E-634DDDAF4B2B}" type="slidenum">
              <a:rPr lang="en-IN" smtClean="0"/>
              <a:t>44</a:t>
            </a:fld>
            <a:endParaRPr lang="en-IN"/>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1950" y="1183005"/>
            <a:ext cx="8797925" cy="3185160"/>
          </a:xfrm>
          <a:prstGeom prst="rect">
            <a:avLst/>
          </a:prstGeom>
        </p:spPr>
        <p:txBody>
          <a:bodyPr vert="horz" wrap="square" lIns="0" tIns="13335" rIns="0" bIns="0" rtlCol="0">
            <a:spAutoFit/>
          </a:bodyPr>
          <a:lstStyle/>
          <a:p>
            <a:pPr marL="322580" marR="5715" indent="-287020" algn="just">
              <a:lnSpc>
                <a:spcPct val="100000"/>
              </a:lnSpc>
              <a:spcBef>
                <a:spcPts val="105"/>
              </a:spcBef>
              <a:buFont typeface="Microsoft Sans Serif"/>
              <a:buChar char="•"/>
              <a:tabLst>
                <a:tab pos="322580" algn="l"/>
                <a:tab pos="323215" algn="l"/>
              </a:tabLst>
            </a:pPr>
            <a:r>
              <a:rPr sz="2000" spc="-15" dirty="0">
                <a:latin typeface="Times New Roman" panose="02020603050405020304" pitchFamily="18" charset="0"/>
                <a:cs typeface="Times New Roman" panose="02020603050405020304" pitchFamily="18" charset="0"/>
              </a:rPr>
              <a:t>Reverse</a:t>
            </a:r>
            <a:r>
              <a:rPr sz="2000" spc="24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bias</a:t>
            </a:r>
            <a:r>
              <a:rPr sz="2000" spc="24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voltage,</a:t>
            </a:r>
            <a:r>
              <a:rPr sz="2000" spc="25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at</a:t>
            </a:r>
            <a:r>
              <a:rPr sz="2000" spc="24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which</a:t>
            </a:r>
            <a:r>
              <a:rPr sz="2000" spc="26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23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breakdown</a:t>
            </a:r>
            <a:r>
              <a:rPr sz="2000" spc="2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24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a:t>
            </a:r>
            <a:r>
              <a:rPr sz="2000" spc="229"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P-N</a:t>
            </a:r>
            <a:r>
              <a:rPr sz="2000" spc="2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junction</a:t>
            </a:r>
            <a:r>
              <a:rPr sz="2000" spc="24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diode</a:t>
            </a:r>
            <a:r>
              <a:rPr sz="2000" spc="24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occurs</a:t>
            </a:r>
            <a:r>
              <a:rPr sz="2000" spc="254"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 </a:t>
            </a:r>
            <a:r>
              <a:rPr sz="2000" spc="-44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called</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 </a:t>
            </a:r>
            <a:r>
              <a:rPr sz="2000" i="1" spc="-15" dirty="0">
                <a:latin typeface="Times New Roman" panose="02020603050405020304" pitchFamily="18" charset="0"/>
                <a:cs typeface="Times New Roman" panose="02020603050405020304" pitchFamily="18" charset="0"/>
              </a:rPr>
              <a:t>breakdown</a:t>
            </a:r>
            <a:r>
              <a:rPr sz="2000" i="1" spc="-45" dirty="0">
                <a:latin typeface="Times New Roman" panose="02020603050405020304" pitchFamily="18" charset="0"/>
                <a:cs typeface="Times New Roman" panose="02020603050405020304" pitchFamily="18" charset="0"/>
              </a:rPr>
              <a:t> </a:t>
            </a:r>
            <a:r>
              <a:rPr sz="2000" i="1" spc="-10" dirty="0">
                <a:latin typeface="Times New Roman" panose="02020603050405020304" pitchFamily="18" charset="0"/>
                <a:cs typeface="Times New Roman" panose="02020603050405020304" pitchFamily="18" charset="0"/>
              </a:rPr>
              <a:t>voltage.</a:t>
            </a:r>
            <a:endParaRPr sz="2000" dirty="0">
              <a:latin typeface="Times New Roman" panose="02020603050405020304" pitchFamily="18" charset="0"/>
              <a:cs typeface="Times New Roman" panose="02020603050405020304" pitchFamily="18" charset="0"/>
            </a:endParaRPr>
          </a:p>
          <a:p>
            <a:pPr algn="just">
              <a:lnSpc>
                <a:spcPct val="100000"/>
              </a:lnSpc>
              <a:spcBef>
                <a:spcPts val="15"/>
              </a:spcBef>
              <a:buFont typeface="Microsoft Sans Serif"/>
              <a:buChar char="•"/>
            </a:pPr>
            <a:endParaRPr sz="2000" dirty="0">
              <a:latin typeface="Times New Roman" panose="02020603050405020304" pitchFamily="18" charset="0"/>
              <a:cs typeface="Times New Roman" panose="02020603050405020304" pitchFamily="18" charset="0"/>
            </a:endParaRPr>
          </a:p>
          <a:p>
            <a:pPr marL="322580" marR="5080" indent="-287020" algn="just">
              <a:lnSpc>
                <a:spcPct val="100000"/>
              </a:lnSpc>
              <a:buFont typeface="Microsoft Sans Serif"/>
              <a:buChar char="•"/>
              <a:tabLst>
                <a:tab pos="322580" algn="l"/>
                <a:tab pos="323215" algn="l"/>
              </a:tabLst>
            </a:pPr>
            <a:r>
              <a:rPr sz="2000" spc="-5" dirty="0">
                <a:latin typeface="Times New Roman" panose="02020603050405020304" pitchFamily="18" charset="0"/>
                <a:cs typeface="Times New Roman" panose="02020603050405020304" pitchFamily="18" charset="0"/>
              </a:rPr>
              <a:t>The</a:t>
            </a:r>
            <a:r>
              <a:rPr sz="2000" spc="16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breakdown</a:t>
            </a:r>
            <a:r>
              <a:rPr sz="2000" spc="18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voltage</a:t>
            </a:r>
            <a:r>
              <a:rPr sz="2000" spc="17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depends</a:t>
            </a:r>
            <a:r>
              <a:rPr sz="2000" spc="18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on</a:t>
            </a:r>
            <a:r>
              <a:rPr sz="2000" spc="18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17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width</a:t>
            </a:r>
            <a:r>
              <a:rPr sz="2000" spc="18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16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a:t>
            </a:r>
            <a:r>
              <a:rPr sz="2000" spc="16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depletion</a:t>
            </a:r>
            <a:r>
              <a:rPr sz="2000" spc="17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region,</a:t>
            </a:r>
            <a:r>
              <a:rPr sz="2000" spc="16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which,</a:t>
            </a:r>
            <a:r>
              <a:rPr sz="2000" spc="17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 </a:t>
            </a:r>
            <a:r>
              <a:rPr sz="2000" spc="-434"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turn,</a:t>
            </a:r>
            <a:r>
              <a:rPr sz="2000" spc="-5" dirty="0">
                <a:latin typeface="Times New Roman" panose="02020603050405020304" pitchFamily="18" charset="0"/>
                <a:cs typeface="Times New Roman" panose="02020603050405020304" pitchFamily="18" charset="0"/>
              </a:rPr>
              <a:t> depends on</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doping</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level.</a:t>
            </a:r>
            <a:endParaRPr sz="2000" dirty="0">
              <a:latin typeface="Times New Roman" panose="02020603050405020304" pitchFamily="18" charset="0"/>
              <a:cs typeface="Times New Roman" panose="02020603050405020304" pitchFamily="18" charset="0"/>
            </a:endParaRPr>
          </a:p>
          <a:p>
            <a:pPr algn="just">
              <a:lnSpc>
                <a:spcPct val="100000"/>
              </a:lnSpc>
              <a:spcBef>
                <a:spcPts val="40"/>
              </a:spcBef>
              <a:buFont typeface="Microsoft Sans Serif"/>
              <a:buChar char="•"/>
            </a:pPr>
            <a:endParaRPr sz="2000" dirty="0">
              <a:latin typeface="Times New Roman" panose="02020603050405020304" pitchFamily="18" charset="0"/>
              <a:cs typeface="Times New Roman" panose="02020603050405020304" pitchFamily="18" charset="0"/>
            </a:endParaRPr>
          </a:p>
          <a:p>
            <a:pPr marL="299085" indent="-287020" algn="just">
              <a:lnSpc>
                <a:spcPct val="100000"/>
              </a:lnSpc>
              <a:buFont typeface="Microsoft Sans Serif"/>
              <a:buChar char="•"/>
              <a:tabLst>
                <a:tab pos="299085" algn="l"/>
                <a:tab pos="299720" algn="l"/>
              </a:tabLst>
            </a:pPr>
            <a:r>
              <a:rPr sz="2000" spc="-10" dirty="0">
                <a:latin typeface="Times New Roman" panose="02020603050405020304" pitchFamily="18" charset="0"/>
                <a:cs typeface="Times New Roman" panose="02020603050405020304" pitchFamily="18" charset="0"/>
              </a:rPr>
              <a:t>There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are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two</a:t>
            </a:r>
            <a:r>
              <a:rPr sz="2000" dirty="0">
                <a:latin typeface="Times New Roman" panose="02020603050405020304" pitchFamily="18" charset="0"/>
                <a:cs typeface="Times New Roman" panose="02020603050405020304" pitchFamily="18" charset="0"/>
              </a:rPr>
              <a:t> mechanisms</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by</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which </a:t>
            </a:r>
            <a:r>
              <a:rPr sz="2000" spc="-15" dirty="0">
                <a:latin typeface="Times New Roman" panose="02020603050405020304" pitchFamily="18" charset="0"/>
                <a:cs typeface="Times New Roman" panose="02020603050405020304" pitchFamily="18" charset="0"/>
              </a:rPr>
              <a:t>breakdown</a:t>
            </a:r>
            <a:r>
              <a:rPr sz="2000" spc="-5" dirty="0">
                <a:latin typeface="Times New Roman" panose="02020603050405020304" pitchFamily="18" charset="0"/>
                <a:cs typeface="Times New Roman" panose="02020603050405020304" pitchFamily="18" charset="0"/>
              </a:rPr>
              <a:t> can</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occur</a:t>
            </a:r>
            <a:r>
              <a:rPr sz="2000" spc="-10" dirty="0">
                <a:latin typeface="Times New Roman" panose="02020603050405020304" pitchFamily="18" charset="0"/>
                <a:cs typeface="Times New Roman" panose="02020603050405020304" pitchFamily="18" charset="0"/>
              </a:rPr>
              <a:t> at</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a:t>
            </a:r>
            <a:r>
              <a:rPr sz="2000" spc="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reverse</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biased</a:t>
            </a:r>
            <a:r>
              <a:rPr sz="2000" spc="5" dirty="0">
                <a:latin typeface="Times New Roman" panose="02020603050405020304" pitchFamily="18" charset="0"/>
                <a:cs typeface="Times New Roman" panose="02020603050405020304" pitchFamily="18" charset="0"/>
              </a:rPr>
              <a:t> P-N</a:t>
            </a:r>
            <a:endParaRPr sz="2000" dirty="0">
              <a:latin typeface="Times New Roman" panose="02020603050405020304" pitchFamily="18" charset="0"/>
              <a:cs typeface="Times New Roman" panose="02020603050405020304" pitchFamily="18" charset="0"/>
            </a:endParaRPr>
          </a:p>
          <a:p>
            <a:pPr marL="299085" algn="just">
              <a:lnSpc>
                <a:spcPct val="100000"/>
              </a:lnSpc>
            </a:pPr>
            <a:r>
              <a:rPr sz="2000" dirty="0">
                <a:latin typeface="Times New Roman" panose="02020603050405020304" pitchFamily="18" charset="0"/>
                <a:cs typeface="Times New Roman" panose="02020603050405020304" pitchFamily="18" charset="0"/>
              </a:rPr>
              <a:t>junction</a:t>
            </a:r>
          </a:p>
          <a:p>
            <a:pPr marL="605155" lvl="1" indent="-250190" algn="just">
              <a:lnSpc>
                <a:spcPct val="100000"/>
              </a:lnSpc>
              <a:buAutoNum type="arabicPeriod"/>
              <a:tabLst>
                <a:tab pos="605790" algn="l"/>
              </a:tabLst>
            </a:pPr>
            <a:r>
              <a:rPr sz="2000" spc="-10" dirty="0">
                <a:latin typeface="Times New Roman" panose="02020603050405020304" pitchFamily="18" charset="0"/>
                <a:cs typeface="Times New Roman" panose="02020603050405020304" pitchFamily="18" charset="0"/>
              </a:rPr>
              <a:t>avalanche</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break</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down</a:t>
            </a:r>
            <a:endParaRPr sz="2000" dirty="0">
              <a:latin typeface="Times New Roman" panose="02020603050405020304" pitchFamily="18" charset="0"/>
              <a:cs typeface="Times New Roman" panose="02020603050405020304" pitchFamily="18" charset="0"/>
            </a:endParaRPr>
          </a:p>
          <a:p>
            <a:pPr marL="606425" lvl="1" indent="-251460" algn="just">
              <a:lnSpc>
                <a:spcPct val="100000"/>
              </a:lnSpc>
              <a:buAutoNum type="arabicPeriod"/>
              <a:tabLst>
                <a:tab pos="607060" algn="l"/>
              </a:tabLst>
            </a:pPr>
            <a:r>
              <a:rPr sz="2000" spc="-10" dirty="0">
                <a:latin typeface="Times New Roman" panose="02020603050405020304" pitchFamily="18" charset="0"/>
                <a:cs typeface="Times New Roman" panose="02020603050405020304" pitchFamily="18" charset="0"/>
              </a:rPr>
              <a:t>Zener</a:t>
            </a:r>
            <a:r>
              <a:rPr sz="2000" spc="-3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breakdown.</a:t>
            </a:r>
            <a:endParaRPr sz="2000" dirty="0">
              <a:latin typeface="Times New Roman" panose="02020603050405020304" pitchFamily="18" charset="0"/>
              <a:cs typeface="Times New Roman" panose="02020603050405020304" pitchFamily="18" charset="0"/>
            </a:endParaRPr>
          </a:p>
        </p:txBody>
      </p:sp>
      <p:sp>
        <p:nvSpPr>
          <p:cNvPr id="3" name="object 3"/>
          <p:cNvSpPr txBox="1">
            <a:spLocks noGrp="1"/>
          </p:cNvSpPr>
          <p:nvPr>
            <p:ph type="title"/>
          </p:nvPr>
        </p:nvSpPr>
        <p:spPr>
          <a:xfrm>
            <a:off x="2492755" y="326897"/>
            <a:ext cx="5337175" cy="751488"/>
          </a:xfrm>
          <a:prstGeom prst="rect">
            <a:avLst/>
          </a:prstGeom>
        </p:spPr>
        <p:txBody>
          <a:bodyPr vert="horz" wrap="square" lIns="0" tIns="12700" rIns="0" bIns="0" rtlCol="0">
            <a:spAutoFit/>
          </a:bodyPr>
          <a:lstStyle/>
          <a:p>
            <a:pPr marL="12700" algn="ctr">
              <a:lnSpc>
                <a:spcPct val="100000"/>
              </a:lnSpc>
              <a:spcBef>
                <a:spcPts val="100"/>
              </a:spcBef>
            </a:pPr>
            <a:r>
              <a:rPr sz="2400" spc="-5" dirty="0">
                <a:latin typeface="Times New Roman" panose="02020603050405020304" pitchFamily="18" charset="0"/>
                <a:cs typeface="Times New Roman" panose="02020603050405020304" pitchFamily="18" charset="0"/>
              </a:rPr>
              <a:t>BREAK</a:t>
            </a:r>
            <a:r>
              <a:rPr sz="2400" spc="-3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DOWN</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Mechanisms</a:t>
            </a:r>
            <a:r>
              <a:rPr sz="2400" spc="-2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In</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PN</a:t>
            </a:r>
            <a:r>
              <a:rPr sz="2400" spc="-3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Junction</a:t>
            </a:r>
            <a:endParaRPr sz="24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5"/>
          </p:nvPr>
        </p:nvSpPr>
        <p:spPr/>
        <p:txBody>
          <a:bodyPr/>
          <a:lstStyle/>
          <a:p>
            <a:r>
              <a:rPr lang="en-IN" smtClean="0"/>
              <a:t>Dr. Neethu Anna Sabu</a:t>
            </a:r>
            <a:endParaRPr lang="en-IN"/>
          </a:p>
        </p:txBody>
      </p:sp>
      <p:sp>
        <p:nvSpPr>
          <p:cNvPr id="6" name="Slide Number Placeholder 5"/>
          <p:cNvSpPr>
            <a:spLocks noGrp="1"/>
          </p:cNvSpPr>
          <p:nvPr>
            <p:ph type="sldNum" sz="quarter" idx="7"/>
          </p:nvPr>
        </p:nvSpPr>
        <p:spPr/>
        <p:txBody>
          <a:bodyPr/>
          <a:lstStyle/>
          <a:p>
            <a:fld id="{B6F15528-21DE-4FAA-801E-634DDDAF4B2B}" type="slidenum">
              <a:rPr lang="en-IN" smtClean="0"/>
              <a:t>45</a:t>
            </a:fld>
            <a:endParaRPr lang="en-IN"/>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4366" y="162890"/>
            <a:ext cx="4228465" cy="574675"/>
          </a:xfrm>
          <a:prstGeom prst="rect">
            <a:avLst/>
          </a:prstGeom>
        </p:spPr>
        <p:txBody>
          <a:bodyPr vert="horz" wrap="square" lIns="0" tIns="12700" rIns="0" bIns="0" rtlCol="0">
            <a:spAutoFit/>
          </a:bodyPr>
          <a:lstStyle/>
          <a:p>
            <a:pPr marL="12700">
              <a:lnSpc>
                <a:spcPct val="100000"/>
              </a:lnSpc>
              <a:spcBef>
                <a:spcPts val="100"/>
              </a:spcBef>
            </a:pPr>
            <a:r>
              <a:rPr sz="3600" spc="-15" dirty="0"/>
              <a:t>Avalanche</a:t>
            </a:r>
            <a:r>
              <a:rPr sz="3600" spc="-65" dirty="0"/>
              <a:t> </a:t>
            </a:r>
            <a:r>
              <a:rPr sz="3600" spc="-20" dirty="0"/>
              <a:t>breakdown</a:t>
            </a:r>
            <a:endParaRPr sz="3600"/>
          </a:p>
        </p:txBody>
      </p:sp>
      <p:grpSp>
        <p:nvGrpSpPr>
          <p:cNvPr id="3" name="object 3"/>
          <p:cNvGrpSpPr/>
          <p:nvPr/>
        </p:nvGrpSpPr>
        <p:grpSpPr>
          <a:xfrm>
            <a:off x="168605" y="963993"/>
            <a:ext cx="3474720" cy="2313940"/>
            <a:chOff x="168605" y="963993"/>
            <a:chExt cx="3474720" cy="2313940"/>
          </a:xfrm>
        </p:grpSpPr>
        <p:pic>
          <p:nvPicPr>
            <p:cNvPr id="4" name="object 4"/>
            <p:cNvPicPr/>
            <p:nvPr/>
          </p:nvPicPr>
          <p:blipFill>
            <a:blip r:embed="rId2" cstate="print"/>
            <a:stretch>
              <a:fillRect/>
            </a:stretch>
          </p:blipFill>
          <p:spPr>
            <a:xfrm>
              <a:off x="632374" y="1000209"/>
              <a:ext cx="2930323" cy="2188084"/>
            </a:xfrm>
            <a:prstGeom prst="rect">
              <a:avLst/>
            </a:prstGeom>
          </p:spPr>
        </p:pic>
        <p:sp>
          <p:nvSpPr>
            <p:cNvPr id="5" name="object 5"/>
            <p:cNvSpPr/>
            <p:nvPr/>
          </p:nvSpPr>
          <p:spPr>
            <a:xfrm>
              <a:off x="173367" y="968755"/>
              <a:ext cx="3465195" cy="2304415"/>
            </a:xfrm>
            <a:custGeom>
              <a:avLst/>
              <a:gdLst/>
              <a:ahLst/>
              <a:cxnLst/>
              <a:rect l="l" t="t" r="r" b="b"/>
              <a:pathLst>
                <a:path w="3465195" h="2304415">
                  <a:moveTo>
                    <a:pt x="0" y="2304415"/>
                  </a:moveTo>
                  <a:lnTo>
                    <a:pt x="3465195" y="2304415"/>
                  </a:lnTo>
                  <a:lnTo>
                    <a:pt x="3465195" y="0"/>
                  </a:lnTo>
                  <a:lnTo>
                    <a:pt x="0" y="0"/>
                  </a:lnTo>
                  <a:lnTo>
                    <a:pt x="0" y="2304415"/>
                  </a:lnTo>
                  <a:close/>
                </a:path>
              </a:pathLst>
            </a:custGeom>
            <a:ln w="9525">
              <a:solidFill>
                <a:srgbClr val="000000"/>
              </a:solidFill>
            </a:ln>
          </p:spPr>
          <p:txBody>
            <a:bodyPr wrap="square" lIns="0" tIns="0" rIns="0" bIns="0" rtlCol="0"/>
            <a:lstStyle/>
            <a:p>
              <a:endParaRPr/>
            </a:p>
          </p:txBody>
        </p:sp>
      </p:grpSp>
      <p:sp>
        <p:nvSpPr>
          <p:cNvPr id="6" name="object 6"/>
          <p:cNvSpPr txBox="1"/>
          <p:nvPr/>
        </p:nvSpPr>
        <p:spPr>
          <a:xfrm>
            <a:off x="161950" y="991615"/>
            <a:ext cx="8786495" cy="4940935"/>
          </a:xfrm>
          <a:prstGeom prst="rect">
            <a:avLst/>
          </a:prstGeom>
        </p:spPr>
        <p:txBody>
          <a:bodyPr vert="horz" wrap="square" lIns="0" tIns="12700" rIns="0" bIns="0" rtlCol="0">
            <a:spAutoFit/>
          </a:bodyPr>
          <a:lstStyle/>
          <a:p>
            <a:pPr marL="3957320" marR="5080" indent="-287020" algn="just">
              <a:lnSpc>
                <a:spcPct val="100000"/>
              </a:lnSpc>
              <a:spcBef>
                <a:spcPts val="100"/>
              </a:spcBef>
              <a:buFont typeface="Microsoft Sans Serif"/>
              <a:buChar char="•"/>
              <a:tabLst>
                <a:tab pos="3957954" algn="l"/>
              </a:tabLst>
            </a:pPr>
            <a:r>
              <a:rPr sz="1800" spc="-10" dirty="0">
                <a:latin typeface="Times New Roman" panose="02020603050405020304" pitchFamily="18" charset="0"/>
                <a:cs typeface="Times New Roman" panose="02020603050405020304" pitchFamily="18" charset="0"/>
              </a:rPr>
              <a:t>Avalanche</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breakdown</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occurs</a:t>
            </a:r>
            <a:r>
              <a:rPr sz="1800" spc="-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in</a:t>
            </a:r>
            <a:r>
              <a:rPr sz="1800" spc="5"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moderately</a:t>
            </a:r>
            <a:r>
              <a:rPr sz="1800" b="1" spc="-5" dirty="0">
                <a:latin typeface="Times New Roman" panose="02020603050405020304" pitchFamily="18" charset="0"/>
                <a:cs typeface="Times New Roman" panose="02020603050405020304" pitchFamily="18" charset="0"/>
              </a:rPr>
              <a:t> </a:t>
            </a:r>
            <a:r>
              <a:rPr sz="1800" b="1" dirty="0">
                <a:latin typeface="Times New Roman" panose="02020603050405020304" pitchFamily="18" charset="0"/>
                <a:cs typeface="Times New Roman" panose="02020603050405020304" pitchFamily="18" charset="0"/>
              </a:rPr>
              <a:t>and </a:t>
            </a:r>
            <a:r>
              <a:rPr sz="1800" b="1" spc="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lightly doped </a:t>
            </a:r>
            <a:r>
              <a:rPr sz="1800" b="1" dirty="0">
                <a:latin typeface="Times New Roman" panose="02020603050405020304" pitchFamily="18" charset="0"/>
                <a:cs typeface="Times New Roman" panose="02020603050405020304" pitchFamily="18" charset="0"/>
              </a:rPr>
              <a:t>PN </a:t>
            </a:r>
            <a:r>
              <a:rPr sz="1800" b="1" spc="-5" dirty="0">
                <a:latin typeface="Times New Roman" panose="02020603050405020304" pitchFamily="18" charset="0"/>
                <a:cs typeface="Times New Roman" panose="02020603050405020304" pitchFamily="18" charset="0"/>
              </a:rPr>
              <a:t>junctions</a:t>
            </a:r>
            <a:r>
              <a:rPr sz="1800" spc="-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with </a:t>
            </a:r>
            <a:r>
              <a:rPr sz="1800" b="1" dirty="0">
                <a:latin typeface="Times New Roman" panose="02020603050405020304" pitchFamily="18" charset="0"/>
                <a:cs typeface="Times New Roman" panose="02020603050405020304" pitchFamily="18" charset="0"/>
              </a:rPr>
              <a:t>a </a:t>
            </a:r>
            <a:r>
              <a:rPr sz="1800" b="1" spc="-5" dirty="0">
                <a:latin typeface="Times New Roman" panose="02020603050405020304" pitchFamily="18" charset="0"/>
                <a:cs typeface="Times New Roman" panose="02020603050405020304" pitchFamily="18" charset="0"/>
              </a:rPr>
              <a:t>wide depletion </a:t>
            </a:r>
            <a:r>
              <a:rPr sz="1800" b="1"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region.</a:t>
            </a:r>
            <a:endParaRPr sz="1800" b="1" dirty="0">
              <a:latin typeface="Times New Roman" panose="02020603050405020304" pitchFamily="18" charset="0"/>
              <a:cs typeface="Times New Roman" panose="02020603050405020304" pitchFamily="18" charset="0"/>
            </a:endParaRPr>
          </a:p>
          <a:p>
            <a:pPr algn="just">
              <a:lnSpc>
                <a:spcPct val="100000"/>
              </a:lnSpc>
              <a:spcBef>
                <a:spcPts val="20"/>
              </a:spcBef>
              <a:buFont typeface="Microsoft Sans Serif"/>
              <a:buChar char="•"/>
            </a:pPr>
            <a:endParaRPr sz="1750" dirty="0">
              <a:latin typeface="Times New Roman" panose="02020603050405020304" pitchFamily="18" charset="0"/>
              <a:cs typeface="Times New Roman" panose="02020603050405020304" pitchFamily="18" charset="0"/>
            </a:endParaRPr>
          </a:p>
          <a:p>
            <a:pPr marL="3957320" marR="5080" indent="-287020" algn="just">
              <a:lnSpc>
                <a:spcPct val="100000"/>
              </a:lnSpc>
              <a:buFont typeface="Microsoft Sans Serif"/>
              <a:buChar char="•"/>
              <a:tabLst>
                <a:tab pos="3957954" algn="l"/>
              </a:tabLst>
            </a:pPr>
            <a:r>
              <a:rPr sz="1800" b="1" spc="-10" dirty="0">
                <a:latin typeface="Times New Roman" panose="02020603050405020304" pitchFamily="18" charset="0"/>
                <a:cs typeface="Times New Roman" panose="02020603050405020304" pitchFamily="18" charset="0"/>
              </a:rPr>
              <a:t>Electron</a:t>
            </a:r>
            <a:r>
              <a:rPr sz="1800" b="1" spc="-5" dirty="0">
                <a:latin typeface="Times New Roman" panose="02020603050405020304" pitchFamily="18" charset="0"/>
                <a:cs typeface="Times New Roman" panose="02020603050405020304" pitchFamily="18" charset="0"/>
              </a:rPr>
              <a:t> </a:t>
            </a:r>
            <a:r>
              <a:rPr sz="1800" b="1" dirty="0">
                <a:latin typeface="Times New Roman" panose="02020603050405020304" pitchFamily="18" charset="0"/>
                <a:cs typeface="Times New Roman" panose="02020603050405020304" pitchFamily="18" charset="0"/>
              </a:rPr>
              <a:t>hole</a:t>
            </a:r>
            <a:r>
              <a:rPr sz="1800" b="1" spc="5" dirty="0">
                <a:latin typeface="Times New Roman" panose="02020603050405020304" pitchFamily="18" charset="0"/>
                <a:cs typeface="Times New Roman" panose="02020603050405020304" pitchFamily="18" charset="0"/>
              </a:rPr>
              <a:t> </a:t>
            </a:r>
            <a:r>
              <a:rPr sz="1800" b="1" spc="-15" dirty="0">
                <a:latin typeface="Times New Roman" panose="02020603050405020304" pitchFamily="18" charset="0"/>
                <a:cs typeface="Times New Roman" panose="02020603050405020304" pitchFamily="18" charset="0"/>
              </a:rPr>
              <a:t>pairs</a:t>
            </a:r>
            <a:r>
              <a:rPr sz="1800" b="1" spc="-10"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thermally</a:t>
            </a:r>
            <a:r>
              <a:rPr sz="1800" b="1"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generated</a:t>
            </a:r>
            <a:r>
              <a:rPr sz="1800" b="1" spc="-5" dirty="0">
                <a:latin typeface="Times New Roman" panose="02020603050405020304" pitchFamily="18" charset="0"/>
                <a:cs typeface="Times New Roman" panose="02020603050405020304" pitchFamily="18" charset="0"/>
              </a:rPr>
              <a:t> in</a:t>
            </a:r>
            <a:r>
              <a:rPr sz="1800" b="1" dirty="0">
                <a:latin typeface="Times New Roman" panose="02020603050405020304" pitchFamily="18" charset="0"/>
                <a:cs typeface="Times New Roman" panose="02020603050405020304" pitchFamily="18" charset="0"/>
              </a:rPr>
              <a:t> the </a:t>
            </a:r>
            <a:r>
              <a:rPr sz="1800" b="1" spc="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depletion</a:t>
            </a:r>
            <a:r>
              <a:rPr sz="1800" b="1"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region</a:t>
            </a:r>
            <a:r>
              <a:rPr sz="1800" b="1"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are</a:t>
            </a:r>
            <a:r>
              <a:rPr sz="1800" b="1" spc="-5"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accelerated</a:t>
            </a:r>
            <a:r>
              <a:rPr sz="1800" b="1" spc="-5"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by</a:t>
            </a:r>
            <a:r>
              <a:rPr sz="1800" b="1" spc="-5" dirty="0">
                <a:latin typeface="Times New Roman" panose="02020603050405020304" pitchFamily="18" charset="0"/>
                <a:cs typeface="Times New Roman" panose="02020603050405020304" pitchFamily="18" charset="0"/>
              </a:rPr>
              <a:t> </a:t>
            </a:r>
            <a:r>
              <a:rPr sz="1800" b="1" dirty="0">
                <a:latin typeface="Times New Roman" panose="02020603050405020304" pitchFamily="18" charset="0"/>
                <a:cs typeface="Times New Roman" panose="02020603050405020304" pitchFamily="18" charset="0"/>
              </a:rPr>
              <a:t>the</a:t>
            </a:r>
            <a:r>
              <a:rPr sz="1800" b="1" spc="5"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external </a:t>
            </a:r>
            <a:r>
              <a:rPr sz="1800" b="1" spc="-5" dirty="0">
                <a:latin typeface="Times New Roman" panose="02020603050405020304" pitchFamily="18" charset="0"/>
                <a:cs typeface="Times New Roman" panose="02020603050405020304" pitchFamily="18" charset="0"/>
              </a:rPr>
              <a:t> </a:t>
            </a:r>
            <a:r>
              <a:rPr sz="1800" b="1" spc="-15" dirty="0">
                <a:latin typeface="Times New Roman" panose="02020603050405020304" pitchFamily="18" charset="0"/>
                <a:cs typeface="Times New Roman" panose="02020603050405020304" pitchFamily="18" charset="0"/>
              </a:rPr>
              <a:t>reverse</a:t>
            </a:r>
            <a:r>
              <a:rPr sz="1800" b="1" spc="130"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bias</a:t>
            </a:r>
            <a:r>
              <a:rPr sz="1800" spc="-5" dirty="0">
                <a:latin typeface="Times New Roman" panose="02020603050405020304" pitchFamily="18" charset="0"/>
                <a:cs typeface="Times New Roman" panose="02020603050405020304" pitchFamily="18" charset="0"/>
              </a:rPr>
              <a:t>.</a:t>
            </a:r>
            <a:r>
              <a:rPr sz="1800" spc="12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Electrons</a:t>
            </a:r>
            <a:r>
              <a:rPr sz="1800" spc="12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are</a:t>
            </a:r>
            <a:r>
              <a:rPr sz="1800" spc="14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accelerated</a:t>
            </a:r>
            <a:r>
              <a:rPr sz="1800" spc="130"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towards</a:t>
            </a:r>
            <a:r>
              <a:rPr sz="1800" spc="14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 </a:t>
            </a:r>
            <a:r>
              <a:rPr sz="1800" spc="-39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n</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side</a:t>
            </a:r>
            <a:r>
              <a:rPr sz="1800" spc="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and</a:t>
            </a:r>
            <a:r>
              <a:rPr sz="1800" spc="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holes</a:t>
            </a:r>
            <a:r>
              <a:rPr sz="1800" spc="15"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towards</a:t>
            </a:r>
            <a:r>
              <a:rPr sz="1800" spc="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a:t>
            </a:r>
            <a:r>
              <a:rPr sz="1800" spc="1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p </a:t>
            </a:r>
            <a:r>
              <a:rPr sz="1800" spc="-5" dirty="0">
                <a:latin typeface="Times New Roman" panose="02020603050405020304" pitchFamily="18" charset="0"/>
                <a:cs typeface="Times New Roman" panose="02020603050405020304" pitchFamily="18" charset="0"/>
              </a:rPr>
              <a:t>side.</a:t>
            </a:r>
            <a:endParaRPr sz="1800" dirty="0">
              <a:latin typeface="Times New Roman" panose="02020603050405020304" pitchFamily="18" charset="0"/>
              <a:cs typeface="Times New Roman" panose="02020603050405020304" pitchFamily="18" charset="0"/>
            </a:endParaRPr>
          </a:p>
          <a:p>
            <a:pPr algn="just">
              <a:lnSpc>
                <a:spcPct val="100000"/>
              </a:lnSpc>
              <a:spcBef>
                <a:spcPts val="25"/>
              </a:spcBef>
            </a:pPr>
            <a:endParaRPr sz="1600" dirty="0">
              <a:latin typeface="Times New Roman" panose="02020603050405020304" pitchFamily="18" charset="0"/>
              <a:cs typeface="Times New Roman" panose="02020603050405020304" pitchFamily="18" charset="0"/>
            </a:endParaRPr>
          </a:p>
          <a:p>
            <a:pPr marL="299085" marR="5715" indent="-287020" algn="just">
              <a:lnSpc>
                <a:spcPct val="100000"/>
              </a:lnSpc>
              <a:buFont typeface="Microsoft Sans Serif"/>
              <a:buChar char="•"/>
              <a:tabLst>
                <a:tab pos="299720" algn="l"/>
              </a:tabLst>
            </a:pPr>
            <a:r>
              <a:rPr sz="1800" spc="-5" dirty="0">
                <a:latin typeface="Times New Roman" panose="02020603050405020304" pitchFamily="18" charset="0"/>
                <a:cs typeface="Times New Roman" panose="02020603050405020304" pitchFamily="18" charset="0"/>
              </a:rPr>
              <a:t>These </a:t>
            </a:r>
            <a:r>
              <a:rPr sz="1800" spc="-10" dirty="0">
                <a:latin typeface="Times New Roman" panose="02020603050405020304" pitchFamily="18" charset="0"/>
                <a:cs typeface="Times New Roman" panose="02020603050405020304" pitchFamily="18" charset="0"/>
              </a:rPr>
              <a:t>electron</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can</a:t>
            </a:r>
            <a:r>
              <a:rPr sz="1800" spc="-5"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interact</a:t>
            </a:r>
            <a:r>
              <a:rPr sz="1800" spc="37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with </a:t>
            </a:r>
            <a:r>
              <a:rPr sz="1800" spc="-5" dirty="0">
                <a:latin typeface="Times New Roman" panose="02020603050405020304" pitchFamily="18" charset="0"/>
                <a:cs typeface="Times New Roman" panose="02020603050405020304" pitchFamily="18" charset="0"/>
              </a:rPr>
              <a:t>other </a:t>
            </a:r>
            <a:r>
              <a:rPr sz="1800" dirty="0">
                <a:latin typeface="Times New Roman" panose="02020603050405020304" pitchFamily="18" charset="0"/>
                <a:cs typeface="Times New Roman" panose="02020603050405020304" pitchFamily="18" charset="0"/>
              </a:rPr>
              <a:t>Si </a:t>
            </a:r>
            <a:r>
              <a:rPr sz="1800" spc="-10" dirty="0">
                <a:latin typeface="Times New Roman" panose="02020603050405020304" pitchFamily="18" charset="0"/>
                <a:cs typeface="Times New Roman" panose="02020603050405020304" pitchFamily="18" charset="0"/>
              </a:rPr>
              <a:t>atoms</a:t>
            </a:r>
            <a:r>
              <a:rPr sz="1800" spc="38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and </a:t>
            </a:r>
            <a:r>
              <a:rPr sz="1800" spc="-5" dirty="0">
                <a:latin typeface="Times New Roman" panose="02020603050405020304" pitchFamily="18" charset="0"/>
                <a:cs typeface="Times New Roman" panose="02020603050405020304" pitchFamily="18" charset="0"/>
              </a:rPr>
              <a:t>if they </a:t>
            </a:r>
            <a:r>
              <a:rPr sz="1800" spc="-10" dirty="0">
                <a:latin typeface="Times New Roman" panose="02020603050405020304" pitchFamily="18" charset="0"/>
                <a:cs typeface="Times New Roman" panose="02020603050405020304" pitchFamily="18" charset="0"/>
              </a:rPr>
              <a:t>have </a:t>
            </a:r>
            <a:r>
              <a:rPr sz="1800" spc="-5" dirty="0">
                <a:latin typeface="Times New Roman" panose="02020603050405020304" pitchFamily="18" charset="0"/>
                <a:cs typeface="Times New Roman" panose="02020603050405020304" pitchFamily="18" charset="0"/>
              </a:rPr>
              <a:t>sufficient energy </a:t>
            </a:r>
            <a:r>
              <a:rPr sz="1800" spc="-10" dirty="0">
                <a:latin typeface="Times New Roman" panose="02020603050405020304" pitchFamily="18" charset="0"/>
                <a:cs typeface="Times New Roman" panose="02020603050405020304" pitchFamily="18" charset="0"/>
              </a:rPr>
              <a:t>can </a:t>
            </a:r>
            <a:r>
              <a:rPr sz="1800" spc="-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knock out</a:t>
            </a:r>
            <a:r>
              <a:rPr sz="1800" b="1"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electrons </a:t>
            </a:r>
            <a:r>
              <a:rPr sz="1800" b="1" spc="-10" dirty="0">
                <a:latin typeface="Times New Roman" panose="02020603050405020304" pitchFamily="18" charset="0"/>
                <a:cs typeface="Times New Roman" panose="02020603050405020304" pitchFamily="18" charset="0"/>
              </a:rPr>
              <a:t>from </a:t>
            </a:r>
            <a:r>
              <a:rPr sz="1800" b="1" dirty="0">
                <a:latin typeface="Times New Roman" panose="02020603050405020304" pitchFamily="18" charset="0"/>
                <a:cs typeface="Times New Roman" panose="02020603050405020304" pitchFamily="18" charset="0"/>
              </a:rPr>
              <a:t>these </a:t>
            </a:r>
            <a:r>
              <a:rPr sz="1800" b="1" spc="-5" dirty="0">
                <a:latin typeface="Times New Roman" panose="02020603050405020304" pitchFamily="18" charset="0"/>
                <a:cs typeface="Times New Roman" panose="02020603050405020304" pitchFamily="18" charset="0"/>
              </a:rPr>
              <a:t>Si </a:t>
            </a:r>
            <a:r>
              <a:rPr sz="1800" b="1" spc="-10" dirty="0">
                <a:latin typeface="Times New Roman" panose="02020603050405020304" pitchFamily="18" charset="0"/>
                <a:cs typeface="Times New Roman" panose="02020603050405020304" pitchFamily="18" charset="0"/>
              </a:rPr>
              <a:t>atoms</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This </a:t>
            </a:r>
            <a:r>
              <a:rPr sz="1800" spc="-10" dirty="0">
                <a:latin typeface="Times New Roman" panose="02020603050405020304" pitchFamily="18" charset="0"/>
                <a:cs typeface="Times New Roman" panose="02020603050405020304" pitchFamily="18" charset="0"/>
              </a:rPr>
              <a:t>process </a:t>
            </a:r>
            <a:r>
              <a:rPr sz="1800" spc="-5" dirty="0">
                <a:latin typeface="Times New Roman" panose="02020603050405020304" pitchFamily="18" charset="0"/>
                <a:cs typeface="Times New Roman" panose="02020603050405020304" pitchFamily="18" charset="0"/>
              </a:rPr>
              <a:t>is </a:t>
            </a:r>
            <a:r>
              <a:rPr sz="1800" spc="-10" dirty="0">
                <a:latin typeface="Times New Roman" panose="02020603050405020304" pitchFamily="18" charset="0"/>
                <a:cs typeface="Times New Roman" panose="02020603050405020304" pitchFamily="18" charset="0"/>
              </a:rPr>
              <a:t>called </a:t>
            </a:r>
            <a:r>
              <a:rPr sz="1800" b="1" dirty="0">
                <a:latin typeface="Times New Roman" panose="02020603050405020304" pitchFamily="18" charset="0"/>
                <a:cs typeface="Times New Roman" panose="02020603050405020304" pitchFamily="18" charset="0"/>
              </a:rPr>
              <a:t>impact </a:t>
            </a:r>
            <a:r>
              <a:rPr sz="1800" b="1" spc="-10" dirty="0">
                <a:latin typeface="Times New Roman" panose="02020603050405020304" pitchFamily="18" charset="0"/>
                <a:cs typeface="Times New Roman" panose="02020603050405020304" pitchFamily="18" charset="0"/>
              </a:rPr>
              <a:t>ionization </a:t>
            </a:r>
            <a:r>
              <a:rPr sz="1800" dirty="0">
                <a:latin typeface="Times New Roman" panose="02020603050405020304" pitchFamily="18" charset="0"/>
                <a:cs typeface="Times New Roman" panose="02020603050405020304" pitchFamily="18" charset="0"/>
              </a:rPr>
              <a:t>and </a:t>
            </a:r>
            <a:r>
              <a:rPr sz="1800" spc="-5" dirty="0">
                <a:latin typeface="Times New Roman" panose="02020603050405020304" pitchFamily="18" charset="0"/>
                <a:cs typeface="Times New Roman" panose="02020603050405020304" pitchFamily="18" charset="0"/>
              </a:rPr>
              <a:t>leads </a:t>
            </a:r>
            <a:r>
              <a:rPr sz="180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to </a:t>
            </a:r>
            <a:r>
              <a:rPr sz="1800" b="1" spc="-10" dirty="0">
                <a:latin typeface="Times New Roman" panose="02020603050405020304" pitchFamily="18" charset="0"/>
                <a:cs typeface="Times New Roman" panose="02020603050405020304" pitchFamily="18" charset="0"/>
              </a:rPr>
              <a:t>production</a:t>
            </a:r>
            <a:r>
              <a:rPr sz="1800" b="1" spc="30"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of</a:t>
            </a:r>
            <a:r>
              <a:rPr sz="1800" b="1" dirty="0">
                <a:latin typeface="Times New Roman" panose="02020603050405020304" pitchFamily="18" charset="0"/>
                <a:cs typeface="Times New Roman" panose="02020603050405020304" pitchFamily="18" charset="0"/>
              </a:rPr>
              <a:t> a</a:t>
            </a:r>
            <a:r>
              <a:rPr sz="1800" b="1" spc="10"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large</a:t>
            </a:r>
            <a:r>
              <a:rPr sz="1800" b="1" dirty="0">
                <a:latin typeface="Times New Roman" panose="02020603050405020304" pitchFamily="18" charset="0"/>
                <a:cs typeface="Times New Roman" panose="02020603050405020304" pitchFamily="18" charset="0"/>
              </a:rPr>
              <a:t> number</a:t>
            </a:r>
            <a:r>
              <a:rPr sz="1800" b="1" spc="1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of</a:t>
            </a:r>
            <a:r>
              <a:rPr sz="1800" b="1"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electrons</a:t>
            </a:r>
            <a:r>
              <a:rPr sz="1800" spc="-5" dirty="0">
                <a:latin typeface="Times New Roman" panose="02020603050405020304" pitchFamily="18" charset="0"/>
                <a:cs typeface="Times New Roman" panose="02020603050405020304" pitchFamily="18" charset="0"/>
              </a:rPr>
              <a:t>.</a:t>
            </a:r>
            <a:endParaRPr sz="1800" dirty="0">
              <a:latin typeface="Times New Roman" panose="02020603050405020304" pitchFamily="18" charset="0"/>
              <a:cs typeface="Times New Roman" panose="02020603050405020304" pitchFamily="18" charset="0"/>
            </a:endParaRPr>
          </a:p>
          <a:p>
            <a:pPr algn="just">
              <a:lnSpc>
                <a:spcPct val="100000"/>
              </a:lnSpc>
              <a:spcBef>
                <a:spcPts val="25"/>
              </a:spcBef>
              <a:buFont typeface="Microsoft Sans Serif"/>
              <a:buChar char="•"/>
            </a:pPr>
            <a:endParaRPr sz="1750" dirty="0">
              <a:latin typeface="Times New Roman" panose="02020603050405020304" pitchFamily="18" charset="0"/>
              <a:cs typeface="Times New Roman" panose="02020603050405020304" pitchFamily="18" charset="0"/>
            </a:endParaRPr>
          </a:p>
          <a:p>
            <a:pPr marL="299085" marR="6350" indent="-287020" algn="just">
              <a:lnSpc>
                <a:spcPct val="100000"/>
              </a:lnSpc>
              <a:spcBef>
                <a:spcPts val="5"/>
              </a:spcBef>
              <a:buFont typeface="Microsoft Sans Serif"/>
              <a:buChar char="•"/>
              <a:tabLst>
                <a:tab pos="299720" algn="l"/>
              </a:tabLst>
            </a:pPr>
            <a:r>
              <a:rPr sz="1800" spc="-5" dirty="0">
                <a:latin typeface="Times New Roman" panose="02020603050405020304" pitchFamily="18" charset="0"/>
                <a:cs typeface="Times New Roman" panose="02020603050405020304" pitchFamily="18" charset="0"/>
              </a:rPr>
              <a:t>This causes </a:t>
            </a:r>
            <a:r>
              <a:rPr sz="1800" dirty="0">
                <a:latin typeface="Times New Roman" panose="02020603050405020304" pitchFamily="18" charset="0"/>
                <a:cs typeface="Times New Roman" panose="02020603050405020304" pitchFamily="18" charset="0"/>
              </a:rPr>
              <a:t>the </a:t>
            </a:r>
            <a:r>
              <a:rPr sz="1800" b="1" spc="-10" dirty="0">
                <a:latin typeface="Times New Roman" panose="02020603050405020304" pitchFamily="18" charset="0"/>
                <a:cs typeface="Times New Roman" panose="02020603050405020304" pitchFamily="18" charset="0"/>
              </a:rPr>
              <a:t>rapid </a:t>
            </a:r>
            <a:r>
              <a:rPr sz="1800" b="1" spc="-5" dirty="0">
                <a:latin typeface="Times New Roman" panose="02020603050405020304" pitchFamily="18" charset="0"/>
                <a:cs typeface="Times New Roman" panose="02020603050405020304" pitchFamily="18" charset="0"/>
              </a:rPr>
              <a:t>rise </a:t>
            </a:r>
            <a:r>
              <a:rPr sz="1800" b="1" dirty="0">
                <a:latin typeface="Times New Roman" panose="02020603050405020304" pitchFamily="18" charset="0"/>
                <a:cs typeface="Times New Roman" panose="02020603050405020304" pitchFamily="18" charset="0"/>
              </a:rPr>
              <a:t>in </a:t>
            </a:r>
            <a:r>
              <a:rPr sz="1800" b="1" spc="-10" dirty="0">
                <a:latin typeface="Times New Roman" panose="02020603050405020304" pitchFamily="18" charset="0"/>
                <a:cs typeface="Times New Roman" panose="02020603050405020304" pitchFamily="18" charset="0"/>
              </a:rPr>
              <a:t>current</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The </a:t>
            </a:r>
            <a:r>
              <a:rPr sz="1800" spc="-15" dirty="0">
                <a:latin typeface="Times New Roman" panose="02020603050405020304" pitchFamily="18" charset="0"/>
                <a:cs typeface="Times New Roman" panose="02020603050405020304" pitchFamily="18" charset="0"/>
              </a:rPr>
              <a:t>breakdown </a:t>
            </a:r>
            <a:r>
              <a:rPr sz="1800" spc="-10" dirty="0">
                <a:latin typeface="Times New Roman" panose="02020603050405020304" pitchFamily="18" charset="0"/>
                <a:cs typeface="Times New Roman" panose="02020603050405020304" pitchFamily="18" charset="0"/>
              </a:rPr>
              <a:t>voltage </a:t>
            </a:r>
            <a:r>
              <a:rPr sz="1800" spc="-5" dirty="0">
                <a:latin typeface="Times New Roman" panose="02020603050405020304" pitchFamily="18" charset="0"/>
                <a:cs typeface="Times New Roman" panose="02020603050405020304" pitchFamily="18" charset="0"/>
              </a:rPr>
              <a:t>decreases with increase </a:t>
            </a:r>
            <a:r>
              <a:rPr sz="1800" spc="-10" dirty="0">
                <a:latin typeface="Times New Roman" panose="02020603050405020304" pitchFamily="18" charset="0"/>
                <a:cs typeface="Times New Roman" panose="02020603050405020304" pitchFamily="18" charset="0"/>
              </a:rPr>
              <a:t>in </a:t>
            </a:r>
            <a:r>
              <a:rPr sz="1800" spc="-5" dirty="0">
                <a:latin typeface="Times New Roman" panose="02020603050405020304" pitchFamily="18" charset="0"/>
                <a:cs typeface="Times New Roman" panose="02020603050405020304" pitchFamily="18" charset="0"/>
              </a:rPr>
              <a:t> dopant</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concentration.</a:t>
            </a:r>
            <a:endParaRPr sz="1800" dirty="0">
              <a:latin typeface="Times New Roman" panose="02020603050405020304" pitchFamily="18" charset="0"/>
              <a:cs typeface="Times New Roman" panose="02020603050405020304" pitchFamily="18" charset="0"/>
            </a:endParaRPr>
          </a:p>
          <a:p>
            <a:pPr algn="just">
              <a:lnSpc>
                <a:spcPct val="100000"/>
              </a:lnSpc>
              <a:spcBef>
                <a:spcPts val="25"/>
              </a:spcBef>
              <a:buFont typeface="Microsoft Sans Serif"/>
              <a:buChar char="•"/>
            </a:pPr>
            <a:endParaRPr sz="1750" dirty="0">
              <a:latin typeface="Times New Roman" panose="02020603050405020304" pitchFamily="18" charset="0"/>
              <a:cs typeface="Times New Roman" panose="02020603050405020304" pitchFamily="18" charset="0"/>
            </a:endParaRPr>
          </a:p>
          <a:p>
            <a:pPr marL="299085" marR="5715" indent="-287020" algn="just">
              <a:lnSpc>
                <a:spcPct val="100000"/>
              </a:lnSpc>
              <a:buFont typeface="Microsoft Sans Serif"/>
              <a:buChar char="•"/>
              <a:tabLst>
                <a:tab pos="299720" algn="l"/>
              </a:tabLst>
            </a:pPr>
            <a:r>
              <a:rPr sz="1800" spc="-5" dirty="0">
                <a:latin typeface="Times New Roman" panose="02020603050405020304" pitchFamily="18" charset="0"/>
                <a:cs typeface="Times New Roman" panose="02020603050405020304" pitchFamily="18" charset="0"/>
              </a:rPr>
              <a:t>The</a:t>
            </a:r>
            <a:r>
              <a:rPr sz="1800" spc="50"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breakdown</a:t>
            </a:r>
            <a:r>
              <a:rPr sz="1800" spc="8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region</a:t>
            </a:r>
            <a:r>
              <a:rPr sz="1800" spc="6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is</a:t>
            </a:r>
            <a:r>
              <a:rPr sz="1800" spc="5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a:t>
            </a:r>
            <a:r>
              <a:rPr sz="1800" spc="6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knee</a:t>
            </a:r>
            <a:r>
              <a:rPr sz="1800" spc="6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of</a:t>
            </a:r>
            <a:r>
              <a:rPr sz="1800" spc="6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a:t>
            </a:r>
            <a:r>
              <a:rPr sz="1800" spc="6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characteristic</a:t>
            </a:r>
            <a:r>
              <a:rPr sz="1800" spc="7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curve.</a:t>
            </a:r>
            <a:r>
              <a:rPr sz="1800" spc="50"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After</a:t>
            </a:r>
            <a:r>
              <a:rPr sz="1800" b="1" spc="55"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breakdown</a:t>
            </a:r>
            <a:r>
              <a:rPr sz="1800" b="1" spc="65" dirty="0">
                <a:latin typeface="Times New Roman" panose="02020603050405020304" pitchFamily="18" charset="0"/>
                <a:cs typeface="Times New Roman" panose="02020603050405020304" pitchFamily="18" charset="0"/>
              </a:rPr>
              <a:t> </a:t>
            </a:r>
            <a:r>
              <a:rPr sz="1800" b="1" dirty="0">
                <a:latin typeface="Times New Roman" panose="02020603050405020304" pitchFamily="18" charset="0"/>
                <a:cs typeface="Times New Roman" panose="02020603050405020304" pitchFamily="18" charset="0"/>
              </a:rPr>
              <a:t>the</a:t>
            </a:r>
            <a:r>
              <a:rPr sz="1800" b="1" spc="65"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current </a:t>
            </a:r>
            <a:r>
              <a:rPr sz="1800" b="1" spc="-39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is</a:t>
            </a:r>
            <a:r>
              <a:rPr sz="1800" b="1"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not</a:t>
            </a:r>
            <a:r>
              <a:rPr sz="1800" b="1" spc="10"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controlled</a:t>
            </a:r>
            <a:r>
              <a:rPr sz="1800" b="1" spc="2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by</a:t>
            </a:r>
            <a:r>
              <a:rPr sz="1800" b="1" spc="10" dirty="0">
                <a:latin typeface="Times New Roman" panose="02020603050405020304" pitchFamily="18" charset="0"/>
                <a:cs typeface="Times New Roman" panose="02020603050405020304" pitchFamily="18" charset="0"/>
              </a:rPr>
              <a:t> </a:t>
            </a:r>
            <a:r>
              <a:rPr sz="1800" b="1" dirty="0">
                <a:latin typeface="Times New Roman" panose="02020603050405020304" pitchFamily="18" charset="0"/>
                <a:cs typeface="Times New Roman" panose="02020603050405020304" pitchFamily="18" charset="0"/>
              </a:rPr>
              <a:t>the </a:t>
            </a:r>
            <a:r>
              <a:rPr sz="1800" b="1" spc="-5" dirty="0">
                <a:latin typeface="Times New Roman" panose="02020603050405020304" pitchFamily="18" charset="0"/>
                <a:cs typeface="Times New Roman" panose="02020603050405020304" pitchFamily="18" charset="0"/>
              </a:rPr>
              <a:t>junction</a:t>
            </a:r>
            <a:r>
              <a:rPr sz="1800" b="1" spc="25"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voltage</a:t>
            </a:r>
            <a:r>
              <a:rPr sz="1800" b="1" spc="-5" dirty="0">
                <a:latin typeface="Times New Roman" panose="02020603050405020304" pitchFamily="18" charset="0"/>
                <a:cs typeface="Times New Roman" panose="02020603050405020304" pitchFamily="18" charset="0"/>
              </a:rPr>
              <a:t> </a:t>
            </a:r>
            <a:r>
              <a:rPr sz="1800" b="1" dirty="0">
                <a:latin typeface="Times New Roman" panose="02020603050405020304" pitchFamily="18" charset="0"/>
                <a:cs typeface="Times New Roman" panose="02020603050405020304" pitchFamily="18" charset="0"/>
              </a:rPr>
              <a:t>but</a:t>
            </a:r>
            <a:r>
              <a:rPr sz="1800" b="1" spc="10"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rather</a:t>
            </a:r>
            <a:r>
              <a:rPr sz="1800" b="1"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by</a:t>
            </a:r>
            <a:r>
              <a:rPr sz="1800" b="1" spc="10" dirty="0">
                <a:latin typeface="Times New Roman" panose="02020603050405020304" pitchFamily="18" charset="0"/>
                <a:cs typeface="Times New Roman" panose="02020603050405020304" pitchFamily="18" charset="0"/>
              </a:rPr>
              <a:t> </a:t>
            </a:r>
            <a:r>
              <a:rPr sz="1800" b="1" dirty="0">
                <a:latin typeface="Times New Roman" panose="02020603050405020304" pitchFamily="18" charset="0"/>
                <a:cs typeface="Times New Roman" panose="02020603050405020304" pitchFamily="18" charset="0"/>
              </a:rPr>
              <a:t>the</a:t>
            </a:r>
            <a:r>
              <a:rPr sz="1800" b="1" spc="-5"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external</a:t>
            </a:r>
            <a:r>
              <a:rPr sz="1800" b="1" spc="15"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circuit</a:t>
            </a:r>
            <a:r>
              <a:rPr sz="1800" spc="-10" dirty="0">
                <a:latin typeface="Times New Roman" panose="02020603050405020304" pitchFamily="18" charset="0"/>
                <a:cs typeface="Times New Roman" panose="02020603050405020304" pitchFamily="18" charset="0"/>
              </a:rPr>
              <a:t>.</a:t>
            </a:r>
            <a:endParaRPr sz="1800" dirty="0">
              <a:latin typeface="Times New Roman" panose="02020603050405020304" pitchFamily="18" charset="0"/>
              <a:cs typeface="Times New Roman" panose="02020603050405020304" pitchFamily="18" charset="0"/>
            </a:endParaRPr>
          </a:p>
        </p:txBody>
      </p:sp>
      <p:sp>
        <p:nvSpPr>
          <p:cNvPr id="8" name="Footer Placeholder 7"/>
          <p:cNvSpPr>
            <a:spLocks noGrp="1"/>
          </p:cNvSpPr>
          <p:nvPr>
            <p:ph type="ftr" sz="quarter" idx="5"/>
          </p:nvPr>
        </p:nvSpPr>
        <p:spPr/>
        <p:txBody>
          <a:bodyPr/>
          <a:lstStyle/>
          <a:p>
            <a:r>
              <a:rPr lang="en-IN" smtClean="0"/>
              <a:t>Dr. Neethu Anna Sabu</a:t>
            </a:r>
            <a:endParaRPr lang="en-IN"/>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3277" y="196418"/>
            <a:ext cx="3352165" cy="574675"/>
          </a:xfrm>
          <a:prstGeom prst="rect">
            <a:avLst/>
          </a:prstGeom>
        </p:spPr>
        <p:txBody>
          <a:bodyPr vert="horz" wrap="square" lIns="0" tIns="12700" rIns="0" bIns="0" rtlCol="0">
            <a:spAutoFit/>
          </a:bodyPr>
          <a:lstStyle/>
          <a:p>
            <a:pPr marL="12700">
              <a:lnSpc>
                <a:spcPct val="100000"/>
              </a:lnSpc>
              <a:spcBef>
                <a:spcPts val="100"/>
              </a:spcBef>
            </a:pPr>
            <a:r>
              <a:rPr sz="3600" spc="-15" dirty="0"/>
              <a:t>Zener</a:t>
            </a:r>
            <a:r>
              <a:rPr sz="3600" spc="-65" dirty="0"/>
              <a:t> </a:t>
            </a:r>
            <a:r>
              <a:rPr sz="3600" spc="-20" dirty="0"/>
              <a:t>breakdown</a:t>
            </a:r>
            <a:endParaRPr sz="3600"/>
          </a:p>
        </p:txBody>
      </p:sp>
      <p:grpSp>
        <p:nvGrpSpPr>
          <p:cNvPr id="3" name="object 3"/>
          <p:cNvGrpSpPr/>
          <p:nvPr/>
        </p:nvGrpSpPr>
        <p:grpSpPr>
          <a:xfrm>
            <a:off x="254177" y="1021270"/>
            <a:ext cx="3816985" cy="1356360"/>
            <a:chOff x="254177" y="1021270"/>
            <a:chExt cx="3816985" cy="1356360"/>
          </a:xfrm>
        </p:grpSpPr>
        <p:pic>
          <p:nvPicPr>
            <p:cNvPr id="4" name="object 4"/>
            <p:cNvPicPr/>
            <p:nvPr/>
          </p:nvPicPr>
          <p:blipFill>
            <a:blip r:embed="rId2" cstate="print"/>
            <a:stretch>
              <a:fillRect/>
            </a:stretch>
          </p:blipFill>
          <p:spPr>
            <a:xfrm>
              <a:off x="615964" y="1172810"/>
              <a:ext cx="3220675" cy="1108340"/>
            </a:xfrm>
            <a:prstGeom prst="rect">
              <a:avLst/>
            </a:prstGeom>
          </p:spPr>
        </p:pic>
        <p:sp>
          <p:nvSpPr>
            <p:cNvPr id="5" name="object 5"/>
            <p:cNvSpPr/>
            <p:nvPr/>
          </p:nvSpPr>
          <p:spPr>
            <a:xfrm>
              <a:off x="258940" y="1026033"/>
              <a:ext cx="3807460" cy="1346835"/>
            </a:xfrm>
            <a:custGeom>
              <a:avLst/>
              <a:gdLst/>
              <a:ahLst/>
              <a:cxnLst/>
              <a:rect l="l" t="t" r="r" b="b"/>
              <a:pathLst>
                <a:path w="3807460" h="1346835">
                  <a:moveTo>
                    <a:pt x="0" y="1346835"/>
                  </a:moveTo>
                  <a:lnTo>
                    <a:pt x="3807205" y="1346835"/>
                  </a:lnTo>
                  <a:lnTo>
                    <a:pt x="3807205" y="0"/>
                  </a:lnTo>
                  <a:lnTo>
                    <a:pt x="0" y="0"/>
                  </a:lnTo>
                  <a:lnTo>
                    <a:pt x="0" y="1346835"/>
                  </a:lnTo>
                  <a:close/>
                </a:path>
              </a:pathLst>
            </a:custGeom>
            <a:ln w="9524">
              <a:solidFill>
                <a:srgbClr val="000000"/>
              </a:solidFill>
            </a:ln>
          </p:spPr>
          <p:txBody>
            <a:bodyPr wrap="square" lIns="0" tIns="0" rIns="0" bIns="0" rtlCol="0"/>
            <a:lstStyle/>
            <a:p>
              <a:endParaRPr/>
            </a:p>
          </p:txBody>
        </p:sp>
      </p:grpSp>
      <p:sp>
        <p:nvSpPr>
          <p:cNvPr id="6" name="object 6"/>
          <p:cNvSpPr txBox="1"/>
          <p:nvPr/>
        </p:nvSpPr>
        <p:spPr>
          <a:xfrm>
            <a:off x="158292" y="1025778"/>
            <a:ext cx="8803640" cy="3285490"/>
          </a:xfrm>
          <a:prstGeom prst="rect">
            <a:avLst/>
          </a:prstGeom>
        </p:spPr>
        <p:txBody>
          <a:bodyPr vert="horz" wrap="square" lIns="0" tIns="13335" rIns="0" bIns="0" rtlCol="0">
            <a:spAutoFit/>
          </a:bodyPr>
          <a:lstStyle/>
          <a:p>
            <a:pPr marL="4306570" marR="5080" indent="-287020" algn="just">
              <a:lnSpc>
                <a:spcPct val="100000"/>
              </a:lnSpc>
              <a:spcBef>
                <a:spcPts val="105"/>
              </a:spcBef>
              <a:buFont typeface="Microsoft Sans Serif"/>
              <a:buChar char="•"/>
              <a:tabLst>
                <a:tab pos="4307205" algn="l"/>
              </a:tabLst>
            </a:pPr>
            <a:r>
              <a:rPr dirty="0">
                <a:latin typeface="Times New Roman" panose="02020603050405020304" pitchFamily="18" charset="0"/>
                <a:cs typeface="Times New Roman" panose="02020603050405020304" pitchFamily="18" charset="0"/>
              </a:rPr>
              <a:t>With </a:t>
            </a:r>
            <a:r>
              <a:rPr b="1" spc="-5" dirty="0">
                <a:latin typeface="Times New Roman" panose="02020603050405020304" pitchFamily="18" charset="0"/>
                <a:cs typeface="Times New Roman" panose="02020603050405020304" pitchFamily="18" charset="0"/>
              </a:rPr>
              <a:t>increase in doping </a:t>
            </a:r>
            <a:r>
              <a:rPr b="1" spc="-10" dirty="0">
                <a:latin typeface="Times New Roman" panose="02020603050405020304" pitchFamily="18" charset="0"/>
                <a:cs typeface="Times New Roman" panose="02020603050405020304" pitchFamily="18" charset="0"/>
              </a:rPr>
              <a:t>concentration </a:t>
            </a:r>
            <a:r>
              <a:rPr dirty="0">
                <a:latin typeface="Times New Roman" panose="02020603050405020304" pitchFamily="18" charset="0"/>
                <a:cs typeface="Times New Roman" panose="02020603050405020304" pitchFamily="18" charset="0"/>
              </a:rPr>
              <a:t>the </a:t>
            </a:r>
            <a:r>
              <a:rPr spc="5"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breakdown</a:t>
            </a:r>
            <a:r>
              <a:rPr spc="-1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mechanism,</a:t>
            </a:r>
            <a:r>
              <a:rPr spc="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changes</a:t>
            </a:r>
            <a:r>
              <a:rPr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from </a:t>
            </a:r>
            <a:r>
              <a:rPr spc="-1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Avalanche </a:t>
            </a:r>
            <a:r>
              <a:rPr spc="-15" dirty="0">
                <a:latin typeface="Times New Roman" panose="02020603050405020304" pitchFamily="18" charset="0"/>
                <a:cs typeface="Times New Roman" panose="02020603050405020304" pitchFamily="18" charset="0"/>
              </a:rPr>
              <a:t>to </a:t>
            </a:r>
            <a:r>
              <a:rPr dirty="0">
                <a:latin typeface="Times New Roman" panose="02020603050405020304" pitchFamily="18" charset="0"/>
                <a:cs typeface="Times New Roman" panose="02020603050405020304" pitchFamily="18" charset="0"/>
              </a:rPr>
              <a:t>a </a:t>
            </a:r>
            <a:r>
              <a:rPr spc="-5" dirty="0">
                <a:latin typeface="Times New Roman" panose="02020603050405020304" pitchFamily="18" charset="0"/>
                <a:cs typeface="Times New Roman" panose="02020603050405020304" pitchFamily="18" charset="0"/>
              </a:rPr>
              <a:t>tunnelling </a:t>
            </a:r>
            <a:r>
              <a:rPr dirty="0">
                <a:latin typeface="Times New Roman" panose="02020603050405020304" pitchFamily="18" charset="0"/>
                <a:cs typeface="Times New Roman" panose="02020603050405020304" pitchFamily="18" charset="0"/>
              </a:rPr>
              <a:t>mechanism. </a:t>
            </a:r>
            <a:r>
              <a:rPr spc="-5" dirty="0">
                <a:latin typeface="Times New Roman" panose="02020603050405020304" pitchFamily="18" charset="0"/>
                <a:cs typeface="Times New Roman" panose="02020603050405020304" pitchFamily="18" charset="0"/>
              </a:rPr>
              <a:t>This </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is</a:t>
            </a:r>
            <a:r>
              <a:rPr spc="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called</a:t>
            </a:r>
            <a:r>
              <a:rPr spc="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a:t>
            </a:r>
            <a:r>
              <a:rPr spc="-10" dirty="0">
                <a:latin typeface="Times New Roman" panose="02020603050405020304" pitchFamily="18" charset="0"/>
                <a:cs typeface="Times New Roman" panose="02020603050405020304" pitchFamily="18" charset="0"/>
              </a:rPr>
              <a:t> Zener</a:t>
            </a:r>
            <a:r>
              <a:rPr spc="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breakdown.</a:t>
            </a:r>
            <a:endParaRPr dirty="0">
              <a:latin typeface="Times New Roman" panose="02020603050405020304" pitchFamily="18" charset="0"/>
              <a:cs typeface="Times New Roman" panose="02020603050405020304" pitchFamily="18" charset="0"/>
            </a:endParaRPr>
          </a:p>
          <a:p>
            <a:pPr marL="299085" indent="-287020" algn="just">
              <a:lnSpc>
                <a:spcPct val="100000"/>
              </a:lnSpc>
              <a:spcBef>
                <a:spcPts val="940"/>
              </a:spcBef>
              <a:buFont typeface="Microsoft Sans Serif"/>
              <a:buChar char="•"/>
              <a:tabLst>
                <a:tab pos="299720" algn="l"/>
              </a:tabLst>
            </a:pPr>
            <a:r>
              <a:rPr spc="-5" dirty="0">
                <a:latin typeface="Times New Roman" panose="02020603050405020304" pitchFamily="18" charset="0"/>
                <a:cs typeface="Times New Roman" panose="02020603050405020304" pitchFamily="18" charset="0"/>
              </a:rPr>
              <a:t>The </a:t>
            </a:r>
            <a:r>
              <a:rPr b="1" spc="-5" dirty="0">
                <a:latin typeface="Times New Roman" panose="02020603050405020304" pitchFamily="18" charset="0"/>
                <a:cs typeface="Times New Roman" panose="02020603050405020304" pitchFamily="18" charset="0"/>
              </a:rPr>
              <a:t>depletion</a:t>
            </a:r>
            <a:r>
              <a:rPr b="1" spc="20"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width</a:t>
            </a:r>
            <a:r>
              <a:rPr b="1" spc="15"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decreases</a:t>
            </a:r>
            <a:r>
              <a:rPr b="1" spc="5"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with</a:t>
            </a:r>
            <a:r>
              <a:rPr b="1" spc="10"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dopant </a:t>
            </a:r>
            <a:r>
              <a:rPr b="1" spc="-10" dirty="0">
                <a:latin typeface="Times New Roman" panose="02020603050405020304" pitchFamily="18" charset="0"/>
                <a:cs typeface="Times New Roman" panose="02020603050405020304" pitchFamily="18" charset="0"/>
              </a:rPr>
              <a:t>concentration</a:t>
            </a:r>
            <a:r>
              <a:rPr spc="-10"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299085" indent="-287020" algn="just">
              <a:lnSpc>
                <a:spcPct val="100000"/>
              </a:lnSpc>
              <a:buFont typeface="Microsoft Sans Serif"/>
              <a:buChar char="•"/>
              <a:tabLst>
                <a:tab pos="299720" algn="l"/>
              </a:tabLst>
            </a:pPr>
            <a:r>
              <a:rPr dirty="0">
                <a:latin typeface="Times New Roman" panose="02020603050405020304" pitchFamily="18" charset="0"/>
                <a:cs typeface="Times New Roman" panose="02020603050405020304" pitchFamily="18" charset="0"/>
              </a:rPr>
              <a:t>It</a:t>
            </a:r>
            <a:r>
              <a:rPr spc="-1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is</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possible </a:t>
            </a:r>
            <a:r>
              <a:rPr spc="-15" dirty="0">
                <a:latin typeface="Times New Roman" panose="02020603050405020304" pitchFamily="18" charset="0"/>
                <a:cs typeface="Times New Roman" panose="02020603050405020304" pitchFamily="18" charset="0"/>
              </a:rPr>
              <a:t>for</a:t>
            </a:r>
            <a:r>
              <a:rPr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carriers</a:t>
            </a:r>
            <a:r>
              <a:rPr spc="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to</a:t>
            </a:r>
            <a:r>
              <a:rPr spc="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tunnel</a:t>
            </a:r>
            <a:r>
              <a:rPr spc="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across </a:t>
            </a:r>
            <a:r>
              <a:rPr dirty="0">
                <a:latin typeface="Times New Roman" panose="02020603050405020304" pitchFamily="18" charset="0"/>
                <a:cs typeface="Times New Roman" panose="02020603050405020304" pitchFamily="18" charset="0"/>
              </a:rPr>
              <a:t>the</a:t>
            </a:r>
            <a:r>
              <a:rPr spc="1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narrow</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depletion</a:t>
            </a:r>
            <a:r>
              <a:rPr spc="2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region.</a:t>
            </a:r>
            <a:endParaRPr dirty="0">
              <a:latin typeface="Times New Roman" panose="02020603050405020304" pitchFamily="18" charset="0"/>
              <a:cs typeface="Times New Roman" panose="02020603050405020304" pitchFamily="18" charset="0"/>
            </a:endParaRPr>
          </a:p>
          <a:p>
            <a:pPr marL="299085" marR="31115" indent="-287020" algn="just">
              <a:lnSpc>
                <a:spcPct val="100000"/>
              </a:lnSpc>
              <a:buFont typeface="Microsoft Sans Serif"/>
              <a:buChar char="•"/>
              <a:tabLst>
                <a:tab pos="299720" algn="l"/>
              </a:tabLst>
            </a:pPr>
            <a:r>
              <a:rPr b="1" spc="-5" dirty="0">
                <a:latin typeface="Times New Roman" panose="02020603050405020304" pitchFamily="18" charset="0"/>
                <a:cs typeface="Times New Roman" panose="02020603050405020304" pitchFamily="18" charset="0"/>
              </a:rPr>
              <a:t>The </a:t>
            </a:r>
            <a:r>
              <a:rPr b="1" spc="-10" dirty="0">
                <a:latin typeface="Times New Roman" panose="02020603050405020304" pitchFamily="18" charset="0"/>
                <a:cs typeface="Times New Roman" panose="02020603050405020304" pitchFamily="18" charset="0"/>
              </a:rPr>
              <a:t>electrons </a:t>
            </a:r>
            <a:r>
              <a:rPr b="1" dirty="0">
                <a:latin typeface="Times New Roman" panose="02020603050405020304" pitchFamily="18" charset="0"/>
                <a:cs typeface="Times New Roman" panose="02020603050405020304" pitchFamily="18" charset="0"/>
              </a:rPr>
              <a:t>tunnel </a:t>
            </a:r>
            <a:r>
              <a:rPr b="1" spc="-10" dirty="0">
                <a:latin typeface="Times New Roman" panose="02020603050405020304" pitchFamily="18" charset="0"/>
                <a:cs typeface="Times New Roman" panose="02020603050405020304" pitchFamily="18" charset="0"/>
              </a:rPr>
              <a:t>from </a:t>
            </a:r>
            <a:r>
              <a:rPr b="1" dirty="0">
                <a:latin typeface="Times New Roman" panose="02020603050405020304" pitchFamily="18" charset="0"/>
                <a:cs typeface="Times New Roman" panose="02020603050405020304" pitchFamily="18" charset="0"/>
              </a:rPr>
              <a:t>the </a:t>
            </a:r>
            <a:r>
              <a:rPr b="1" spc="-5" dirty="0">
                <a:latin typeface="Times New Roman" panose="02020603050405020304" pitchFamily="18" charset="0"/>
                <a:cs typeface="Times New Roman" panose="02020603050405020304" pitchFamily="18" charset="0"/>
              </a:rPr>
              <a:t>valence band on </a:t>
            </a:r>
            <a:r>
              <a:rPr b="1" dirty="0">
                <a:latin typeface="Times New Roman" panose="02020603050405020304" pitchFamily="18" charset="0"/>
                <a:cs typeface="Times New Roman" panose="02020603050405020304" pitchFamily="18" charset="0"/>
              </a:rPr>
              <a:t>the p </a:t>
            </a:r>
            <a:r>
              <a:rPr b="1" spc="-5" dirty="0">
                <a:latin typeface="Times New Roman" panose="02020603050405020304" pitchFamily="18" charset="0"/>
                <a:cs typeface="Times New Roman" panose="02020603050405020304" pitchFamily="18" charset="0"/>
              </a:rPr>
              <a:t>side </a:t>
            </a:r>
            <a:r>
              <a:rPr b="1" spc="-10" dirty="0">
                <a:latin typeface="Times New Roman" panose="02020603050405020304" pitchFamily="18" charset="0"/>
                <a:cs typeface="Times New Roman" panose="02020603050405020304" pitchFamily="18" charset="0"/>
              </a:rPr>
              <a:t>to </a:t>
            </a:r>
            <a:r>
              <a:rPr b="1" dirty="0">
                <a:latin typeface="Times New Roman" panose="02020603050405020304" pitchFamily="18" charset="0"/>
                <a:cs typeface="Times New Roman" panose="02020603050405020304" pitchFamily="18" charset="0"/>
              </a:rPr>
              <a:t>the </a:t>
            </a:r>
            <a:r>
              <a:rPr b="1" spc="-5" dirty="0">
                <a:latin typeface="Times New Roman" panose="02020603050405020304" pitchFamily="18" charset="0"/>
                <a:cs typeface="Times New Roman" panose="02020603050405020304" pitchFamily="18" charset="0"/>
              </a:rPr>
              <a:t>conduction </a:t>
            </a:r>
            <a:r>
              <a:rPr b="1" dirty="0">
                <a:latin typeface="Times New Roman" panose="02020603050405020304" pitchFamily="18" charset="0"/>
                <a:cs typeface="Times New Roman" panose="02020603050405020304" pitchFamily="18" charset="0"/>
              </a:rPr>
              <a:t>band </a:t>
            </a:r>
            <a:r>
              <a:rPr b="1" spc="-5" dirty="0">
                <a:latin typeface="Times New Roman" panose="02020603050405020304" pitchFamily="18" charset="0"/>
                <a:cs typeface="Times New Roman" panose="02020603050405020304" pitchFamily="18" charset="0"/>
              </a:rPr>
              <a:t>on </a:t>
            </a:r>
            <a:r>
              <a:rPr b="1" dirty="0">
                <a:latin typeface="Times New Roman" panose="02020603050405020304" pitchFamily="18" charset="0"/>
                <a:cs typeface="Times New Roman" panose="02020603050405020304" pitchFamily="18" charset="0"/>
              </a:rPr>
              <a:t>the n </a:t>
            </a:r>
            <a:r>
              <a:rPr b="1" spc="5"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side, driven by </a:t>
            </a:r>
            <a:r>
              <a:rPr b="1" dirty="0">
                <a:latin typeface="Times New Roman" panose="02020603050405020304" pitchFamily="18" charset="0"/>
                <a:cs typeface="Times New Roman" panose="02020603050405020304" pitchFamily="18" charset="0"/>
              </a:rPr>
              <a:t>the </a:t>
            </a:r>
            <a:r>
              <a:rPr b="1" spc="-10" dirty="0">
                <a:latin typeface="Times New Roman" panose="02020603050405020304" pitchFamily="18" charset="0"/>
                <a:cs typeface="Times New Roman" panose="02020603050405020304" pitchFamily="18" charset="0"/>
              </a:rPr>
              <a:t>externally </a:t>
            </a:r>
            <a:r>
              <a:rPr b="1" dirty="0">
                <a:latin typeface="Times New Roman" panose="02020603050405020304" pitchFamily="18" charset="0"/>
                <a:cs typeface="Times New Roman" panose="02020603050405020304" pitchFamily="18" charset="0"/>
              </a:rPr>
              <a:t>applied </a:t>
            </a:r>
            <a:r>
              <a:rPr b="1" spc="-15" dirty="0">
                <a:latin typeface="Times New Roman" panose="02020603050405020304" pitchFamily="18" charset="0"/>
                <a:cs typeface="Times New Roman" panose="02020603050405020304" pitchFamily="18" charset="0"/>
              </a:rPr>
              <a:t>reverse </a:t>
            </a:r>
            <a:r>
              <a:rPr b="1" dirty="0">
                <a:latin typeface="Times New Roman" panose="02020603050405020304" pitchFamily="18" charset="0"/>
                <a:cs typeface="Times New Roman" panose="02020603050405020304" pitchFamily="18" charset="0"/>
              </a:rPr>
              <a:t>bias. </a:t>
            </a:r>
            <a:r>
              <a:rPr b="1" spc="-15" dirty="0">
                <a:latin typeface="Times New Roman" panose="02020603050405020304" pitchFamily="18" charset="0"/>
                <a:cs typeface="Times New Roman" panose="02020603050405020304" pitchFamily="18" charset="0"/>
              </a:rPr>
              <a:t>Tunnelling </a:t>
            </a:r>
            <a:r>
              <a:rPr b="1" dirty="0">
                <a:latin typeface="Times New Roman" panose="02020603050405020304" pitchFamily="18" charset="0"/>
                <a:cs typeface="Times New Roman" panose="02020603050405020304" pitchFamily="18" charset="0"/>
              </a:rPr>
              <a:t>also </a:t>
            </a:r>
            <a:r>
              <a:rPr b="1" spc="-5" dirty="0">
                <a:latin typeface="Times New Roman" panose="02020603050405020304" pitchFamily="18" charset="0"/>
                <a:cs typeface="Times New Roman" panose="02020603050405020304" pitchFamily="18" charset="0"/>
              </a:rPr>
              <a:t>leads </a:t>
            </a:r>
            <a:r>
              <a:rPr b="1" spc="-10" dirty="0">
                <a:latin typeface="Times New Roman" panose="02020603050405020304" pitchFamily="18" charset="0"/>
                <a:cs typeface="Times New Roman" panose="02020603050405020304" pitchFamily="18" charset="0"/>
              </a:rPr>
              <a:t>to </a:t>
            </a:r>
            <a:r>
              <a:rPr b="1" dirty="0">
                <a:latin typeface="Times New Roman" panose="02020603050405020304" pitchFamily="18" charset="0"/>
                <a:cs typeface="Times New Roman" panose="02020603050405020304" pitchFamily="18" charset="0"/>
              </a:rPr>
              <a:t>a </a:t>
            </a:r>
            <a:r>
              <a:rPr b="1" spc="-10" dirty="0">
                <a:latin typeface="Times New Roman" panose="02020603050405020304" pitchFamily="18" charset="0"/>
                <a:cs typeface="Times New Roman" panose="02020603050405020304" pitchFamily="18" charset="0"/>
              </a:rPr>
              <a:t>large increase </a:t>
            </a:r>
            <a:r>
              <a:rPr b="1" spc="-5" dirty="0">
                <a:latin typeface="Times New Roman" panose="02020603050405020304" pitchFamily="18" charset="0"/>
                <a:cs typeface="Times New Roman" panose="02020603050405020304" pitchFamily="18" charset="0"/>
              </a:rPr>
              <a:t> in</a:t>
            </a:r>
            <a:r>
              <a:rPr b="1" spc="10" dirty="0">
                <a:latin typeface="Times New Roman" panose="02020603050405020304" pitchFamily="18" charset="0"/>
                <a:cs typeface="Times New Roman" panose="02020603050405020304" pitchFamily="18" charset="0"/>
              </a:rPr>
              <a:t> </a:t>
            </a:r>
            <a:r>
              <a:rPr b="1" spc="-10" dirty="0">
                <a:latin typeface="Times New Roman" panose="02020603050405020304" pitchFamily="18" charset="0"/>
                <a:cs typeface="Times New Roman" panose="02020603050405020304" pitchFamily="18" charset="0"/>
              </a:rPr>
              <a:t>current</a:t>
            </a:r>
            <a:r>
              <a:rPr spc="-10"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299085" marR="30480" indent="-287020" algn="just">
              <a:lnSpc>
                <a:spcPct val="100000"/>
              </a:lnSpc>
              <a:spcBef>
                <a:spcPts val="5"/>
              </a:spcBef>
              <a:buFont typeface="Microsoft Sans Serif"/>
              <a:buChar char="•"/>
              <a:tabLst>
                <a:tab pos="299720" algn="l"/>
              </a:tabLst>
            </a:pPr>
            <a:r>
              <a:rPr spc="-5" dirty="0">
                <a:latin typeface="Times New Roman" panose="02020603050405020304" pitchFamily="18" charset="0"/>
                <a:cs typeface="Times New Roman" panose="02020603050405020304" pitchFamily="18" charset="0"/>
              </a:rPr>
              <a:t>The </a:t>
            </a:r>
            <a:r>
              <a:rPr spc="-10" dirty="0">
                <a:latin typeface="Times New Roman" panose="02020603050405020304" pitchFamily="18" charset="0"/>
                <a:cs typeface="Times New Roman" panose="02020603050405020304" pitchFamily="18" charset="0"/>
              </a:rPr>
              <a:t>transition from avalanche to </a:t>
            </a:r>
            <a:r>
              <a:rPr spc="-5" dirty="0">
                <a:latin typeface="Times New Roman" panose="02020603050405020304" pitchFamily="18" charset="0"/>
                <a:cs typeface="Times New Roman" panose="02020603050405020304" pitchFamily="18" charset="0"/>
              </a:rPr>
              <a:t>Zener </a:t>
            </a:r>
            <a:r>
              <a:rPr dirty="0">
                <a:latin typeface="Times New Roman" panose="02020603050405020304" pitchFamily="18" charset="0"/>
                <a:cs typeface="Times New Roman" panose="02020603050405020304" pitchFamily="18" charset="0"/>
              </a:rPr>
              <a:t>as the </a:t>
            </a:r>
            <a:r>
              <a:rPr spc="-5" dirty="0">
                <a:latin typeface="Times New Roman" panose="02020603050405020304" pitchFamily="18" charset="0"/>
                <a:cs typeface="Times New Roman" panose="02020603050405020304" pitchFamily="18" charset="0"/>
              </a:rPr>
              <a:t>primary </a:t>
            </a:r>
            <a:r>
              <a:rPr spc="-15" dirty="0">
                <a:latin typeface="Times New Roman" panose="02020603050405020304" pitchFamily="18" charset="0"/>
                <a:cs typeface="Times New Roman" panose="02020603050405020304" pitchFamily="18" charset="0"/>
              </a:rPr>
              <a:t>breakdown </a:t>
            </a:r>
            <a:r>
              <a:rPr spc="-5" dirty="0">
                <a:latin typeface="Times New Roman" panose="02020603050405020304" pitchFamily="18" charset="0"/>
                <a:cs typeface="Times New Roman" panose="02020603050405020304" pitchFamily="18" charset="0"/>
              </a:rPr>
              <a:t>mechanism </a:t>
            </a:r>
            <a:r>
              <a:rPr dirty="0">
                <a:latin typeface="Times New Roman" panose="02020603050405020304" pitchFamily="18" charset="0"/>
                <a:cs typeface="Times New Roman" panose="02020603050405020304" pitchFamily="18" charset="0"/>
              </a:rPr>
              <a:t>with </a:t>
            </a:r>
            <a:r>
              <a:rPr spc="-5" dirty="0">
                <a:latin typeface="Times New Roman" panose="02020603050405020304" pitchFamily="18" charset="0"/>
                <a:cs typeface="Times New Roman" panose="02020603050405020304" pitchFamily="18" charset="0"/>
              </a:rPr>
              <a:t>dopant </a:t>
            </a:r>
            <a:r>
              <a:rPr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concentration</a:t>
            </a:r>
            <a:r>
              <a:rPr spc="2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is</a:t>
            </a:r>
            <a:r>
              <a:rPr spc="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shown.</a:t>
            </a:r>
            <a:endParaRPr dirty="0">
              <a:latin typeface="Times New Roman" panose="02020603050405020304" pitchFamily="18" charset="0"/>
              <a:cs typeface="Times New Roman" panose="02020603050405020304" pitchFamily="18" charset="0"/>
            </a:endParaRPr>
          </a:p>
        </p:txBody>
      </p:sp>
      <p:grpSp>
        <p:nvGrpSpPr>
          <p:cNvPr id="7" name="object 7"/>
          <p:cNvGrpSpPr/>
          <p:nvPr/>
        </p:nvGrpSpPr>
        <p:grpSpPr>
          <a:xfrm>
            <a:off x="2866707" y="4311268"/>
            <a:ext cx="4268470" cy="1715580"/>
            <a:chOff x="2866707" y="4051998"/>
            <a:chExt cx="4268470" cy="1974850"/>
          </a:xfrm>
        </p:grpSpPr>
        <p:pic>
          <p:nvPicPr>
            <p:cNvPr id="8" name="object 8"/>
            <p:cNvPicPr/>
            <p:nvPr/>
          </p:nvPicPr>
          <p:blipFill>
            <a:blip r:embed="rId3" cstate="print"/>
            <a:stretch>
              <a:fillRect/>
            </a:stretch>
          </p:blipFill>
          <p:spPr>
            <a:xfrm>
              <a:off x="2876296" y="4061543"/>
              <a:ext cx="4246878" cy="1955525"/>
            </a:xfrm>
            <a:prstGeom prst="rect">
              <a:avLst/>
            </a:prstGeom>
          </p:spPr>
        </p:pic>
        <p:sp>
          <p:nvSpPr>
            <p:cNvPr id="9" name="object 9"/>
            <p:cNvSpPr/>
            <p:nvPr/>
          </p:nvSpPr>
          <p:spPr>
            <a:xfrm>
              <a:off x="2871470" y="4056760"/>
              <a:ext cx="4258945" cy="1965325"/>
            </a:xfrm>
            <a:custGeom>
              <a:avLst/>
              <a:gdLst/>
              <a:ahLst/>
              <a:cxnLst/>
              <a:rect l="l" t="t" r="r" b="b"/>
              <a:pathLst>
                <a:path w="4258945" h="1965325">
                  <a:moveTo>
                    <a:pt x="0" y="1965070"/>
                  </a:moveTo>
                  <a:lnTo>
                    <a:pt x="4258436" y="1965070"/>
                  </a:lnTo>
                  <a:lnTo>
                    <a:pt x="4258436" y="0"/>
                  </a:lnTo>
                  <a:lnTo>
                    <a:pt x="0" y="0"/>
                  </a:lnTo>
                  <a:lnTo>
                    <a:pt x="0" y="1965070"/>
                  </a:lnTo>
                  <a:close/>
                </a:path>
              </a:pathLst>
            </a:custGeom>
            <a:ln w="9524">
              <a:solidFill>
                <a:srgbClr val="000000"/>
              </a:solidFill>
            </a:ln>
          </p:spPr>
          <p:txBody>
            <a:bodyPr wrap="square" lIns="0" tIns="0" rIns="0" bIns="0" rtlCol="0"/>
            <a:lstStyle/>
            <a:p>
              <a:endParaRPr/>
            </a:p>
          </p:txBody>
        </p:sp>
      </p:grpSp>
      <p:sp>
        <p:nvSpPr>
          <p:cNvPr id="10" name="object 10"/>
          <p:cNvSpPr txBox="1"/>
          <p:nvPr/>
        </p:nvSpPr>
        <p:spPr>
          <a:xfrm>
            <a:off x="7934782" y="6506943"/>
            <a:ext cx="720090" cy="179536"/>
          </a:xfrm>
          <a:prstGeom prst="rect">
            <a:avLst/>
          </a:prstGeom>
        </p:spPr>
        <p:txBody>
          <a:bodyPr vert="horz" wrap="square" lIns="0" tIns="0" rIns="0" bIns="0" rtlCol="0">
            <a:spAutoFit/>
          </a:bodyPr>
          <a:lstStyle/>
          <a:p>
            <a:pPr marL="12700">
              <a:lnSpc>
                <a:spcPts val="1425"/>
              </a:lnSpc>
            </a:pPr>
            <a:r>
              <a:rPr sz="1200" dirty="0" smtClean="0">
                <a:latin typeface="Microsoft Sans Serif"/>
                <a:cs typeface="Microsoft Sans Serif"/>
              </a:rPr>
              <a:t>.</a:t>
            </a:r>
            <a:endParaRPr sz="1200" dirty="0">
              <a:latin typeface="Microsoft Sans Serif"/>
              <a:cs typeface="Microsoft Sans Serif"/>
            </a:endParaRPr>
          </a:p>
        </p:txBody>
      </p:sp>
      <p:sp>
        <p:nvSpPr>
          <p:cNvPr id="11" name="Footer Placeholder 10"/>
          <p:cNvSpPr>
            <a:spLocks noGrp="1"/>
          </p:cNvSpPr>
          <p:nvPr>
            <p:ph type="ftr" sz="quarter" idx="5"/>
          </p:nvPr>
        </p:nvSpPr>
        <p:spPr/>
        <p:txBody>
          <a:bodyPr/>
          <a:lstStyle/>
          <a:p>
            <a:r>
              <a:rPr lang="en-IN" smtClean="0"/>
              <a:t>Dr. Neethu Anna Sabu</a:t>
            </a:r>
            <a:endParaRPr lang="en-IN"/>
          </a:p>
        </p:txBody>
      </p:sp>
      <p:sp>
        <p:nvSpPr>
          <p:cNvPr id="12" name="Slide Number Placeholder 11"/>
          <p:cNvSpPr>
            <a:spLocks noGrp="1"/>
          </p:cNvSpPr>
          <p:nvPr>
            <p:ph type="sldNum" sz="quarter" idx="7"/>
          </p:nvPr>
        </p:nvSpPr>
        <p:spPr/>
        <p:txBody>
          <a:bodyPr/>
          <a:lstStyle/>
          <a:p>
            <a:fld id="{B6F15528-21DE-4FAA-801E-634DDDAF4B2B}" type="slidenum">
              <a:rPr lang="en-IN" smtClean="0"/>
              <a:t>47</a:t>
            </a:fld>
            <a:endParaRPr lang="en-IN"/>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48</a:t>
            </a:fld>
            <a:endParaRPr lang="en-IN"/>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976" t="19845" r="38343" b="11938"/>
          <a:stretch/>
        </p:blipFill>
        <p:spPr bwMode="auto">
          <a:xfrm>
            <a:off x="1219200" y="990600"/>
            <a:ext cx="6666615" cy="4678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7805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3277" y="196418"/>
            <a:ext cx="2329815" cy="566822"/>
          </a:xfrm>
          <a:prstGeom prst="rect">
            <a:avLst/>
          </a:prstGeom>
        </p:spPr>
        <p:txBody>
          <a:bodyPr vert="horz" wrap="square" lIns="0" tIns="12700" rIns="0" bIns="0" rtlCol="0">
            <a:spAutoFit/>
          </a:bodyPr>
          <a:lstStyle/>
          <a:p>
            <a:pPr marL="12700">
              <a:lnSpc>
                <a:spcPct val="100000"/>
              </a:lnSpc>
              <a:spcBef>
                <a:spcPts val="100"/>
              </a:spcBef>
            </a:pPr>
            <a:r>
              <a:rPr sz="3600" spc="-15" dirty="0"/>
              <a:t>Zener</a:t>
            </a:r>
            <a:r>
              <a:rPr sz="3600" spc="-75" dirty="0"/>
              <a:t> </a:t>
            </a:r>
            <a:r>
              <a:rPr sz="3600" spc="-5" dirty="0" smtClean="0"/>
              <a:t>Diode</a:t>
            </a:r>
            <a:endParaRPr sz="3600" dirty="0"/>
          </a:p>
        </p:txBody>
      </p:sp>
      <p:grpSp>
        <p:nvGrpSpPr>
          <p:cNvPr id="3" name="object 3"/>
          <p:cNvGrpSpPr/>
          <p:nvPr/>
        </p:nvGrpSpPr>
        <p:grpSpPr>
          <a:xfrm>
            <a:off x="144856" y="1125918"/>
            <a:ext cx="3867150" cy="2992755"/>
            <a:chOff x="144856" y="1125918"/>
            <a:chExt cx="3867150" cy="2992755"/>
          </a:xfrm>
        </p:grpSpPr>
        <p:pic>
          <p:nvPicPr>
            <p:cNvPr id="4" name="object 4"/>
            <p:cNvPicPr/>
            <p:nvPr/>
          </p:nvPicPr>
          <p:blipFill>
            <a:blip r:embed="rId2" cstate="print"/>
            <a:stretch>
              <a:fillRect/>
            </a:stretch>
          </p:blipFill>
          <p:spPr>
            <a:xfrm>
              <a:off x="154381" y="1135344"/>
              <a:ext cx="3836532" cy="2973486"/>
            </a:xfrm>
            <a:prstGeom prst="rect">
              <a:avLst/>
            </a:prstGeom>
          </p:spPr>
        </p:pic>
        <p:sp>
          <p:nvSpPr>
            <p:cNvPr id="5" name="object 5"/>
            <p:cNvSpPr/>
            <p:nvPr/>
          </p:nvSpPr>
          <p:spPr>
            <a:xfrm>
              <a:off x="149618" y="1130680"/>
              <a:ext cx="3857625" cy="2983230"/>
            </a:xfrm>
            <a:custGeom>
              <a:avLst/>
              <a:gdLst/>
              <a:ahLst/>
              <a:cxnLst/>
              <a:rect l="l" t="t" r="r" b="b"/>
              <a:pathLst>
                <a:path w="3857625" h="2983229">
                  <a:moveTo>
                    <a:pt x="0" y="2982976"/>
                  </a:moveTo>
                  <a:lnTo>
                    <a:pt x="3857116" y="2982976"/>
                  </a:lnTo>
                  <a:lnTo>
                    <a:pt x="3857116" y="0"/>
                  </a:lnTo>
                  <a:lnTo>
                    <a:pt x="0" y="0"/>
                  </a:lnTo>
                  <a:lnTo>
                    <a:pt x="0" y="2982976"/>
                  </a:lnTo>
                  <a:close/>
                </a:path>
              </a:pathLst>
            </a:custGeom>
            <a:ln w="9525">
              <a:solidFill>
                <a:srgbClr val="000000"/>
              </a:solidFill>
            </a:ln>
          </p:spPr>
          <p:txBody>
            <a:bodyPr wrap="square" lIns="0" tIns="0" rIns="0" bIns="0" rtlCol="0"/>
            <a:lstStyle/>
            <a:p>
              <a:endParaRPr/>
            </a:p>
          </p:txBody>
        </p:sp>
        <p:sp>
          <p:nvSpPr>
            <p:cNvPr id="6" name="object 6"/>
            <p:cNvSpPr/>
            <p:nvPr/>
          </p:nvSpPr>
          <p:spPr>
            <a:xfrm>
              <a:off x="756310" y="1332991"/>
              <a:ext cx="83185" cy="48260"/>
            </a:xfrm>
            <a:custGeom>
              <a:avLst/>
              <a:gdLst/>
              <a:ahLst/>
              <a:cxnLst/>
              <a:rect l="l" t="t" r="r" b="b"/>
              <a:pathLst>
                <a:path w="83184" h="48259">
                  <a:moveTo>
                    <a:pt x="0" y="0"/>
                  </a:moveTo>
                  <a:lnTo>
                    <a:pt x="82613" y="48260"/>
                  </a:lnTo>
                </a:path>
              </a:pathLst>
            </a:custGeom>
            <a:ln w="19050">
              <a:solidFill>
                <a:srgbClr val="5B9BD4"/>
              </a:solidFill>
            </a:ln>
          </p:spPr>
          <p:txBody>
            <a:bodyPr wrap="square" lIns="0" tIns="0" rIns="0" bIns="0" rtlCol="0"/>
            <a:lstStyle/>
            <a:p>
              <a:endParaRPr/>
            </a:p>
          </p:txBody>
        </p:sp>
      </p:grpSp>
      <p:sp>
        <p:nvSpPr>
          <p:cNvPr id="7" name="object 7"/>
          <p:cNvSpPr txBox="1"/>
          <p:nvPr/>
        </p:nvSpPr>
        <p:spPr>
          <a:xfrm>
            <a:off x="78739" y="990600"/>
            <a:ext cx="8906510" cy="5078954"/>
          </a:xfrm>
          <a:prstGeom prst="rect">
            <a:avLst/>
          </a:prstGeom>
        </p:spPr>
        <p:txBody>
          <a:bodyPr vert="horz" wrap="square" lIns="0" tIns="13335" rIns="0" bIns="0" rtlCol="0">
            <a:spAutoFit/>
          </a:bodyPr>
          <a:lstStyle/>
          <a:p>
            <a:pPr marL="4479925" marR="5080" indent="-287020" algn="just">
              <a:lnSpc>
                <a:spcPct val="100000"/>
              </a:lnSpc>
              <a:spcBef>
                <a:spcPts val="105"/>
              </a:spcBef>
              <a:buFont typeface="Microsoft Sans Serif"/>
              <a:buChar char="•"/>
              <a:tabLst>
                <a:tab pos="4480560" algn="l"/>
              </a:tabLst>
            </a:pPr>
            <a:r>
              <a:rPr sz="2000" spc="-5" dirty="0">
                <a:latin typeface="Times New Roman" panose="02020603050405020304" pitchFamily="18" charset="0"/>
                <a:cs typeface="Times New Roman" panose="02020603050405020304" pitchFamily="18" charset="0"/>
              </a:rPr>
              <a:t>The </a:t>
            </a:r>
            <a:r>
              <a:rPr sz="2000" spc="-10" dirty="0">
                <a:latin typeface="Times New Roman" panose="02020603050405020304" pitchFamily="18" charset="0"/>
                <a:cs typeface="Times New Roman" panose="02020603050405020304" pitchFamily="18" charset="0"/>
              </a:rPr>
              <a:t>Zener </a:t>
            </a:r>
            <a:r>
              <a:rPr sz="2000" spc="-5" dirty="0">
                <a:latin typeface="Times New Roman" panose="02020603050405020304" pitchFamily="18" charset="0"/>
                <a:cs typeface="Times New Roman" panose="02020603050405020304" pitchFamily="18" charset="0"/>
              </a:rPr>
              <a:t>diode is </a:t>
            </a:r>
            <a:r>
              <a:rPr sz="2000" spc="-20" dirty="0">
                <a:latin typeface="Times New Roman" panose="02020603050405020304" pitchFamily="18" charset="0"/>
                <a:cs typeface="Times New Roman" panose="02020603050405020304" pitchFamily="18" charset="0"/>
              </a:rPr>
              <a:t>like </a:t>
            </a:r>
            <a:r>
              <a:rPr sz="2000" dirty="0">
                <a:latin typeface="Times New Roman" panose="02020603050405020304" pitchFamily="18" charset="0"/>
                <a:cs typeface="Times New Roman" panose="02020603050405020304" pitchFamily="18" charset="0"/>
              </a:rPr>
              <a:t>a </a:t>
            </a:r>
            <a:r>
              <a:rPr sz="2000" spc="-5" dirty="0">
                <a:latin typeface="Times New Roman" panose="02020603050405020304" pitchFamily="18" charset="0"/>
                <a:cs typeface="Times New Roman" panose="02020603050405020304" pitchFamily="18" charset="0"/>
              </a:rPr>
              <a:t>general-purpose </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signal</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diode</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consisting</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dirty="0">
                <a:latin typeface="Times New Roman" panose="02020603050405020304" pitchFamily="18" charset="0"/>
                <a:cs typeface="Times New Roman" panose="02020603050405020304" pitchFamily="18" charset="0"/>
              </a:rPr>
              <a:t> a</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silicon</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PN </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junction.</a:t>
            </a:r>
            <a:r>
              <a:rPr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4479925" marR="5080" indent="-287020" algn="just">
              <a:lnSpc>
                <a:spcPct val="100000"/>
              </a:lnSpc>
              <a:spcBef>
                <a:spcPts val="105"/>
              </a:spcBef>
              <a:buFont typeface="Microsoft Sans Serif"/>
              <a:buChar char="•"/>
              <a:tabLst>
                <a:tab pos="4480560" algn="l"/>
              </a:tabLst>
            </a:pPr>
            <a:r>
              <a:rPr sz="2000" dirty="0" smtClean="0">
                <a:latin typeface="Times New Roman" panose="02020603050405020304" pitchFamily="18" charset="0"/>
                <a:cs typeface="Times New Roman" panose="02020603050405020304" pitchFamily="18" charset="0"/>
              </a:rPr>
              <a:t>When</a:t>
            </a:r>
            <a:r>
              <a:rPr sz="2000" spc="5" dirty="0" smtClean="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biased</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a:t>
            </a:r>
            <a:r>
              <a:rPr sz="2000" dirty="0">
                <a:latin typeface="Times New Roman" panose="02020603050405020304" pitchFamily="18" charset="0"/>
                <a:cs typeface="Times New Roman" panose="02020603050405020304" pitchFamily="18" charset="0"/>
              </a:rPr>
              <a:t> the</a:t>
            </a:r>
            <a:r>
              <a:rPr sz="2000" spc="5" dirty="0">
                <a:latin typeface="Times New Roman" panose="02020603050405020304" pitchFamily="18" charset="0"/>
                <a:cs typeface="Times New Roman" panose="02020603050405020304" pitchFamily="18" charset="0"/>
              </a:rPr>
              <a:t> </a:t>
            </a:r>
            <a:r>
              <a:rPr sz="2000" b="1" spc="-15" dirty="0">
                <a:latin typeface="Times New Roman" panose="02020603050405020304" pitchFamily="18" charset="0"/>
                <a:cs typeface="Times New Roman" panose="02020603050405020304" pitchFamily="18" charset="0"/>
              </a:rPr>
              <a:t>forward </a:t>
            </a:r>
            <a:r>
              <a:rPr sz="2000" b="1" spc="-440"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direction</a:t>
            </a:r>
            <a:r>
              <a:rPr sz="2000" b="1"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it</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behaves</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just</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like</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a:t>
            </a:r>
            <a:r>
              <a:rPr sz="2000" spc="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normal </a:t>
            </a:r>
            <a:r>
              <a:rPr sz="2000" b="1"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signal</a:t>
            </a:r>
            <a:r>
              <a:rPr sz="2000" b="1" spc="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diode</a:t>
            </a:r>
            <a:r>
              <a:rPr sz="2000" b="1" spc="-1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passing</a:t>
            </a:r>
            <a:r>
              <a:rPr sz="2000" b="1" spc="5"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the</a:t>
            </a:r>
            <a:r>
              <a:rPr sz="2000" b="1" spc="-10" dirty="0">
                <a:latin typeface="Times New Roman" panose="02020603050405020304" pitchFamily="18" charset="0"/>
                <a:cs typeface="Times New Roman" panose="02020603050405020304" pitchFamily="18" charset="0"/>
              </a:rPr>
              <a:t> </a:t>
            </a:r>
            <a:r>
              <a:rPr sz="2000" b="1" spc="-20" dirty="0">
                <a:latin typeface="Times New Roman" panose="02020603050405020304" pitchFamily="18" charset="0"/>
                <a:cs typeface="Times New Roman" panose="02020603050405020304" pitchFamily="18" charset="0"/>
              </a:rPr>
              <a:t>rated</a:t>
            </a:r>
            <a:r>
              <a:rPr sz="2000" b="1" spc="1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current</a:t>
            </a:r>
            <a:r>
              <a:rPr sz="2000" spc="-5"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a:p>
            <a:pPr marL="4479925" marR="54610" indent="-287020" algn="just">
              <a:lnSpc>
                <a:spcPct val="100000"/>
              </a:lnSpc>
              <a:spcBef>
                <a:spcPts val="950"/>
              </a:spcBef>
              <a:buFont typeface="Microsoft Sans Serif"/>
              <a:buChar char="•"/>
              <a:tabLst>
                <a:tab pos="4480560" algn="l"/>
              </a:tabLst>
            </a:pPr>
            <a:r>
              <a:rPr sz="2000" b="1" dirty="0">
                <a:latin typeface="Times New Roman" panose="02020603050405020304" pitchFamily="18" charset="0"/>
                <a:cs typeface="Times New Roman" panose="02020603050405020304" pitchFamily="18" charset="0"/>
              </a:rPr>
              <a:t>A </a:t>
            </a:r>
            <a:r>
              <a:rPr sz="2000" b="1" spc="-15" dirty="0">
                <a:latin typeface="Times New Roman" panose="02020603050405020304" pitchFamily="18" charset="0"/>
                <a:cs typeface="Times New Roman" panose="02020603050405020304" pitchFamily="18" charset="0"/>
              </a:rPr>
              <a:t>reverse </a:t>
            </a:r>
            <a:r>
              <a:rPr sz="2000" b="1" spc="-10" dirty="0">
                <a:latin typeface="Times New Roman" panose="02020603050405020304" pitchFamily="18" charset="0"/>
                <a:cs typeface="Times New Roman" panose="02020603050405020304" pitchFamily="18" charset="0"/>
              </a:rPr>
              <a:t>voltage </a:t>
            </a:r>
            <a:r>
              <a:rPr sz="2000" b="1" spc="-5" dirty="0">
                <a:latin typeface="Times New Roman" panose="02020603050405020304" pitchFamily="18" charset="0"/>
                <a:cs typeface="Times New Roman" panose="02020603050405020304" pitchFamily="18" charset="0"/>
              </a:rPr>
              <a:t>applied across </a:t>
            </a:r>
            <a:r>
              <a:rPr sz="2000" b="1" dirty="0">
                <a:latin typeface="Times New Roman" panose="02020603050405020304" pitchFamily="18" charset="0"/>
                <a:cs typeface="Times New Roman" panose="02020603050405020304" pitchFamily="18" charset="0"/>
              </a:rPr>
              <a:t>the </a:t>
            </a:r>
            <a:r>
              <a:rPr sz="2000" b="1" spc="-10" dirty="0">
                <a:latin typeface="Times New Roman" panose="02020603050405020304" pitchFamily="18" charset="0"/>
                <a:cs typeface="Times New Roman" panose="02020603050405020304" pitchFamily="18" charset="0"/>
              </a:rPr>
              <a:t>Zener </a:t>
            </a:r>
            <a:r>
              <a:rPr sz="2000" b="1" spc="-440"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diode</a:t>
            </a:r>
            <a:r>
              <a:rPr sz="2000" b="1" dirty="0">
                <a:latin typeface="Times New Roman" panose="02020603050405020304" pitchFamily="18" charset="0"/>
                <a:cs typeface="Times New Roman" panose="02020603050405020304" pitchFamily="18" charset="0"/>
              </a:rPr>
              <a:t> </a:t>
            </a:r>
            <a:r>
              <a:rPr sz="2000" b="1" spc="-15" dirty="0">
                <a:latin typeface="Times New Roman" panose="02020603050405020304" pitchFamily="18" charset="0"/>
                <a:cs typeface="Times New Roman" panose="02020603050405020304" pitchFamily="18" charset="0"/>
              </a:rPr>
              <a:t>exceeds</a:t>
            </a:r>
            <a:r>
              <a:rPr sz="2000" b="1" spc="-10"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the</a:t>
            </a:r>
            <a:r>
              <a:rPr sz="2000" b="1" spc="5" dirty="0">
                <a:latin typeface="Times New Roman" panose="02020603050405020304" pitchFamily="18" charset="0"/>
                <a:cs typeface="Times New Roman" panose="02020603050405020304" pitchFamily="18" charset="0"/>
              </a:rPr>
              <a:t> </a:t>
            </a:r>
            <a:r>
              <a:rPr sz="2000" b="1" spc="-20" dirty="0">
                <a:latin typeface="Times New Roman" panose="02020603050405020304" pitchFamily="18" charset="0"/>
                <a:cs typeface="Times New Roman" panose="02020603050405020304" pitchFamily="18" charset="0"/>
              </a:rPr>
              <a:t>rated</a:t>
            </a:r>
            <a:r>
              <a:rPr sz="2000" b="1" spc="-15" dirty="0">
                <a:latin typeface="Times New Roman" panose="02020603050405020304" pitchFamily="18" charset="0"/>
                <a:cs typeface="Times New Roman" panose="02020603050405020304" pitchFamily="18" charset="0"/>
              </a:rPr>
              <a:t> voltage</a:t>
            </a:r>
            <a:r>
              <a:rPr sz="2000" b="1" spc="-10"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of</a:t>
            </a:r>
            <a:r>
              <a:rPr sz="2000" b="1" dirty="0">
                <a:latin typeface="Times New Roman" panose="02020603050405020304" pitchFamily="18" charset="0"/>
                <a:cs typeface="Times New Roman" panose="02020603050405020304" pitchFamily="18" charset="0"/>
              </a:rPr>
              <a:t> the </a:t>
            </a:r>
            <a:r>
              <a:rPr sz="2000" b="1" spc="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device</a:t>
            </a:r>
            <a:r>
              <a:rPr sz="2000" spc="-5" dirty="0">
                <a:latin typeface="Times New Roman" panose="02020603050405020304" pitchFamily="18" charset="0"/>
                <a:cs typeface="Times New Roman" panose="02020603050405020304" pitchFamily="18" charset="0"/>
              </a:rPr>
              <a:t>,</a:t>
            </a:r>
            <a:r>
              <a:rPr sz="2000" dirty="0">
                <a:latin typeface="Times New Roman" panose="02020603050405020304" pitchFamily="18" charset="0"/>
                <a:cs typeface="Times New Roman" panose="02020603050405020304" pitchFamily="18" charset="0"/>
              </a:rPr>
              <a:t> the</a:t>
            </a:r>
            <a:r>
              <a:rPr sz="2000" spc="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diodes</a:t>
            </a:r>
            <a:r>
              <a:rPr sz="2000" b="1" dirty="0">
                <a:latin typeface="Times New Roman" panose="02020603050405020304" pitchFamily="18" charset="0"/>
                <a:cs typeface="Times New Roman" panose="02020603050405020304" pitchFamily="18" charset="0"/>
              </a:rPr>
              <a:t> </a:t>
            </a:r>
            <a:r>
              <a:rPr sz="2000" b="1" spc="-15" dirty="0">
                <a:latin typeface="Times New Roman" panose="02020603050405020304" pitchFamily="18" charset="0"/>
                <a:cs typeface="Times New Roman" panose="02020603050405020304" pitchFamily="18" charset="0"/>
              </a:rPr>
              <a:t>breakdown</a:t>
            </a:r>
            <a:r>
              <a:rPr sz="2000" b="1" spc="-10"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and</a:t>
            </a:r>
            <a:r>
              <a:rPr sz="2000" b="1"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high </a:t>
            </a:r>
            <a:r>
              <a:rPr sz="2000" b="1" spc="-440" dirty="0">
                <a:latin typeface="Times New Roman" panose="02020603050405020304" pitchFamily="18" charset="0"/>
                <a:cs typeface="Times New Roman" panose="02020603050405020304" pitchFamily="18" charset="0"/>
              </a:rPr>
              <a:t> </a:t>
            </a:r>
            <a:r>
              <a:rPr sz="2000" b="1" spc="-10" dirty="0">
                <a:latin typeface="Times New Roman" panose="02020603050405020304" pitchFamily="18" charset="0"/>
                <a:cs typeface="Times New Roman" panose="02020603050405020304" pitchFamily="18" charset="0"/>
              </a:rPr>
              <a:t>current</a:t>
            </a:r>
            <a:r>
              <a:rPr sz="2000" b="1" spc="-5" dirty="0">
                <a:latin typeface="Times New Roman" panose="02020603050405020304" pitchFamily="18" charset="0"/>
                <a:cs typeface="Times New Roman" panose="02020603050405020304" pitchFamily="18" charset="0"/>
              </a:rPr>
              <a:t> </a:t>
            </a:r>
            <a:r>
              <a:rPr sz="2000" b="1" spc="-10" dirty="0">
                <a:latin typeface="Times New Roman" panose="02020603050405020304" pitchFamily="18" charset="0"/>
                <a:cs typeface="Times New Roman" panose="02020603050405020304" pitchFamily="18" charset="0"/>
              </a:rPr>
              <a:t>flows</a:t>
            </a:r>
            <a:r>
              <a:rPr sz="2000" b="1" spc="-5" dirty="0">
                <a:latin typeface="Times New Roman" panose="02020603050405020304" pitchFamily="18" charset="0"/>
                <a:cs typeface="Times New Roman" panose="02020603050405020304" pitchFamily="18" charset="0"/>
              </a:rPr>
              <a:t> through</a:t>
            </a:r>
            <a:r>
              <a:rPr sz="2000" b="1" spc="-30"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diode</a:t>
            </a:r>
            <a:r>
              <a:rPr sz="2000" b="1" spc="-5" dirty="0" smtClean="0">
                <a:latin typeface="Times New Roman" panose="02020603050405020304" pitchFamily="18" charset="0"/>
                <a:cs typeface="Times New Roman" panose="02020603050405020304" pitchFamily="18" charset="0"/>
              </a:rPr>
              <a:t>.</a:t>
            </a:r>
            <a:endParaRPr sz="2850" dirty="0">
              <a:latin typeface="Times New Roman" panose="02020603050405020304" pitchFamily="18" charset="0"/>
              <a:cs typeface="Times New Roman" panose="02020603050405020304" pitchFamily="18" charset="0"/>
            </a:endParaRPr>
          </a:p>
          <a:p>
            <a:pPr marL="299085" marR="5715" indent="-287020" algn="just">
              <a:lnSpc>
                <a:spcPct val="100000"/>
              </a:lnSpc>
              <a:buFont typeface="Microsoft Sans Serif"/>
              <a:buChar char="•"/>
              <a:tabLst>
                <a:tab pos="299720" algn="l"/>
              </a:tabLst>
            </a:pPr>
            <a:r>
              <a:rPr sz="2000" spc="-10" dirty="0">
                <a:latin typeface="Times New Roman" panose="02020603050405020304" pitchFamily="18" charset="0"/>
                <a:cs typeface="Times New Roman" panose="02020603050405020304" pitchFamily="18" charset="0"/>
              </a:rPr>
              <a:t>Zener </a:t>
            </a:r>
            <a:r>
              <a:rPr sz="2000" spc="-5" dirty="0">
                <a:latin typeface="Times New Roman" panose="02020603050405020304" pitchFamily="18" charset="0"/>
                <a:cs typeface="Times New Roman" panose="02020603050405020304" pitchFamily="18" charset="0"/>
              </a:rPr>
              <a:t>diodes </a:t>
            </a:r>
            <a:r>
              <a:rPr sz="2000" spc="-15" dirty="0">
                <a:latin typeface="Times New Roman" panose="02020603050405020304" pitchFamily="18" charset="0"/>
                <a:cs typeface="Times New Roman" panose="02020603050405020304" pitchFamily="18" charset="0"/>
              </a:rPr>
              <a:t>are </a:t>
            </a:r>
            <a:r>
              <a:rPr sz="2000" spc="-5" dirty="0">
                <a:latin typeface="Times New Roman" panose="02020603050405020304" pitchFamily="18" charset="0"/>
                <a:cs typeface="Times New Roman" panose="02020603050405020304" pitchFamily="18" charset="0"/>
              </a:rPr>
              <a:t>primarily used </a:t>
            </a:r>
            <a:r>
              <a:rPr sz="2000" dirty="0">
                <a:latin typeface="Times New Roman" panose="02020603050405020304" pitchFamily="18" charset="0"/>
                <a:cs typeface="Times New Roman" panose="02020603050405020304" pitchFamily="18" charset="0"/>
              </a:rPr>
              <a:t>as </a:t>
            </a:r>
            <a:r>
              <a:rPr sz="2000" spc="-15" dirty="0">
                <a:latin typeface="Times New Roman" panose="02020603050405020304" pitchFamily="18" charset="0"/>
                <a:cs typeface="Times New Roman" panose="02020603050405020304" pitchFamily="18" charset="0"/>
              </a:rPr>
              <a:t>surge </a:t>
            </a:r>
            <a:r>
              <a:rPr sz="2000" spc="-15" dirty="0" smtClean="0">
                <a:latin typeface="Times New Roman" panose="02020603050405020304" pitchFamily="18" charset="0"/>
                <a:cs typeface="Times New Roman" panose="02020603050405020304" pitchFamily="18" charset="0"/>
              </a:rPr>
              <a:t>protectors</a:t>
            </a:r>
            <a:r>
              <a:rPr lang="en-US" sz="2000" spc="-15" dirty="0" smtClean="0">
                <a:latin typeface="Times New Roman" panose="02020603050405020304" pitchFamily="18" charset="0"/>
                <a:cs typeface="Times New Roman" panose="02020603050405020304" pitchFamily="18" charset="0"/>
              </a:rPr>
              <a:t> (</a:t>
            </a:r>
            <a:r>
              <a:rPr lang="en-US" sz="2000" dirty="0"/>
              <a:t> to protect electronic equipment from unwanted power surges</a:t>
            </a:r>
            <a:r>
              <a:rPr lang="en-US" sz="2000" spc="-15" dirty="0" smtClean="0">
                <a:latin typeface="Times New Roman" panose="02020603050405020304" pitchFamily="18" charset="0"/>
                <a:cs typeface="Times New Roman" panose="02020603050405020304" pitchFamily="18" charset="0"/>
              </a:rPr>
              <a:t>) </a:t>
            </a:r>
            <a:r>
              <a:rPr sz="2000" spc="-5" dirty="0" smtClean="0">
                <a:latin typeface="Times New Roman" panose="02020603050405020304" pitchFamily="18" charset="0"/>
                <a:cs typeface="Times New Roman" panose="02020603050405020304" pitchFamily="18" charset="0"/>
              </a:rPr>
              <a:t>in </a:t>
            </a:r>
            <a:r>
              <a:rPr sz="2000" spc="-5" dirty="0">
                <a:latin typeface="Times New Roman" panose="02020603050405020304" pitchFamily="18" charset="0"/>
                <a:cs typeface="Times New Roman" panose="02020603050405020304" pitchFamily="18" charset="0"/>
              </a:rPr>
              <a:t>circuits, since there is </a:t>
            </a:r>
            <a:r>
              <a:rPr sz="2000" dirty="0">
                <a:latin typeface="Times New Roman" panose="02020603050405020304" pitchFamily="18" charset="0"/>
                <a:cs typeface="Times New Roman" panose="02020603050405020304" pitchFamily="18" charset="0"/>
              </a:rPr>
              <a:t>a </a:t>
            </a:r>
            <a:r>
              <a:rPr sz="2000" spc="-10" dirty="0">
                <a:latin typeface="Times New Roman" panose="02020603050405020304" pitchFamily="18" charset="0"/>
                <a:cs typeface="Times New Roman" panose="02020603050405020304" pitchFamily="18" charset="0"/>
              </a:rPr>
              <a:t>rapid </a:t>
            </a:r>
            <a:r>
              <a:rPr sz="2000" spc="-5" dirty="0">
                <a:latin typeface="Times New Roman" panose="02020603050405020304" pitchFamily="18" charset="0"/>
                <a:cs typeface="Times New Roman" panose="02020603050405020304" pitchFamily="18" charset="0"/>
              </a:rPr>
              <a:t> increase</a:t>
            </a:r>
            <a:r>
              <a:rPr sz="2000" spc="2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a:t>
            </a:r>
            <a:r>
              <a:rPr sz="2000" spc="229"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current</a:t>
            </a:r>
            <a:r>
              <a:rPr sz="2000" spc="229"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with</a:t>
            </a:r>
            <a:r>
              <a:rPr sz="2000" spc="24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a:t>
            </a:r>
            <a:r>
              <a:rPr sz="2000" spc="22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small</a:t>
            </a:r>
            <a:r>
              <a:rPr sz="2000" spc="229"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change</a:t>
            </a:r>
            <a:r>
              <a:rPr sz="2000" spc="2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a:t>
            </a:r>
            <a:r>
              <a:rPr sz="2000" spc="2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voltage.</a:t>
            </a:r>
            <a:r>
              <a:rPr sz="2000" spc="225" dirty="0">
                <a:latin typeface="Times New Roman" panose="02020603050405020304" pitchFamily="18" charset="0"/>
                <a:cs typeface="Times New Roman" panose="02020603050405020304" pitchFamily="18" charset="0"/>
              </a:rPr>
              <a:t> </a:t>
            </a:r>
            <a:endParaRPr lang="en-US" sz="2000" spc="225" dirty="0" smtClean="0">
              <a:latin typeface="Times New Roman" panose="02020603050405020304" pitchFamily="18" charset="0"/>
              <a:cs typeface="Times New Roman" panose="02020603050405020304" pitchFamily="18" charset="0"/>
            </a:endParaRPr>
          </a:p>
          <a:p>
            <a:pPr marL="299085" marR="5715" indent="-287020" algn="just">
              <a:lnSpc>
                <a:spcPct val="100000"/>
              </a:lnSpc>
              <a:buFont typeface="Microsoft Sans Serif"/>
              <a:buChar char="•"/>
              <a:tabLst>
                <a:tab pos="299720" algn="l"/>
              </a:tabLst>
            </a:pPr>
            <a:r>
              <a:rPr sz="2000" b="1" spc="-5" dirty="0" smtClean="0">
                <a:latin typeface="Times New Roman" panose="02020603050405020304" pitchFamily="18" charset="0"/>
                <a:cs typeface="Times New Roman" panose="02020603050405020304" pitchFamily="18" charset="0"/>
              </a:rPr>
              <a:t>Prior</a:t>
            </a:r>
            <a:r>
              <a:rPr sz="2000" b="1" spc="225" dirty="0" smtClean="0">
                <a:latin typeface="Times New Roman" panose="02020603050405020304" pitchFamily="18" charset="0"/>
                <a:cs typeface="Times New Roman" panose="02020603050405020304" pitchFamily="18" charset="0"/>
              </a:rPr>
              <a:t> </a:t>
            </a:r>
            <a:r>
              <a:rPr sz="2000" b="1" spc="-15" dirty="0">
                <a:latin typeface="Times New Roman" panose="02020603050405020304" pitchFamily="18" charset="0"/>
                <a:cs typeface="Times New Roman" panose="02020603050405020304" pitchFamily="18" charset="0"/>
              </a:rPr>
              <a:t>to</a:t>
            </a:r>
            <a:r>
              <a:rPr sz="2000" b="1" spc="225" dirty="0">
                <a:latin typeface="Times New Roman" panose="02020603050405020304" pitchFamily="18" charset="0"/>
                <a:cs typeface="Times New Roman" panose="02020603050405020304" pitchFamily="18" charset="0"/>
              </a:rPr>
              <a:t> </a:t>
            </a:r>
            <a:r>
              <a:rPr sz="2000" b="1" spc="-15" dirty="0">
                <a:latin typeface="Times New Roman" panose="02020603050405020304" pitchFamily="18" charset="0"/>
                <a:cs typeface="Times New Roman" panose="02020603050405020304" pitchFamily="18" charset="0"/>
              </a:rPr>
              <a:t>breakdown</a:t>
            </a:r>
            <a:r>
              <a:rPr sz="2000" b="1" spc="220"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there</a:t>
            </a:r>
            <a:r>
              <a:rPr sz="2000" b="1" spc="22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is</a:t>
            </a:r>
            <a:r>
              <a:rPr sz="2000" b="1" spc="225"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a </a:t>
            </a:r>
            <a:r>
              <a:rPr sz="2000" b="1" spc="-440"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high </a:t>
            </a:r>
            <a:r>
              <a:rPr sz="2000" b="1" spc="-10" dirty="0">
                <a:latin typeface="Times New Roman" panose="02020603050405020304" pitchFamily="18" charset="0"/>
                <a:cs typeface="Times New Roman" panose="02020603050405020304" pitchFamily="18" charset="0"/>
              </a:rPr>
              <a:t>resistance </a:t>
            </a:r>
            <a:r>
              <a:rPr sz="2000" b="1" dirty="0">
                <a:latin typeface="Times New Roman" panose="02020603050405020304" pitchFamily="18" charset="0"/>
                <a:cs typeface="Times New Roman" panose="02020603050405020304" pitchFamily="18" charset="0"/>
              </a:rPr>
              <a:t>small </a:t>
            </a:r>
            <a:r>
              <a:rPr sz="2000" b="1" spc="-15" dirty="0">
                <a:latin typeface="Times New Roman" panose="02020603050405020304" pitchFamily="18" charset="0"/>
                <a:cs typeface="Times New Roman" panose="02020603050405020304" pitchFamily="18" charset="0"/>
              </a:rPr>
              <a:t>reverse </a:t>
            </a:r>
            <a:r>
              <a:rPr sz="2000" b="1" spc="-10" dirty="0">
                <a:latin typeface="Times New Roman" panose="02020603050405020304" pitchFamily="18" charset="0"/>
                <a:cs typeface="Times New Roman" panose="02020603050405020304" pitchFamily="18" charset="0"/>
              </a:rPr>
              <a:t>saturation current </a:t>
            </a:r>
            <a:r>
              <a:rPr sz="2000" b="1" dirty="0">
                <a:latin typeface="Times New Roman" panose="02020603050405020304" pitchFamily="18" charset="0"/>
                <a:cs typeface="Times New Roman" panose="02020603050405020304" pitchFamily="18" charset="0"/>
              </a:rPr>
              <a:t>but </a:t>
            </a:r>
            <a:r>
              <a:rPr sz="2000" b="1" spc="-10" dirty="0">
                <a:latin typeface="Times New Roman" panose="02020603050405020304" pitchFamily="18" charset="0"/>
                <a:cs typeface="Times New Roman" panose="02020603050405020304" pitchFamily="18" charset="0"/>
              </a:rPr>
              <a:t>after </a:t>
            </a:r>
            <a:r>
              <a:rPr sz="2000" b="1" spc="-15" dirty="0">
                <a:latin typeface="Times New Roman" panose="02020603050405020304" pitchFamily="18" charset="0"/>
                <a:cs typeface="Times New Roman" panose="02020603050405020304" pitchFamily="18" charset="0"/>
              </a:rPr>
              <a:t>breakdown </a:t>
            </a:r>
            <a:r>
              <a:rPr sz="2000" b="1" dirty="0">
                <a:latin typeface="Times New Roman" panose="02020603050405020304" pitchFamily="18" charset="0"/>
                <a:cs typeface="Times New Roman" panose="02020603050405020304" pitchFamily="18" charset="0"/>
              </a:rPr>
              <a:t>the </a:t>
            </a:r>
            <a:r>
              <a:rPr sz="2000" b="1" spc="-10" dirty="0">
                <a:latin typeface="Times New Roman" panose="02020603050405020304" pitchFamily="18" charset="0"/>
                <a:cs typeface="Times New Roman" panose="02020603050405020304" pitchFamily="18" charset="0"/>
              </a:rPr>
              <a:t>resistance </a:t>
            </a:r>
            <a:r>
              <a:rPr sz="2000" b="1" spc="-5" dirty="0">
                <a:latin typeface="Times New Roman" panose="02020603050405020304" pitchFamily="18" charset="0"/>
                <a:cs typeface="Times New Roman" panose="02020603050405020304" pitchFamily="18" charset="0"/>
              </a:rPr>
              <a:t> is</a:t>
            </a:r>
            <a:r>
              <a:rPr sz="2000" b="1" spc="5" dirty="0">
                <a:latin typeface="Times New Roman" panose="02020603050405020304" pitchFamily="18" charset="0"/>
                <a:cs typeface="Times New Roman" panose="02020603050405020304" pitchFamily="18" charset="0"/>
              </a:rPr>
              <a:t> </a:t>
            </a:r>
            <a:r>
              <a:rPr sz="2000" b="1" spc="-10" dirty="0">
                <a:latin typeface="Times New Roman" panose="02020603050405020304" pitchFamily="18" charset="0"/>
                <a:cs typeface="Times New Roman" panose="02020603050405020304" pitchFamily="18" charset="0"/>
              </a:rPr>
              <a:t>very</a:t>
            </a:r>
            <a:r>
              <a:rPr sz="2000" b="1"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small</a:t>
            </a:r>
            <a:r>
              <a:rPr sz="2000" spc="-5"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a:p>
            <a:pPr marL="299085" indent="-287020" algn="just">
              <a:lnSpc>
                <a:spcPct val="100000"/>
              </a:lnSpc>
              <a:spcBef>
                <a:spcPts val="5"/>
              </a:spcBef>
              <a:buFont typeface="Microsoft Sans Serif"/>
              <a:buChar char="•"/>
              <a:tabLst>
                <a:tab pos="299720" algn="l"/>
              </a:tabLst>
            </a:pPr>
            <a:r>
              <a:rPr sz="2000" spc="-5" dirty="0">
                <a:latin typeface="Times New Roman" panose="02020603050405020304" pitchFamily="18" charset="0"/>
                <a:cs typeface="Times New Roman" panose="02020603050405020304" pitchFamily="18" charset="0"/>
              </a:rPr>
              <a:t>Zener</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diode</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used</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as </a:t>
            </a:r>
            <a:r>
              <a:rPr sz="2000" b="1" spc="-10" dirty="0">
                <a:latin typeface="Times New Roman" panose="02020603050405020304" pitchFamily="18" charset="0"/>
                <a:cs typeface="Times New Roman" panose="02020603050405020304" pitchFamily="18" charset="0"/>
              </a:rPr>
              <a:t>voltage </a:t>
            </a:r>
            <a:r>
              <a:rPr sz="2000" b="1" spc="-15" dirty="0">
                <a:latin typeface="Times New Roman" panose="02020603050405020304" pitchFamily="18" charset="0"/>
                <a:cs typeface="Times New Roman" panose="02020603050405020304" pitchFamily="18" charset="0"/>
              </a:rPr>
              <a:t>regulators</a:t>
            </a:r>
            <a:r>
              <a:rPr sz="2000" b="1" spc="1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in</a:t>
            </a:r>
            <a:r>
              <a:rPr sz="2000" b="1" spc="10"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circuits</a:t>
            </a:r>
            <a:r>
              <a:rPr sz="2000" spc="-5"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p:txBody>
      </p:sp>
      <p:sp>
        <p:nvSpPr>
          <p:cNvPr id="9" name="Footer Placeholder 8"/>
          <p:cNvSpPr>
            <a:spLocks noGrp="1"/>
          </p:cNvSpPr>
          <p:nvPr>
            <p:ph type="ftr" sz="quarter" idx="5"/>
          </p:nvPr>
        </p:nvSpPr>
        <p:spPr/>
        <p:txBody>
          <a:bodyPr/>
          <a:lstStyle/>
          <a:p>
            <a:r>
              <a:rPr lang="en-IN" smtClean="0"/>
              <a:t>Dr. Neethu Anna Sabu</a:t>
            </a:r>
            <a:endParaRPr lang="en-IN"/>
          </a:p>
        </p:txBody>
      </p:sp>
      <p:sp>
        <p:nvSpPr>
          <p:cNvPr id="10" name="Slide Number Placeholder 9"/>
          <p:cNvSpPr>
            <a:spLocks noGrp="1"/>
          </p:cNvSpPr>
          <p:nvPr>
            <p:ph type="sldNum" sz="quarter" idx="7"/>
          </p:nvPr>
        </p:nvSpPr>
        <p:spPr/>
        <p:txBody>
          <a:bodyPr/>
          <a:lstStyle/>
          <a:p>
            <a:fld id="{B6F15528-21DE-4FAA-801E-634DDDAF4B2B}" type="slidenum">
              <a:rPr lang="en-IN" smtClean="0"/>
              <a:t>49</a:t>
            </a:fld>
            <a:endParaRPr lang="en-I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85800" y="2590800"/>
            <a:ext cx="7968360" cy="2895600"/>
          </a:xfrm>
          <a:prstGeom prst="rect">
            <a:avLst/>
          </a:prstGeom>
        </p:spPr>
      </p:pic>
      <p:sp>
        <p:nvSpPr>
          <p:cNvPr id="3" name="object 3"/>
          <p:cNvSpPr txBox="1"/>
          <p:nvPr/>
        </p:nvSpPr>
        <p:spPr>
          <a:xfrm>
            <a:off x="173837" y="931545"/>
            <a:ext cx="8228330" cy="1400383"/>
          </a:xfrm>
          <a:prstGeom prst="rect">
            <a:avLst/>
          </a:prstGeom>
        </p:spPr>
        <p:txBody>
          <a:bodyPr vert="horz" wrap="square" lIns="0" tIns="12700" rIns="0" bIns="0" rtlCol="0">
            <a:spAutoFit/>
          </a:bodyPr>
          <a:lstStyle/>
          <a:p>
            <a:pPr marL="178435" indent="-166370" algn="ctr">
              <a:lnSpc>
                <a:spcPct val="100000"/>
              </a:lnSpc>
              <a:spcBef>
                <a:spcPts val="100"/>
              </a:spcBef>
              <a:buSzPct val="75000"/>
              <a:buFont typeface="Calibri"/>
              <a:buChar char="•"/>
              <a:tabLst>
                <a:tab pos="179070" algn="l"/>
              </a:tabLst>
            </a:pPr>
            <a:r>
              <a:rPr b="1" spc="-5" dirty="0">
                <a:latin typeface="Times New Roman" panose="02020603050405020304" pitchFamily="18" charset="0"/>
                <a:cs typeface="Times New Roman" panose="02020603050405020304" pitchFamily="18" charset="0"/>
              </a:rPr>
              <a:t>Two</a:t>
            </a:r>
            <a:r>
              <a:rPr b="1" spc="-20"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types</a:t>
            </a:r>
            <a:r>
              <a:rPr b="1" spc="10"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of </a:t>
            </a:r>
            <a:r>
              <a:rPr b="1" spc="-5" dirty="0">
                <a:latin typeface="Times New Roman" panose="02020603050405020304" pitchFamily="18" charset="0"/>
                <a:cs typeface="Times New Roman" panose="02020603050405020304" pitchFamily="18" charset="0"/>
              </a:rPr>
              <a:t>semiconducting</a:t>
            </a:r>
            <a:r>
              <a:rPr b="1" spc="-20"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materials</a:t>
            </a:r>
            <a:r>
              <a:rPr b="1" spc="-10"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 silicon</a:t>
            </a:r>
            <a:r>
              <a:rPr b="1" spc="-1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and</a:t>
            </a:r>
            <a:r>
              <a:rPr b="1" spc="-10"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germanium</a:t>
            </a:r>
            <a:endParaRPr dirty="0">
              <a:latin typeface="Times New Roman" panose="02020603050405020304" pitchFamily="18" charset="0"/>
              <a:cs typeface="Times New Roman" panose="02020603050405020304" pitchFamily="18" charset="0"/>
            </a:endParaRPr>
          </a:p>
          <a:p>
            <a:pPr marL="12700" algn="ctr">
              <a:lnSpc>
                <a:spcPct val="100000"/>
              </a:lnSpc>
              <a:spcBef>
                <a:spcPts val="60"/>
              </a:spcBef>
            </a:pPr>
            <a:r>
              <a:rPr spc="-5" dirty="0">
                <a:latin typeface="Times New Roman" panose="02020603050405020304" pitchFamily="18" charset="0"/>
                <a:cs typeface="Times New Roman" panose="02020603050405020304" pitchFamily="18" charset="0"/>
              </a:rPr>
              <a:t>both</a:t>
            </a:r>
            <a:r>
              <a:rPr spc="-1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have</a:t>
            </a:r>
            <a:r>
              <a:rPr spc="-5" dirty="0">
                <a:latin typeface="Times New Roman" panose="02020603050405020304" pitchFamily="18" charset="0"/>
                <a:cs typeface="Times New Roman" panose="02020603050405020304" pitchFamily="18" charset="0"/>
              </a:rPr>
              <a:t> four </a:t>
            </a:r>
            <a:r>
              <a:rPr dirty="0">
                <a:latin typeface="Times New Roman" panose="02020603050405020304" pitchFamily="18" charset="0"/>
                <a:cs typeface="Times New Roman" panose="02020603050405020304" pitchFamily="18" charset="0"/>
              </a:rPr>
              <a:t>valance</a:t>
            </a:r>
            <a:r>
              <a:rPr spc="-1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electrons</a:t>
            </a:r>
            <a:endParaRPr dirty="0">
              <a:latin typeface="Times New Roman" panose="02020603050405020304" pitchFamily="18" charset="0"/>
              <a:cs typeface="Times New Roman" panose="02020603050405020304" pitchFamily="18" charset="0"/>
            </a:endParaRPr>
          </a:p>
          <a:p>
            <a:pPr marL="326390" marR="1991995" indent="-314325" algn="ctr">
              <a:lnSpc>
                <a:spcPts val="2140"/>
              </a:lnSpc>
              <a:spcBef>
                <a:spcPts val="85"/>
              </a:spcBef>
            </a:pPr>
            <a:r>
              <a:rPr dirty="0">
                <a:latin typeface="Times New Roman" panose="02020603050405020304" pitchFamily="18" charset="0"/>
                <a:cs typeface="Times New Roman" panose="02020603050405020304" pitchFamily="18" charset="0"/>
              </a:rPr>
              <a:t> atoms </a:t>
            </a:r>
            <a:r>
              <a:rPr spc="-5" dirty="0">
                <a:latin typeface="Times New Roman" panose="02020603050405020304" pitchFamily="18" charset="0"/>
                <a:cs typeface="Times New Roman" panose="02020603050405020304" pitchFamily="18" charset="0"/>
              </a:rPr>
              <a:t>within </a:t>
            </a:r>
            <a:r>
              <a:rPr dirty="0">
                <a:latin typeface="Times New Roman" panose="02020603050405020304" pitchFamily="18" charset="0"/>
                <a:cs typeface="Times New Roman" panose="02020603050405020304" pitchFamily="18" charset="0"/>
              </a:rPr>
              <a:t>the crystal </a:t>
            </a:r>
            <a:r>
              <a:rPr spc="-5" dirty="0">
                <a:latin typeface="Times New Roman" panose="02020603050405020304" pitchFamily="18" charset="0"/>
                <a:cs typeface="Times New Roman" panose="02020603050405020304" pitchFamily="18" charset="0"/>
              </a:rPr>
              <a:t>structure </a:t>
            </a:r>
            <a:r>
              <a:rPr dirty="0">
                <a:latin typeface="Times New Roman" panose="02020603050405020304" pitchFamily="18" charset="0"/>
                <a:cs typeface="Times New Roman" panose="02020603050405020304" pitchFamily="18" charset="0"/>
              </a:rPr>
              <a:t>are held together </a:t>
            </a:r>
            <a:r>
              <a:rPr spc="-5" dirty="0">
                <a:latin typeface="Times New Roman" panose="02020603050405020304" pitchFamily="18" charset="0"/>
                <a:cs typeface="Times New Roman" panose="02020603050405020304" pitchFamily="18" charset="0"/>
              </a:rPr>
              <a:t>by covalent </a:t>
            </a:r>
            <a:r>
              <a:rPr spc="-39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bonds</a:t>
            </a:r>
            <a:r>
              <a:rPr spc="1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(atoms</a:t>
            </a:r>
            <a:r>
              <a:rPr dirty="0">
                <a:latin typeface="Times New Roman" panose="02020603050405020304" pitchFamily="18" charset="0"/>
                <a:cs typeface="Times New Roman" panose="02020603050405020304" pitchFamily="18" charset="0"/>
              </a:rPr>
              <a:t> share</a:t>
            </a:r>
            <a:r>
              <a:rPr spc="-5" dirty="0">
                <a:latin typeface="Times New Roman" panose="02020603050405020304" pitchFamily="18" charset="0"/>
                <a:cs typeface="Times New Roman" panose="02020603050405020304" pitchFamily="18" charset="0"/>
              </a:rPr>
              <a:t> valence</a:t>
            </a:r>
            <a:r>
              <a:rPr spc="1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electrons)</a:t>
            </a:r>
            <a:endParaRPr dirty="0">
              <a:latin typeface="Times New Roman" panose="02020603050405020304" pitchFamily="18" charset="0"/>
              <a:cs typeface="Times New Roman" panose="02020603050405020304" pitchFamily="18" charset="0"/>
            </a:endParaRPr>
          </a:p>
          <a:p>
            <a:pPr marL="12700" algn="ctr">
              <a:lnSpc>
                <a:spcPts val="2110"/>
              </a:lnSpc>
            </a:pPr>
            <a:r>
              <a:rPr dirty="0">
                <a:latin typeface="Times New Roman" panose="02020603050405020304" pitchFamily="18" charset="0"/>
                <a:cs typeface="Times New Roman" panose="02020603050405020304" pitchFamily="18" charset="0"/>
              </a:rPr>
              <a:t></a:t>
            </a:r>
            <a:r>
              <a:rPr b="1" dirty="0">
                <a:latin typeface="Times New Roman" panose="02020603050405020304" pitchFamily="18" charset="0"/>
                <a:cs typeface="Times New Roman" panose="02020603050405020304" pitchFamily="18" charset="0"/>
              </a:rPr>
              <a:t>An</a:t>
            </a:r>
            <a:r>
              <a:rPr b="1" spc="-30"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intrinsic</a:t>
            </a:r>
            <a:r>
              <a:rPr b="1" spc="-40"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crystal</a:t>
            </a:r>
            <a:r>
              <a:rPr b="1" spc="-20"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is</a:t>
            </a:r>
            <a:r>
              <a:rPr b="1" spc="-1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one</a:t>
            </a:r>
            <a:r>
              <a:rPr b="1" spc="-2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that</a:t>
            </a:r>
            <a:r>
              <a:rPr b="1" spc="-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has</a:t>
            </a:r>
            <a:r>
              <a:rPr b="1" spc="-1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no</a:t>
            </a:r>
            <a:r>
              <a:rPr b="1" spc="-25"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impurities</a:t>
            </a:r>
            <a:endParaRPr dirty="0">
              <a:latin typeface="Times New Roman" panose="02020603050405020304" pitchFamily="18" charset="0"/>
              <a:cs typeface="Times New Roman" panose="02020603050405020304" pitchFamily="18" charset="0"/>
            </a:endParaRPr>
          </a:p>
        </p:txBody>
      </p:sp>
      <p:sp>
        <p:nvSpPr>
          <p:cNvPr id="4" name="object 4"/>
          <p:cNvSpPr txBox="1">
            <a:spLocks noGrp="1"/>
          </p:cNvSpPr>
          <p:nvPr>
            <p:ph type="title"/>
          </p:nvPr>
        </p:nvSpPr>
        <p:spPr>
          <a:xfrm>
            <a:off x="2673476" y="271729"/>
            <a:ext cx="4770120" cy="514350"/>
          </a:xfrm>
          <a:prstGeom prst="rect">
            <a:avLst/>
          </a:prstGeom>
        </p:spPr>
        <p:txBody>
          <a:bodyPr vert="horz" wrap="square" lIns="0" tIns="13335" rIns="0" bIns="0" rtlCol="0">
            <a:spAutoFit/>
          </a:bodyPr>
          <a:lstStyle/>
          <a:p>
            <a:pPr marL="12700">
              <a:lnSpc>
                <a:spcPct val="100000"/>
              </a:lnSpc>
              <a:spcBef>
                <a:spcPts val="105"/>
              </a:spcBef>
            </a:pPr>
            <a:r>
              <a:rPr sz="3200" spc="-90" dirty="0">
                <a:latin typeface="Times New Roman" panose="02020603050405020304" pitchFamily="18" charset="0"/>
                <a:cs typeface="Times New Roman" panose="02020603050405020304" pitchFamily="18" charset="0"/>
              </a:rPr>
              <a:t>Semiconductor</a:t>
            </a:r>
            <a:r>
              <a:rPr sz="3200" spc="-95" dirty="0">
                <a:latin typeface="Times New Roman" panose="02020603050405020304" pitchFamily="18" charset="0"/>
                <a:cs typeface="Times New Roman" panose="02020603050405020304" pitchFamily="18" charset="0"/>
              </a:rPr>
              <a:t> </a:t>
            </a:r>
            <a:r>
              <a:rPr sz="3200" spc="45" dirty="0">
                <a:latin typeface="Times New Roman" panose="02020603050405020304" pitchFamily="18" charset="0"/>
                <a:cs typeface="Times New Roman" panose="02020603050405020304" pitchFamily="18" charset="0"/>
              </a:rPr>
              <a:t>Materials</a:t>
            </a:r>
            <a:endParaRPr sz="32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5"/>
          </p:nvPr>
        </p:nvSpPr>
        <p:spPr/>
        <p:txBody>
          <a:bodyPr/>
          <a:lstStyle/>
          <a:p>
            <a:r>
              <a:rPr lang="en-IN" smtClean="0"/>
              <a:t>Dr. Neethu Anna Sabu</a:t>
            </a:r>
            <a:endParaRPr lang="en-IN"/>
          </a:p>
        </p:txBody>
      </p:sp>
      <p:sp>
        <p:nvSpPr>
          <p:cNvPr id="6" name="Slide Number Placeholder 5"/>
          <p:cNvSpPr>
            <a:spLocks noGrp="1"/>
          </p:cNvSpPr>
          <p:nvPr>
            <p:ph type="sldNum" sz="quarter" idx="7"/>
          </p:nvPr>
        </p:nvSpPr>
        <p:spPr/>
        <p:txBody>
          <a:bodyPr/>
          <a:lstStyle/>
          <a:p>
            <a:fld id="{B6F15528-21DE-4FAA-801E-634DDDAF4B2B}" type="slidenum">
              <a:rPr lang="en-IN" smtClean="0"/>
              <a:t>5</a:t>
            </a:fld>
            <a:endParaRPr lang="en-IN"/>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204978"/>
            <a:ext cx="5045454" cy="430887"/>
          </a:xfrm>
        </p:spPr>
        <p:txBody>
          <a:bodyPr/>
          <a:lstStyle/>
          <a:p>
            <a:r>
              <a:rPr lang="en-US" dirty="0" smtClean="0"/>
              <a:t>V-I characteristics of Zener diode</a:t>
            </a:r>
            <a:endParaRPr lang="en-IN" dirty="0"/>
          </a:p>
        </p:txBody>
      </p:sp>
      <p:sp>
        <p:nvSpPr>
          <p:cNvPr id="3" name="Text Placeholder 2"/>
          <p:cNvSpPr>
            <a:spLocks noGrp="1"/>
          </p:cNvSpPr>
          <p:nvPr>
            <p:ph type="body" idx="1"/>
          </p:nvPr>
        </p:nvSpPr>
        <p:spPr>
          <a:xfrm>
            <a:off x="285699" y="914400"/>
            <a:ext cx="8359775" cy="4616648"/>
          </a:xfrm>
        </p:spPr>
        <p:txBody>
          <a:bodyPr/>
          <a:lstStyle/>
          <a:p>
            <a:pPr marL="342900" indent="-342900" algn="just">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A</a:t>
            </a:r>
            <a:r>
              <a:rPr lang="en-US" b="0" dirty="0" smtClean="0">
                <a:latin typeface="Times New Roman" panose="02020603050405020304" pitchFamily="18" charset="0"/>
                <a:cs typeface="Times New Roman" panose="02020603050405020304" pitchFamily="18" charset="0"/>
              </a:rPr>
              <a:t>s </a:t>
            </a:r>
            <a:r>
              <a:rPr lang="en-US" b="0" dirty="0">
                <a:latin typeface="Times New Roman" panose="02020603050405020304" pitchFamily="18" charset="0"/>
                <a:cs typeface="Times New Roman" panose="02020603050405020304" pitchFamily="18" charset="0"/>
              </a:rPr>
              <a:t>soon as the reverse voltage reaches a pre-determined value, the </a:t>
            </a:r>
            <a:r>
              <a:rPr lang="en-US" b="0" dirty="0" err="1">
                <a:latin typeface="Times New Roman" panose="02020603050405020304" pitchFamily="18" charset="0"/>
                <a:cs typeface="Times New Roman" panose="02020603050405020304" pitchFamily="18" charset="0"/>
              </a:rPr>
              <a:t>zener</a:t>
            </a:r>
            <a:r>
              <a:rPr lang="en-US" b="0" dirty="0">
                <a:latin typeface="Times New Roman" panose="02020603050405020304" pitchFamily="18" charset="0"/>
                <a:cs typeface="Times New Roman" panose="02020603050405020304" pitchFamily="18" charset="0"/>
              </a:rPr>
              <a:t> diode begins to conduct in the reverse direction</a:t>
            </a:r>
            <a:r>
              <a:rPr lang="en-US" b="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they have a fixed breakdown voltage, </a:t>
            </a:r>
            <a:r>
              <a:rPr lang="en-US" dirty="0">
                <a:latin typeface="Times New Roman" panose="02020603050405020304" pitchFamily="18" charset="0"/>
                <a:cs typeface="Times New Roman" panose="02020603050405020304" pitchFamily="18" charset="0"/>
              </a:rPr>
              <a:t>V</a:t>
            </a:r>
            <a:r>
              <a:rPr lang="en-US" baseline="-25000" dirty="0">
                <a:latin typeface="Times New Roman" panose="02020603050405020304" pitchFamily="18" charset="0"/>
                <a:cs typeface="Times New Roman" panose="02020603050405020304" pitchFamily="18" charset="0"/>
              </a:rPr>
              <a:t>Z</a:t>
            </a:r>
            <a:r>
              <a:rPr lang="en-US" dirty="0">
                <a:latin typeface="Times New Roman" panose="02020603050405020304" pitchFamily="18" charset="0"/>
                <a:cs typeface="Times New Roman" panose="02020603050405020304" pitchFamily="18" charset="0"/>
              </a:rPr>
              <a:t> value which is determined during </a:t>
            </a:r>
            <a:r>
              <a:rPr lang="en-US" dirty="0" smtClean="0">
                <a:latin typeface="Times New Roman" panose="02020603050405020304" pitchFamily="18" charset="0"/>
                <a:cs typeface="Times New Roman" panose="02020603050405020304" pitchFamily="18" charset="0"/>
              </a:rPr>
              <a:t>manufacture.</a:t>
            </a:r>
          </a:p>
          <a:p>
            <a:pPr marL="342900"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Once </a:t>
            </a:r>
            <a:r>
              <a:rPr lang="en-US" b="0" dirty="0">
                <a:latin typeface="Times New Roman" panose="02020603050405020304" pitchFamily="18" charset="0"/>
                <a:cs typeface="Times New Roman" panose="02020603050405020304" pitchFamily="18" charset="0"/>
              </a:rPr>
              <a:t>the reverse voltage applied across the </a:t>
            </a:r>
            <a:r>
              <a:rPr lang="en-US" b="0" dirty="0" err="1">
                <a:latin typeface="Times New Roman" panose="02020603050405020304" pitchFamily="18" charset="0"/>
                <a:cs typeface="Times New Roman" panose="02020603050405020304" pitchFamily="18" charset="0"/>
              </a:rPr>
              <a:t>zener</a:t>
            </a:r>
            <a:r>
              <a:rPr lang="en-US" b="0" dirty="0">
                <a:latin typeface="Times New Roman" panose="02020603050405020304" pitchFamily="18" charset="0"/>
                <a:cs typeface="Times New Roman" panose="02020603050405020304" pitchFamily="18" charset="0"/>
              </a:rPr>
              <a:t> diode exceeds the rated voltage of the device, a process called </a:t>
            </a:r>
            <a:r>
              <a:rPr lang="en-US" i="1" dirty="0">
                <a:latin typeface="Times New Roman" panose="02020603050405020304" pitchFamily="18" charset="0"/>
                <a:cs typeface="Times New Roman" panose="02020603050405020304" pitchFamily="18" charset="0"/>
              </a:rPr>
              <a:t>Zener Breakdown</a:t>
            </a:r>
            <a:r>
              <a:rPr lang="en-US" b="0" dirty="0">
                <a:latin typeface="Times New Roman" panose="02020603050405020304" pitchFamily="18" charset="0"/>
                <a:cs typeface="Times New Roman" panose="02020603050405020304" pitchFamily="18" charset="0"/>
              </a:rPr>
              <a:t> occurs in the semiconductor depletion layer and a </a:t>
            </a:r>
            <a:r>
              <a:rPr lang="en-US" dirty="0">
                <a:latin typeface="Times New Roman" panose="02020603050405020304" pitchFamily="18" charset="0"/>
                <a:cs typeface="Times New Roman" panose="02020603050405020304" pitchFamily="18" charset="0"/>
              </a:rPr>
              <a:t>current starts to flow through the diode to limit this increase in </a:t>
            </a:r>
            <a:r>
              <a:rPr lang="en-US" dirty="0" smtClean="0">
                <a:latin typeface="Times New Roman" panose="02020603050405020304" pitchFamily="18" charset="0"/>
                <a:cs typeface="Times New Roman" panose="02020603050405020304" pitchFamily="18" charset="0"/>
              </a:rPr>
              <a:t>voltage.</a:t>
            </a:r>
          </a:p>
          <a:p>
            <a:pPr marL="342900"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The </a:t>
            </a:r>
            <a:r>
              <a:rPr lang="en-US" b="0" dirty="0">
                <a:latin typeface="Times New Roman" panose="02020603050405020304" pitchFamily="18" charset="0"/>
                <a:cs typeface="Times New Roman" panose="02020603050405020304" pitchFamily="18" charset="0"/>
              </a:rPr>
              <a:t>current now flowing through the </a:t>
            </a:r>
            <a:r>
              <a:rPr lang="en-US" b="0" dirty="0" err="1">
                <a:latin typeface="Times New Roman" panose="02020603050405020304" pitchFamily="18" charset="0"/>
                <a:cs typeface="Times New Roman" panose="02020603050405020304" pitchFamily="18" charset="0"/>
              </a:rPr>
              <a:t>zener</a:t>
            </a:r>
            <a:r>
              <a:rPr lang="en-US" b="0" dirty="0">
                <a:latin typeface="Times New Roman" panose="02020603050405020304" pitchFamily="18" charset="0"/>
                <a:cs typeface="Times New Roman" panose="02020603050405020304" pitchFamily="18" charset="0"/>
              </a:rPr>
              <a:t> diode increases dramatically to its maximum circuit value (which is usually </a:t>
            </a:r>
            <a:r>
              <a:rPr lang="en-US" dirty="0">
                <a:latin typeface="Times New Roman" panose="02020603050405020304" pitchFamily="18" charset="0"/>
                <a:cs typeface="Times New Roman" panose="02020603050405020304" pitchFamily="18" charset="0"/>
              </a:rPr>
              <a:t>limited by a series resistor</a:t>
            </a:r>
            <a:r>
              <a:rPr lang="en-US" b="0" dirty="0">
                <a:latin typeface="Times New Roman" panose="02020603050405020304" pitchFamily="18" charset="0"/>
                <a:cs typeface="Times New Roman" panose="02020603050405020304" pitchFamily="18" charset="0"/>
              </a:rPr>
              <a:t>). </a:t>
            </a:r>
            <a:endParaRPr lang="en-US" b="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Once </a:t>
            </a:r>
            <a:r>
              <a:rPr lang="en-US" b="0" dirty="0" err="1">
                <a:latin typeface="Times New Roman" panose="02020603050405020304" pitchFamily="18" charset="0"/>
                <a:cs typeface="Times New Roman" panose="02020603050405020304" pitchFamily="18" charset="0"/>
              </a:rPr>
              <a:t>zener</a:t>
            </a:r>
            <a:r>
              <a:rPr lang="en-US" b="0" dirty="0">
                <a:latin typeface="Times New Roman" panose="02020603050405020304" pitchFamily="18" charset="0"/>
                <a:cs typeface="Times New Roman" panose="02020603050405020304" pitchFamily="18" charset="0"/>
              </a:rPr>
              <a:t> breakdown occurs, the voltage drop across the diode remains fairly constant even though the </a:t>
            </a:r>
            <a:r>
              <a:rPr lang="en-US" b="0" dirty="0" err="1">
                <a:latin typeface="Times New Roman" panose="02020603050405020304" pitchFamily="18" charset="0"/>
                <a:cs typeface="Times New Roman" panose="02020603050405020304" pitchFamily="18" charset="0"/>
              </a:rPr>
              <a:t>zener</a:t>
            </a:r>
            <a:r>
              <a:rPr lang="en-US" b="0" dirty="0">
                <a:latin typeface="Times New Roman" panose="02020603050405020304" pitchFamily="18" charset="0"/>
                <a:cs typeface="Times New Roman" panose="02020603050405020304" pitchFamily="18" charset="0"/>
              </a:rPr>
              <a:t> current, I</a:t>
            </a:r>
            <a:r>
              <a:rPr lang="en-US" b="0" baseline="-25000" dirty="0">
                <a:latin typeface="Times New Roman" panose="02020603050405020304" pitchFamily="18" charset="0"/>
                <a:cs typeface="Times New Roman" panose="02020603050405020304" pitchFamily="18" charset="0"/>
              </a:rPr>
              <a:t>Z</a:t>
            </a:r>
            <a:r>
              <a:rPr lang="en-US" b="0" dirty="0">
                <a:latin typeface="Times New Roman" panose="02020603050405020304" pitchFamily="18" charset="0"/>
                <a:cs typeface="Times New Roman" panose="02020603050405020304" pitchFamily="18" charset="0"/>
              </a:rPr>
              <a:t> through it can vary considerably</a:t>
            </a:r>
            <a:r>
              <a:rPr lang="en-US" b="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The voltage point at which the voltage across the </a:t>
            </a:r>
            <a:r>
              <a:rPr lang="en-US" b="0" dirty="0" err="1">
                <a:latin typeface="Times New Roman" panose="02020603050405020304" pitchFamily="18" charset="0"/>
                <a:cs typeface="Times New Roman" panose="02020603050405020304" pitchFamily="18" charset="0"/>
              </a:rPr>
              <a:t>zener</a:t>
            </a:r>
            <a:r>
              <a:rPr lang="en-US" b="0" dirty="0">
                <a:latin typeface="Times New Roman" panose="02020603050405020304" pitchFamily="18" charset="0"/>
                <a:cs typeface="Times New Roman" panose="02020603050405020304" pitchFamily="18" charset="0"/>
              </a:rPr>
              <a:t> diode becomes stable is called the “</a:t>
            </a:r>
            <a:r>
              <a:rPr lang="en-US" b="0" dirty="0" err="1">
                <a:latin typeface="Times New Roman" panose="02020603050405020304" pitchFamily="18" charset="0"/>
                <a:cs typeface="Times New Roman" panose="02020603050405020304" pitchFamily="18" charset="0"/>
              </a:rPr>
              <a:t>zener</a:t>
            </a:r>
            <a:r>
              <a:rPr lang="en-US" b="0" dirty="0">
                <a:latin typeface="Times New Roman" panose="02020603050405020304" pitchFamily="18" charset="0"/>
                <a:cs typeface="Times New Roman" panose="02020603050405020304" pitchFamily="18" charset="0"/>
              </a:rPr>
              <a:t> voltage”, (V</a:t>
            </a:r>
            <a:r>
              <a:rPr lang="en-US" b="0" baseline="-25000" dirty="0">
                <a:latin typeface="Times New Roman" panose="02020603050405020304" pitchFamily="18" charset="0"/>
                <a:cs typeface="Times New Roman" panose="02020603050405020304" pitchFamily="18" charset="0"/>
              </a:rPr>
              <a:t>Z</a:t>
            </a:r>
            <a:r>
              <a:rPr lang="en-US" b="0"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50</a:t>
            </a:fld>
            <a:endParaRPr lang="en-IN"/>
          </a:p>
        </p:txBody>
      </p:sp>
    </p:spTree>
    <p:extLst>
      <p:ext uri="{BB962C8B-B14F-4D97-AF65-F5344CB8AC3E}">
        <p14:creationId xmlns:p14="http://schemas.microsoft.com/office/powerpoint/2010/main" val="8700190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a:xfrm>
            <a:off x="285699" y="990601"/>
            <a:ext cx="8359775" cy="4616648"/>
          </a:xfrm>
        </p:spPr>
        <p:txBody>
          <a:bodyPr/>
          <a:lstStyle/>
          <a:p>
            <a:pPr marL="342900"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From the I-V characteristics curve, </a:t>
            </a:r>
            <a:r>
              <a:rPr lang="en-US" b="0" dirty="0" err="1" smtClean="0">
                <a:latin typeface="Times New Roman" panose="02020603050405020304" pitchFamily="18" charset="0"/>
                <a:cs typeface="Times New Roman" panose="02020603050405020304" pitchFamily="18" charset="0"/>
              </a:rPr>
              <a:t>zener</a:t>
            </a:r>
            <a:r>
              <a:rPr lang="en-US" b="0" dirty="0" smtClean="0">
                <a:latin typeface="Times New Roman" panose="02020603050405020304" pitchFamily="18" charset="0"/>
                <a:cs typeface="Times New Roman" panose="02020603050405020304" pitchFamily="18" charset="0"/>
              </a:rPr>
              <a:t> diode has a region in its reverse bias characteristics of almost a constant negative voltage regardless of the value of the current flowing through the diode.</a:t>
            </a:r>
          </a:p>
          <a:p>
            <a:pPr marL="342900"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This voltage remains almost constant even with large changes in current providing the </a:t>
            </a:r>
            <a:r>
              <a:rPr lang="en-US" b="0" dirty="0" err="1" smtClean="0">
                <a:latin typeface="Times New Roman" panose="02020603050405020304" pitchFamily="18" charset="0"/>
                <a:cs typeface="Times New Roman" panose="02020603050405020304" pitchFamily="18" charset="0"/>
              </a:rPr>
              <a:t>zener</a:t>
            </a:r>
            <a:r>
              <a:rPr lang="en-US" b="0" dirty="0" smtClean="0">
                <a:latin typeface="Times New Roman" panose="02020603050405020304" pitchFamily="18" charset="0"/>
                <a:cs typeface="Times New Roman" panose="02020603050405020304" pitchFamily="18" charset="0"/>
              </a:rPr>
              <a:t> diodes current remains between the breakdown current I</a:t>
            </a:r>
            <a:r>
              <a:rPr lang="en-US" b="0" baseline="-25000" dirty="0" smtClean="0">
                <a:latin typeface="Times New Roman" panose="02020603050405020304" pitchFamily="18" charset="0"/>
                <a:cs typeface="Times New Roman" panose="02020603050405020304" pitchFamily="18" charset="0"/>
              </a:rPr>
              <a:t>Z(min)</a:t>
            </a:r>
            <a:r>
              <a:rPr lang="en-US" b="0" dirty="0" smtClean="0">
                <a:latin typeface="Times New Roman" panose="02020603050405020304" pitchFamily="18" charset="0"/>
                <a:cs typeface="Times New Roman" panose="02020603050405020304" pitchFamily="18" charset="0"/>
              </a:rPr>
              <a:t> and its maximum current rating I</a:t>
            </a:r>
            <a:r>
              <a:rPr lang="en-US" b="0" baseline="-25000" dirty="0" smtClean="0">
                <a:latin typeface="Times New Roman" panose="02020603050405020304" pitchFamily="18" charset="0"/>
                <a:cs typeface="Times New Roman" panose="02020603050405020304" pitchFamily="18" charset="0"/>
              </a:rPr>
              <a:t>Z(max)</a:t>
            </a:r>
            <a:r>
              <a:rPr lang="en-US" b="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This ability of the </a:t>
            </a:r>
            <a:r>
              <a:rPr lang="en-US" b="0" dirty="0" err="1" smtClean="0">
                <a:latin typeface="Times New Roman" panose="02020603050405020304" pitchFamily="18" charset="0"/>
                <a:cs typeface="Times New Roman" panose="02020603050405020304" pitchFamily="18" charset="0"/>
              </a:rPr>
              <a:t>zener</a:t>
            </a:r>
            <a:r>
              <a:rPr lang="en-US" b="0" dirty="0" smtClean="0">
                <a:latin typeface="Times New Roman" panose="02020603050405020304" pitchFamily="18" charset="0"/>
                <a:cs typeface="Times New Roman" panose="02020603050405020304" pitchFamily="18" charset="0"/>
              </a:rPr>
              <a:t> diode to control itself can be used to great effect to </a:t>
            </a:r>
            <a:r>
              <a:rPr lang="en-US" dirty="0" smtClean="0">
                <a:latin typeface="Times New Roman" panose="02020603050405020304" pitchFamily="18" charset="0"/>
                <a:cs typeface="Times New Roman" panose="02020603050405020304" pitchFamily="18" charset="0"/>
              </a:rPr>
              <a:t>regulate or </a:t>
            </a:r>
            <a:r>
              <a:rPr lang="en-US" dirty="0" err="1" smtClean="0">
                <a:latin typeface="Times New Roman" panose="02020603050405020304" pitchFamily="18" charset="0"/>
                <a:cs typeface="Times New Roman" panose="02020603050405020304" pitchFamily="18" charset="0"/>
              </a:rPr>
              <a:t>stabilise</a:t>
            </a:r>
            <a:r>
              <a:rPr lang="en-US" dirty="0" smtClean="0">
                <a:latin typeface="Times New Roman" panose="02020603050405020304" pitchFamily="18" charset="0"/>
                <a:cs typeface="Times New Roman" panose="02020603050405020304" pitchFamily="18" charset="0"/>
              </a:rPr>
              <a:t> a voltage source against supply or load variations</a:t>
            </a:r>
            <a:r>
              <a:rPr lang="en-US" b="0" dirty="0" smtClean="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The fact that the voltage across the diode in the breakdown region is almost constant turns out to be an important characteristic of the </a:t>
            </a:r>
            <a:r>
              <a:rPr lang="en-US" b="0" dirty="0" err="1" smtClean="0">
                <a:latin typeface="Times New Roman" panose="02020603050405020304" pitchFamily="18" charset="0"/>
                <a:cs typeface="Times New Roman" panose="02020603050405020304" pitchFamily="18" charset="0"/>
              </a:rPr>
              <a:t>zener</a:t>
            </a:r>
            <a:r>
              <a:rPr lang="en-US" b="0" dirty="0" smtClean="0">
                <a:latin typeface="Times New Roman" panose="02020603050405020304" pitchFamily="18" charset="0"/>
                <a:cs typeface="Times New Roman" panose="02020603050405020304" pitchFamily="18" charset="0"/>
              </a:rPr>
              <a:t> diode as it can be used in the simplest types of voltage regulator applications.</a:t>
            </a:r>
          </a:p>
          <a:p>
            <a:pPr marL="342900" indent="-342900" algn="just">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 A </a:t>
            </a:r>
            <a:r>
              <a:rPr lang="en-US" b="0" dirty="0" err="1">
                <a:latin typeface="Times New Roman" panose="02020603050405020304" pitchFamily="18" charset="0"/>
                <a:cs typeface="Times New Roman" panose="02020603050405020304" pitchFamily="18" charset="0"/>
              </a:rPr>
              <a:t>zener</a:t>
            </a:r>
            <a:r>
              <a:rPr lang="en-US" b="0" dirty="0">
                <a:latin typeface="Times New Roman" panose="02020603050405020304" pitchFamily="18" charset="0"/>
                <a:cs typeface="Times New Roman" panose="02020603050405020304" pitchFamily="18" charset="0"/>
              </a:rPr>
              <a:t> diode will </a:t>
            </a:r>
            <a:r>
              <a:rPr lang="en-US" dirty="0">
                <a:latin typeface="Times New Roman" panose="02020603050405020304" pitchFamily="18" charset="0"/>
                <a:cs typeface="Times New Roman" panose="02020603050405020304" pitchFamily="18" charset="0"/>
              </a:rPr>
              <a:t>continue to regulate its voltage until the diodes holding current falls below the minimum I</a:t>
            </a:r>
            <a:r>
              <a:rPr lang="en-US" baseline="-25000" dirty="0">
                <a:latin typeface="Times New Roman" panose="02020603050405020304" pitchFamily="18" charset="0"/>
                <a:cs typeface="Times New Roman" panose="02020603050405020304" pitchFamily="18" charset="0"/>
              </a:rPr>
              <a:t>Z(min)</a:t>
            </a:r>
            <a:r>
              <a:rPr lang="en-US" dirty="0">
                <a:latin typeface="Times New Roman" panose="02020603050405020304" pitchFamily="18" charset="0"/>
                <a:cs typeface="Times New Roman" panose="02020603050405020304" pitchFamily="18" charset="0"/>
              </a:rPr>
              <a:t> value in the reverse breakdown region</a:t>
            </a:r>
            <a:r>
              <a:rPr lang="en-US" b="0" dirty="0">
                <a:latin typeface="Times New Roman" panose="02020603050405020304" pitchFamily="18" charset="0"/>
                <a:cs typeface="Times New Roman" panose="02020603050405020304" pitchFamily="18" charset="0"/>
              </a:rPr>
              <a:t>.</a:t>
            </a:r>
            <a:endParaRPr lang="en-US" b="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51</a:t>
            </a:fld>
            <a:endParaRPr lang="en-IN"/>
          </a:p>
        </p:txBody>
      </p:sp>
    </p:spTree>
    <p:extLst>
      <p:ext uri="{BB962C8B-B14F-4D97-AF65-F5344CB8AC3E}">
        <p14:creationId xmlns:p14="http://schemas.microsoft.com/office/powerpoint/2010/main" val="14119593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457200"/>
            <a:ext cx="4917440" cy="452120"/>
          </a:xfrm>
          <a:prstGeom prst="rect">
            <a:avLst/>
          </a:prstGeom>
        </p:spPr>
        <p:txBody>
          <a:bodyPr vert="horz" wrap="square" lIns="0" tIns="12065" rIns="0" bIns="0" rtlCol="0">
            <a:spAutoFit/>
          </a:bodyPr>
          <a:lstStyle/>
          <a:p>
            <a:pPr marL="12700">
              <a:lnSpc>
                <a:spcPct val="100000"/>
              </a:lnSpc>
              <a:spcBef>
                <a:spcPts val="95"/>
              </a:spcBef>
            </a:pPr>
            <a:r>
              <a:rPr spc="-20" dirty="0"/>
              <a:t>Zener</a:t>
            </a:r>
            <a:r>
              <a:rPr spc="15" dirty="0"/>
              <a:t> </a:t>
            </a:r>
            <a:r>
              <a:rPr spc="-10" dirty="0"/>
              <a:t>Diode</a:t>
            </a:r>
            <a:r>
              <a:rPr spc="-5" dirty="0"/>
              <a:t> as</a:t>
            </a:r>
            <a:r>
              <a:rPr spc="-10" dirty="0"/>
              <a:t> </a:t>
            </a:r>
            <a:r>
              <a:rPr spc="-30" dirty="0"/>
              <a:t>Voltage</a:t>
            </a:r>
            <a:r>
              <a:rPr spc="5" dirty="0"/>
              <a:t> </a:t>
            </a:r>
            <a:r>
              <a:rPr spc="-15" dirty="0"/>
              <a:t>Regulator</a:t>
            </a:r>
          </a:p>
        </p:txBody>
      </p:sp>
      <p:grpSp>
        <p:nvGrpSpPr>
          <p:cNvPr id="3" name="object 3"/>
          <p:cNvGrpSpPr/>
          <p:nvPr/>
        </p:nvGrpSpPr>
        <p:grpSpPr>
          <a:xfrm>
            <a:off x="102120" y="952309"/>
            <a:ext cx="3762375" cy="1955164"/>
            <a:chOff x="102120" y="952309"/>
            <a:chExt cx="3762375" cy="1955164"/>
          </a:xfrm>
        </p:grpSpPr>
        <p:pic>
          <p:nvPicPr>
            <p:cNvPr id="4" name="object 4"/>
            <p:cNvPicPr/>
            <p:nvPr/>
          </p:nvPicPr>
          <p:blipFill>
            <a:blip r:embed="rId2" cstate="print"/>
            <a:stretch>
              <a:fillRect/>
            </a:stretch>
          </p:blipFill>
          <p:spPr>
            <a:xfrm>
              <a:off x="215397" y="961898"/>
              <a:ext cx="3502623" cy="1935734"/>
            </a:xfrm>
            <a:prstGeom prst="rect">
              <a:avLst/>
            </a:prstGeom>
          </p:spPr>
        </p:pic>
        <p:sp>
          <p:nvSpPr>
            <p:cNvPr id="5" name="object 5"/>
            <p:cNvSpPr/>
            <p:nvPr/>
          </p:nvSpPr>
          <p:spPr>
            <a:xfrm>
              <a:off x="106883" y="957072"/>
              <a:ext cx="3752850" cy="1945639"/>
            </a:xfrm>
            <a:custGeom>
              <a:avLst/>
              <a:gdLst/>
              <a:ahLst/>
              <a:cxnLst/>
              <a:rect l="l" t="t" r="r" b="b"/>
              <a:pathLst>
                <a:path w="3752850" h="1945639">
                  <a:moveTo>
                    <a:pt x="0" y="1945258"/>
                  </a:moveTo>
                  <a:lnTo>
                    <a:pt x="3752850" y="1945258"/>
                  </a:lnTo>
                  <a:lnTo>
                    <a:pt x="3752850" y="0"/>
                  </a:lnTo>
                  <a:lnTo>
                    <a:pt x="0" y="0"/>
                  </a:lnTo>
                  <a:lnTo>
                    <a:pt x="0" y="1945258"/>
                  </a:lnTo>
                  <a:close/>
                </a:path>
              </a:pathLst>
            </a:custGeom>
            <a:ln w="9524">
              <a:solidFill>
                <a:srgbClr val="000000"/>
              </a:solidFill>
            </a:ln>
          </p:spPr>
          <p:txBody>
            <a:bodyPr wrap="square" lIns="0" tIns="0" rIns="0" bIns="0" rtlCol="0"/>
            <a:lstStyle/>
            <a:p>
              <a:endParaRPr/>
            </a:p>
          </p:txBody>
        </p:sp>
      </p:grpSp>
      <p:sp>
        <p:nvSpPr>
          <p:cNvPr id="6" name="object 6"/>
          <p:cNvSpPr txBox="1"/>
          <p:nvPr/>
        </p:nvSpPr>
        <p:spPr>
          <a:xfrm>
            <a:off x="197307" y="1447800"/>
            <a:ext cx="8787130" cy="4721805"/>
          </a:xfrm>
          <a:prstGeom prst="rect">
            <a:avLst/>
          </a:prstGeom>
        </p:spPr>
        <p:txBody>
          <a:bodyPr vert="horz" wrap="square" lIns="0" tIns="12700" rIns="0" bIns="0" rtlCol="0">
            <a:spAutoFit/>
          </a:bodyPr>
          <a:lstStyle/>
          <a:p>
            <a:pPr marL="4036060" indent="-287020" algn="just">
              <a:lnSpc>
                <a:spcPct val="100000"/>
              </a:lnSpc>
              <a:spcBef>
                <a:spcPts val="100"/>
              </a:spcBef>
              <a:buFont typeface="Microsoft Sans Serif"/>
              <a:buChar char="•"/>
              <a:tabLst>
                <a:tab pos="4036695" algn="l"/>
              </a:tabLst>
            </a:pPr>
            <a:r>
              <a:rPr sz="1800" spc="-5" dirty="0">
                <a:latin typeface="Times New Roman" panose="02020603050405020304" pitchFamily="18" charset="0"/>
                <a:cs typeface="Times New Roman" panose="02020603050405020304" pitchFamily="18" charset="0"/>
              </a:rPr>
              <a:t>Zener</a:t>
            </a:r>
            <a:r>
              <a:rPr sz="1800" spc="459"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Diodes</a:t>
            </a:r>
            <a:r>
              <a:rPr sz="1800" spc="47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are</a:t>
            </a:r>
            <a:r>
              <a:rPr sz="1800" spc="46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widely</a:t>
            </a:r>
            <a:r>
              <a:rPr sz="1800" spc="459"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used</a:t>
            </a:r>
            <a:r>
              <a:rPr sz="1800" spc="484"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as</a:t>
            </a:r>
            <a:r>
              <a:rPr sz="1800" spc="46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Shunt</a:t>
            </a:r>
            <a:r>
              <a:rPr sz="1800" spc="465" dirty="0">
                <a:latin typeface="Times New Roman" panose="02020603050405020304" pitchFamily="18" charset="0"/>
                <a:cs typeface="Times New Roman" panose="02020603050405020304" pitchFamily="18" charset="0"/>
              </a:rPr>
              <a:t> </a:t>
            </a:r>
            <a:r>
              <a:rPr sz="1800" spc="-20" dirty="0">
                <a:latin typeface="Times New Roman" panose="02020603050405020304" pitchFamily="18" charset="0"/>
                <a:cs typeface="Times New Roman" panose="02020603050405020304" pitchFamily="18" charset="0"/>
              </a:rPr>
              <a:t>Voltage</a:t>
            </a:r>
            <a:endParaRPr sz="1800" dirty="0">
              <a:latin typeface="Times New Roman" panose="02020603050405020304" pitchFamily="18" charset="0"/>
              <a:cs typeface="Times New Roman" panose="02020603050405020304" pitchFamily="18" charset="0"/>
            </a:endParaRPr>
          </a:p>
          <a:p>
            <a:pPr marL="4036060" algn="just">
              <a:lnSpc>
                <a:spcPct val="100000"/>
              </a:lnSpc>
            </a:pPr>
            <a:r>
              <a:rPr sz="1800" spc="-15" dirty="0">
                <a:latin typeface="Times New Roman" panose="02020603050405020304" pitchFamily="18" charset="0"/>
                <a:cs typeface="Times New Roman" panose="02020603050405020304" pitchFamily="18" charset="0"/>
              </a:rPr>
              <a:t>Regulators</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to</a:t>
            </a:r>
            <a:r>
              <a:rPr sz="1800" spc="-5"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regulate</a:t>
            </a:r>
            <a:r>
              <a:rPr sz="1800" spc="1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voltage</a:t>
            </a:r>
            <a:r>
              <a:rPr sz="180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across</a:t>
            </a:r>
            <a:r>
              <a:rPr sz="1800" spc="-5" dirty="0">
                <a:latin typeface="Times New Roman" panose="02020603050405020304" pitchFamily="18" charset="0"/>
                <a:cs typeface="Times New Roman" panose="02020603050405020304" pitchFamily="18" charset="0"/>
              </a:rPr>
              <a:t> small</a:t>
            </a:r>
            <a:r>
              <a:rPr sz="1800" dirty="0">
                <a:latin typeface="Times New Roman" panose="02020603050405020304" pitchFamily="18" charset="0"/>
                <a:cs typeface="Times New Roman" panose="02020603050405020304" pitchFamily="18" charset="0"/>
              </a:rPr>
              <a:t> </a:t>
            </a:r>
            <a:r>
              <a:rPr sz="1800" spc="-5" dirty="0" smtClean="0">
                <a:latin typeface="Times New Roman" panose="02020603050405020304" pitchFamily="18" charset="0"/>
                <a:cs typeface="Times New Roman" panose="02020603050405020304" pitchFamily="18" charset="0"/>
              </a:rPr>
              <a:t>loads.</a:t>
            </a:r>
            <a:endParaRPr lang="en-US" spc="-5" dirty="0">
              <a:latin typeface="Times New Roman" panose="02020603050405020304" pitchFamily="18" charset="0"/>
              <a:cs typeface="Times New Roman" panose="02020603050405020304" pitchFamily="18" charset="0"/>
            </a:endParaRPr>
          </a:p>
          <a:p>
            <a:pPr marL="4321810" indent="-285750" algn="just">
              <a:lnSpc>
                <a:spcPct val="1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zener</a:t>
            </a:r>
            <a:r>
              <a:rPr lang="en-US" dirty="0">
                <a:latin typeface="Times New Roman" panose="02020603050405020304" pitchFamily="18" charset="0"/>
                <a:cs typeface="Times New Roman" panose="02020603050405020304" pitchFamily="18" charset="0"/>
              </a:rPr>
              <a:t> voltage regulator consists of a current limiting resistor R</a:t>
            </a:r>
            <a:r>
              <a:rPr lang="en-US" baseline="-25000"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 connected in series with the input voltage V</a:t>
            </a:r>
            <a:r>
              <a:rPr lang="en-US" baseline="-25000"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 with the </a:t>
            </a:r>
            <a:r>
              <a:rPr lang="en-US" dirty="0" err="1">
                <a:latin typeface="Times New Roman" panose="02020603050405020304" pitchFamily="18" charset="0"/>
                <a:cs typeface="Times New Roman" panose="02020603050405020304" pitchFamily="18" charset="0"/>
              </a:rPr>
              <a:t>zener</a:t>
            </a:r>
            <a:r>
              <a:rPr lang="en-US" dirty="0">
                <a:latin typeface="Times New Roman" panose="02020603050405020304" pitchFamily="18" charset="0"/>
                <a:cs typeface="Times New Roman" panose="02020603050405020304" pitchFamily="18" charset="0"/>
              </a:rPr>
              <a:t> diode connected in parallel with the load R</a:t>
            </a:r>
            <a:r>
              <a:rPr lang="en-US" baseline="-25000" dirty="0">
                <a:latin typeface="Times New Roman" panose="02020603050405020304" pitchFamily="18" charset="0"/>
                <a:cs typeface="Times New Roman" panose="02020603050405020304" pitchFamily="18" charset="0"/>
              </a:rPr>
              <a:t>L</a:t>
            </a:r>
            <a:r>
              <a:rPr lang="en-US" dirty="0">
                <a:latin typeface="Times New Roman" panose="02020603050405020304" pitchFamily="18" charset="0"/>
                <a:cs typeface="Times New Roman" panose="02020603050405020304" pitchFamily="18" charset="0"/>
              </a:rPr>
              <a:t> in this reverse biased condition. </a:t>
            </a:r>
            <a:endParaRPr sz="1800" dirty="0">
              <a:latin typeface="Times New Roman" panose="02020603050405020304" pitchFamily="18" charset="0"/>
              <a:cs typeface="Times New Roman" panose="02020603050405020304" pitchFamily="18" charset="0"/>
            </a:endParaRPr>
          </a:p>
          <a:p>
            <a:pPr marL="4036060" marR="5080" indent="-287020" algn="just">
              <a:lnSpc>
                <a:spcPct val="100000"/>
              </a:lnSpc>
              <a:buFont typeface="Microsoft Sans Serif"/>
              <a:buChar char="•"/>
              <a:tabLst>
                <a:tab pos="4036695" algn="l"/>
              </a:tabLst>
            </a:pPr>
            <a:r>
              <a:rPr sz="1800" spc="-5" dirty="0">
                <a:latin typeface="Times New Roman" panose="02020603050405020304" pitchFamily="18" charset="0"/>
                <a:cs typeface="Times New Roman" panose="02020603050405020304" pitchFamily="18" charset="0"/>
              </a:rPr>
              <a:t>Zener</a:t>
            </a:r>
            <a:r>
              <a:rPr sz="180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Diodes</a:t>
            </a:r>
            <a:r>
              <a:rPr sz="180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have</a:t>
            </a:r>
            <a:r>
              <a:rPr sz="1800" spc="-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a</a:t>
            </a:r>
            <a:r>
              <a:rPr sz="1800" spc="5" dirty="0">
                <a:latin typeface="Times New Roman" panose="02020603050405020304" pitchFamily="18" charset="0"/>
                <a:cs typeface="Times New Roman" panose="02020603050405020304" pitchFamily="18" charset="0"/>
              </a:rPr>
              <a:t> </a:t>
            </a:r>
            <a:r>
              <a:rPr sz="1800" b="1" dirty="0">
                <a:latin typeface="Times New Roman" panose="02020603050405020304" pitchFamily="18" charset="0"/>
                <a:cs typeface="Times New Roman" panose="02020603050405020304" pitchFamily="18" charset="0"/>
              </a:rPr>
              <a:t>sharp</a:t>
            </a:r>
            <a:r>
              <a:rPr sz="1800" b="1" spc="5" dirty="0">
                <a:latin typeface="Times New Roman" panose="02020603050405020304" pitchFamily="18" charset="0"/>
                <a:cs typeface="Times New Roman" panose="02020603050405020304" pitchFamily="18" charset="0"/>
              </a:rPr>
              <a:t> </a:t>
            </a:r>
            <a:r>
              <a:rPr sz="1800" b="1" spc="-15" dirty="0">
                <a:latin typeface="Times New Roman" panose="02020603050405020304" pitchFamily="18" charset="0"/>
                <a:cs typeface="Times New Roman" panose="02020603050405020304" pitchFamily="18" charset="0"/>
              </a:rPr>
              <a:t>reverse</a:t>
            </a:r>
            <a:r>
              <a:rPr sz="1800" b="1" spc="-10" dirty="0">
                <a:latin typeface="Times New Roman" panose="02020603050405020304" pitchFamily="18" charset="0"/>
                <a:cs typeface="Times New Roman" panose="02020603050405020304" pitchFamily="18" charset="0"/>
              </a:rPr>
              <a:t> </a:t>
            </a:r>
            <a:r>
              <a:rPr sz="1800" b="1" spc="-15" dirty="0">
                <a:latin typeface="Times New Roman" panose="02020603050405020304" pitchFamily="18" charset="0"/>
                <a:cs typeface="Times New Roman" panose="02020603050405020304" pitchFamily="18" charset="0"/>
              </a:rPr>
              <a:t>breakdown </a:t>
            </a:r>
            <a:r>
              <a:rPr sz="1800" b="1" spc="-10" dirty="0">
                <a:latin typeface="Times New Roman" panose="02020603050405020304" pitchFamily="18" charset="0"/>
                <a:cs typeface="Times New Roman" panose="02020603050405020304" pitchFamily="18" charset="0"/>
              </a:rPr>
              <a:t> voltage </a:t>
            </a:r>
            <a:r>
              <a:rPr sz="1800" b="1" dirty="0">
                <a:latin typeface="Times New Roman" panose="02020603050405020304" pitchFamily="18" charset="0"/>
                <a:cs typeface="Times New Roman" panose="02020603050405020304" pitchFamily="18" charset="0"/>
              </a:rPr>
              <a:t>and </a:t>
            </a:r>
            <a:r>
              <a:rPr sz="1800" b="1" spc="-10" dirty="0">
                <a:latin typeface="Times New Roman" panose="02020603050405020304" pitchFamily="18" charset="0"/>
                <a:cs typeface="Times New Roman" panose="02020603050405020304" pitchFamily="18" charset="0"/>
              </a:rPr>
              <a:t>breakdown voltage </a:t>
            </a:r>
            <a:r>
              <a:rPr sz="1800" b="1" spc="-5" dirty="0">
                <a:latin typeface="Times New Roman" panose="02020603050405020304" pitchFamily="18" charset="0"/>
                <a:cs typeface="Times New Roman" panose="02020603050405020304" pitchFamily="18" charset="0"/>
              </a:rPr>
              <a:t>will </a:t>
            </a:r>
            <a:r>
              <a:rPr sz="1800" b="1" dirty="0">
                <a:latin typeface="Times New Roman" panose="02020603050405020304" pitchFamily="18" charset="0"/>
                <a:cs typeface="Times New Roman" panose="02020603050405020304" pitchFamily="18" charset="0"/>
              </a:rPr>
              <a:t>be </a:t>
            </a:r>
            <a:r>
              <a:rPr sz="1800" b="1" spc="-15" dirty="0">
                <a:latin typeface="Times New Roman" panose="02020603050405020304" pitchFamily="18" charset="0"/>
                <a:cs typeface="Times New Roman" panose="02020603050405020304" pitchFamily="18" charset="0"/>
              </a:rPr>
              <a:t>constant for </a:t>
            </a:r>
            <a:r>
              <a:rPr sz="1800" b="1" spc="-395" dirty="0">
                <a:latin typeface="Times New Roman" panose="02020603050405020304" pitchFamily="18" charset="0"/>
                <a:cs typeface="Times New Roman" panose="02020603050405020304" pitchFamily="18" charset="0"/>
              </a:rPr>
              <a:t> </a:t>
            </a:r>
            <a:r>
              <a:rPr sz="1800" b="1" dirty="0">
                <a:latin typeface="Times New Roman" panose="02020603050405020304" pitchFamily="18" charset="0"/>
                <a:cs typeface="Times New Roman" panose="02020603050405020304" pitchFamily="18" charset="0"/>
              </a:rPr>
              <a:t>a </a:t>
            </a:r>
            <a:r>
              <a:rPr sz="1800" b="1" spc="-5" dirty="0">
                <a:latin typeface="Times New Roman" panose="02020603050405020304" pitchFamily="18" charset="0"/>
                <a:cs typeface="Times New Roman" panose="02020603050405020304" pitchFamily="18" charset="0"/>
              </a:rPr>
              <a:t>wide </a:t>
            </a:r>
            <a:r>
              <a:rPr sz="1800" b="1" spc="-10" dirty="0" smtClean="0">
                <a:latin typeface="Times New Roman" panose="02020603050405020304" pitchFamily="18" charset="0"/>
                <a:cs typeface="Times New Roman" panose="02020603050405020304" pitchFamily="18" charset="0"/>
              </a:rPr>
              <a:t>rang</a:t>
            </a:r>
            <a:r>
              <a:rPr lang="en-US" sz="1800" b="1" spc="-10" dirty="0" smtClean="0">
                <a:latin typeface="Times New Roman" panose="02020603050405020304" pitchFamily="18" charset="0"/>
                <a:cs typeface="Times New Roman" panose="02020603050405020304" pitchFamily="18" charset="0"/>
              </a:rPr>
              <a:t>e</a:t>
            </a:r>
            <a:r>
              <a:rPr sz="1800" b="1" spc="-10" dirty="0" smtClean="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of currents. </a:t>
            </a:r>
            <a:endParaRPr lang="en-US" sz="1800" b="1" spc="-5" dirty="0" smtClean="0">
              <a:latin typeface="Times New Roman" panose="02020603050405020304" pitchFamily="18" charset="0"/>
              <a:cs typeface="Times New Roman" panose="02020603050405020304" pitchFamily="18" charset="0"/>
            </a:endParaRPr>
          </a:p>
          <a:p>
            <a:pPr marL="4036060" marR="5080" indent="-287020" algn="just">
              <a:lnSpc>
                <a:spcPct val="100000"/>
              </a:lnSpc>
              <a:buFont typeface="Microsoft Sans Serif"/>
              <a:buChar char="•"/>
              <a:tabLst>
                <a:tab pos="4036695" algn="l"/>
              </a:tabLst>
            </a:pPr>
            <a:r>
              <a:rPr sz="1800" spc="-5" dirty="0" smtClean="0">
                <a:latin typeface="Times New Roman" panose="02020603050405020304" pitchFamily="18" charset="0"/>
                <a:cs typeface="Times New Roman" panose="02020603050405020304" pitchFamily="18" charset="0"/>
              </a:rPr>
              <a:t>Thus </a:t>
            </a:r>
            <a:r>
              <a:rPr sz="1800" b="1" spc="-5" dirty="0">
                <a:latin typeface="Times New Roman" panose="02020603050405020304" pitchFamily="18" charset="0"/>
                <a:cs typeface="Times New Roman" panose="02020603050405020304" pitchFamily="18" charset="0"/>
              </a:rPr>
              <a:t>Zener diode </a:t>
            </a:r>
            <a:r>
              <a:rPr sz="1800" b="1" spc="-10" dirty="0">
                <a:latin typeface="Times New Roman" panose="02020603050405020304" pitchFamily="18" charset="0"/>
                <a:cs typeface="Times New Roman" panose="02020603050405020304" pitchFamily="18" charset="0"/>
              </a:rPr>
              <a:t>parallel </a:t>
            </a:r>
            <a:r>
              <a:rPr sz="1800" b="1" spc="-5"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to</a:t>
            </a:r>
            <a:r>
              <a:rPr sz="1800" b="1" spc="-5" dirty="0">
                <a:latin typeface="Times New Roman" panose="02020603050405020304" pitchFamily="18" charset="0"/>
                <a:cs typeface="Times New Roman" panose="02020603050405020304" pitchFamily="18" charset="0"/>
              </a:rPr>
              <a:t> </a:t>
            </a:r>
            <a:r>
              <a:rPr sz="1800" b="1" dirty="0">
                <a:latin typeface="Times New Roman" panose="02020603050405020304" pitchFamily="18" charset="0"/>
                <a:cs typeface="Times New Roman" panose="02020603050405020304" pitchFamily="18" charset="0"/>
              </a:rPr>
              <a:t>the</a:t>
            </a:r>
            <a:r>
              <a:rPr sz="1800" b="1" spc="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load</a:t>
            </a:r>
            <a:r>
              <a:rPr sz="1800" b="1"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such</a:t>
            </a:r>
            <a:r>
              <a:rPr sz="1800" b="1"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that</a:t>
            </a:r>
            <a:r>
              <a:rPr sz="1800" b="1" dirty="0">
                <a:latin typeface="Times New Roman" panose="02020603050405020304" pitchFamily="18" charset="0"/>
                <a:cs typeface="Times New Roman" panose="02020603050405020304" pitchFamily="18" charset="0"/>
              </a:rPr>
              <a:t> the</a:t>
            </a:r>
            <a:r>
              <a:rPr sz="1800" b="1" spc="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applied</a:t>
            </a:r>
            <a:r>
              <a:rPr sz="1800" b="1"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voltage</a:t>
            </a:r>
            <a:r>
              <a:rPr sz="1800" b="1" spc="-5" dirty="0">
                <a:latin typeface="Times New Roman" panose="02020603050405020304" pitchFamily="18" charset="0"/>
                <a:cs typeface="Times New Roman" panose="02020603050405020304" pitchFamily="18" charset="0"/>
              </a:rPr>
              <a:t> will </a:t>
            </a:r>
            <a:r>
              <a:rPr sz="1800" b="1" dirty="0">
                <a:latin typeface="Times New Roman" panose="02020603050405020304" pitchFamily="18" charset="0"/>
                <a:cs typeface="Times New Roman" panose="02020603050405020304" pitchFamily="18" charset="0"/>
              </a:rPr>
              <a:t> </a:t>
            </a:r>
            <a:r>
              <a:rPr sz="1800" b="1" spc="-15" dirty="0">
                <a:latin typeface="Times New Roman" panose="02020603050405020304" pitchFamily="18" charset="0"/>
                <a:cs typeface="Times New Roman" panose="02020603050405020304" pitchFamily="18" charset="0"/>
              </a:rPr>
              <a:t>reverse</a:t>
            </a:r>
            <a:r>
              <a:rPr sz="1800" b="1"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bias</a:t>
            </a:r>
            <a:r>
              <a:rPr sz="1800" b="1" spc="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it</a:t>
            </a:r>
            <a:r>
              <a:rPr sz="1800" b="1" spc="-5" dirty="0" smtClean="0">
                <a:latin typeface="Times New Roman" panose="02020603050405020304" pitchFamily="18" charset="0"/>
                <a:cs typeface="Times New Roman" panose="02020603050405020304" pitchFamily="18" charset="0"/>
              </a:rPr>
              <a:t>.</a:t>
            </a:r>
            <a:endParaRPr sz="1750" b="1" dirty="0">
              <a:latin typeface="Times New Roman" panose="02020603050405020304" pitchFamily="18" charset="0"/>
              <a:cs typeface="Times New Roman" panose="02020603050405020304" pitchFamily="18" charset="0"/>
            </a:endParaRPr>
          </a:p>
          <a:p>
            <a:pPr marL="4036060" marR="5715" indent="-287020" algn="just">
              <a:lnSpc>
                <a:spcPct val="100000"/>
              </a:lnSpc>
              <a:buFont typeface="Microsoft Sans Serif"/>
              <a:buChar char="•"/>
              <a:tabLst>
                <a:tab pos="4088765" algn="l"/>
              </a:tabLst>
            </a:pPr>
            <a:r>
              <a:rPr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If the </a:t>
            </a:r>
            <a:r>
              <a:rPr sz="1800" spc="-15" dirty="0">
                <a:latin typeface="Times New Roman" panose="02020603050405020304" pitchFamily="18" charset="0"/>
                <a:cs typeface="Times New Roman" panose="02020603050405020304" pitchFamily="18" charset="0"/>
              </a:rPr>
              <a:t>reverse </a:t>
            </a:r>
            <a:r>
              <a:rPr sz="1800" spc="-5" dirty="0">
                <a:latin typeface="Times New Roman" panose="02020603050405020304" pitchFamily="18" charset="0"/>
                <a:cs typeface="Times New Roman" panose="02020603050405020304" pitchFamily="18" charset="0"/>
              </a:rPr>
              <a:t>bias </a:t>
            </a:r>
            <a:r>
              <a:rPr sz="1800" spc="-10" dirty="0">
                <a:latin typeface="Times New Roman" panose="02020603050405020304" pitchFamily="18" charset="0"/>
                <a:cs typeface="Times New Roman" panose="02020603050405020304" pitchFamily="18" charset="0"/>
              </a:rPr>
              <a:t>voltage across </a:t>
            </a:r>
            <a:r>
              <a:rPr sz="1800" dirty="0">
                <a:latin typeface="Times New Roman" panose="02020603050405020304" pitchFamily="18" charset="0"/>
                <a:cs typeface="Times New Roman" panose="02020603050405020304" pitchFamily="18" charset="0"/>
              </a:rPr>
              <a:t>the </a:t>
            </a:r>
            <a:r>
              <a:rPr sz="1800" spc="-5" dirty="0">
                <a:latin typeface="Times New Roman" panose="02020603050405020304" pitchFamily="18" charset="0"/>
                <a:cs typeface="Times New Roman" panose="02020603050405020304" pitchFamily="18" charset="0"/>
              </a:rPr>
              <a:t>Zener diode </a:t>
            </a:r>
            <a:r>
              <a:rPr sz="180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exceeds </a:t>
            </a:r>
            <a:r>
              <a:rPr sz="1800" dirty="0">
                <a:latin typeface="Times New Roman" panose="02020603050405020304" pitchFamily="18" charset="0"/>
                <a:cs typeface="Times New Roman" panose="02020603050405020304" pitchFamily="18" charset="0"/>
              </a:rPr>
              <a:t>the </a:t>
            </a:r>
            <a:r>
              <a:rPr sz="1800" spc="-5" dirty="0">
                <a:latin typeface="Times New Roman" panose="02020603050405020304" pitchFamily="18" charset="0"/>
                <a:cs typeface="Times New Roman" panose="02020603050405020304" pitchFamily="18" charset="0"/>
              </a:rPr>
              <a:t>knee </a:t>
            </a:r>
            <a:r>
              <a:rPr sz="1800" spc="-10" dirty="0">
                <a:latin typeface="Times New Roman" panose="02020603050405020304" pitchFamily="18" charset="0"/>
                <a:cs typeface="Times New Roman" panose="02020603050405020304" pitchFamily="18" charset="0"/>
              </a:rPr>
              <a:t>voltage, </a:t>
            </a:r>
            <a:r>
              <a:rPr sz="1800" dirty="0">
                <a:latin typeface="Times New Roman" panose="02020603050405020304" pitchFamily="18" charset="0"/>
                <a:cs typeface="Times New Roman" panose="02020603050405020304" pitchFamily="18" charset="0"/>
              </a:rPr>
              <a:t>the </a:t>
            </a:r>
            <a:r>
              <a:rPr sz="1800" spc="-10" dirty="0">
                <a:latin typeface="Times New Roman" panose="02020603050405020304" pitchFamily="18" charset="0"/>
                <a:cs typeface="Times New Roman" panose="02020603050405020304" pitchFamily="18" charset="0"/>
              </a:rPr>
              <a:t>voltage across </a:t>
            </a:r>
            <a:r>
              <a:rPr sz="1800" dirty="0">
                <a:latin typeface="Times New Roman" panose="02020603050405020304" pitchFamily="18" charset="0"/>
                <a:cs typeface="Times New Roman" panose="02020603050405020304" pitchFamily="18" charset="0"/>
              </a:rPr>
              <a:t>the </a:t>
            </a:r>
            <a:r>
              <a:rPr sz="1800" spc="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load</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will</a:t>
            </a:r>
            <a:r>
              <a:rPr sz="1800" spc="2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be </a:t>
            </a:r>
            <a:r>
              <a:rPr sz="1800" spc="-10" dirty="0">
                <a:latin typeface="Times New Roman" panose="02020603050405020304" pitchFamily="18" charset="0"/>
                <a:cs typeface="Times New Roman" panose="02020603050405020304" pitchFamily="18" charset="0"/>
              </a:rPr>
              <a:t>constant</a:t>
            </a:r>
            <a:r>
              <a:rPr sz="1800" spc="-10" dirty="0" smtClean="0">
                <a:latin typeface="Times New Roman" panose="02020603050405020304" pitchFamily="18" charset="0"/>
                <a:cs typeface="Times New Roman" panose="02020603050405020304" pitchFamily="18" charset="0"/>
              </a:rPr>
              <a:t>.</a:t>
            </a:r>
            <a:endParaRPr lang="en-US" sz="1800" spc="-10" dirty="0" smtClean="0">
              <a:latin typeface="Times New Roman" panose="02020603050405020304" pitchFamily="18" charset="0"/>
              <a:cs typeface="Times New Roman" panose="02020603050405020304" pitchFamily="18" charset="0"/>
            </a:endParaRPr>
          </a:p>
          <a:p>
            <a:pPr marL="4036060" marR="5715" indent="-287020" algn="just">
              <a:lnSpc>
                <a:spcPct val="100000"/>
              </a:lnSpc>
              <a:buFont typeface="Microsoft Sans Serif"/>
              <a:buChar char="•"/>
              <a:tabLst>
                <a:tab pos="4088765" algn="l"/>
              </a:tabLst>
            </a:pPr>
            <a:r>
              <a:rPr lang="en-US" dirty="0">
                <a:latin typeface="Times New Roman" panose="02020603050405020304" pitchFamily="18" charset="0"/>
                <a:cs typeface="Times New Roman" panose="02020603050405020304" pitchFamily="18" charset="0"/>
              </a:rPr>
              <a:t>excess voltage (Vin – </a:t>
            </a:r>
            <a:r>
              <a:rPr lang="en-US" dirty="0" err="1">
                <a:latin typeface="Times New Roman" panose="02020603050405020304" pitchFamily="18" charset="0"/>
                <a:cs typeface="Times New Roman" panose="02020603050405020304" pitchFamily="18" charset="0"/>
              </a:rPr>
              <a:t>Vz</a:t>
            </a:r>
            <a:r>
              <a:rPr lang="en-US" dirty="0">
                <a:latin typeface="Times New Roman" panose="02020603050405020304" pitchFamily="18" charset="0"/>
                <a:cs typeface="Times New Roman" panose="02020603050405020304" pitchFamily="18" charset="0"/>
              </a:rPr>
              <a:t>) will drop across </a:t>
            </a:r>
            <a:r>
              <a:rPr lang="en-US" dirty="0" err="1">
                <a:latin typeface="Times New Roman" panose="02020603050405020304" pitchFamily="18" charset="0"/>
                <a:cs typeface="Times New Roman" panose="02020603050405020304" pitchFamily="18" charset="0"/>
              </a:rPr>
              <a:t>Rs</a:t>
            </a:r>
            <a:r>
              <a:rPr lang="en-US" dirty="0">
                <a:latin typeface="Times New Roman" panose="02020603050405020304" pitchFamily="18" charset="0"/>
                <a:cs typeface="Times New Roman" panose="02020603050405020304" pitchFamily="18" charset="0"/>
              </a:rPr>
              <a:t> thus by limiting the current through Zener</a:t>
            </a:r>
            <a:endParaRPr sz="1800" dirty="0">
              <a:latin typeface="Times New Roman" panose="02020603050405020304" pitchFamily="18" charset="0"/>
              <a:cs typeface="Times New Roman" panose="02020603050405020304" pitchFamily="18" charset="0"/>
            </a:endParaRPr>
          </a:p>
        </p:txBody>
      </p:sp>
      <p:sp>
        <p:nvSpPr>
          <p:cNvPr id="8" name="Footer Placeholder 7"/>
          <p:cNvSpPr>
            <a:spLocks noGrp="1"/>
          </p:cNvSpPr>
          <p:nvPr>
            <p:ph type="ftr" sz="quarter" idx="5"/>
          </p:nvPr>
        </p:nvSpPr>
        <p:spPr/>
        <p:txBody>
          <a:bodyPr/>
          <a:lstStyle/>
          <a:p>
            <a:r>
              <a:rPr lang="en-IN" smtClean="0"/>
              <a:t>Dr. Neethu Anna Sabu</a:t>
            </a:r>
            <a:endParaRPr lang="en-IN"/>
          </a:p>
        </p:txBody>
      </p:sp>
      <p:sp>
        <p:nvSpPr>
          <p:cNvPr id="9" name="Slide Number Placeholder 8"/>
          <p:cNvSpPr>
            <a:spLocks noGrp="1"/>
          </p:cNvSpPr>
          <p:nvPr>
            <p:ph type="sldNum" sz="quarter" idx="7"/>
          </p:nvPr>
        </p:nvSpPr>
        <p:spPr/>
        <p:txBody>
          <a:bodyPr/>
          <a:lstStyle/>
          <a:p>
            <a:fld id="{B6F15528-21DE-4FAA-801E-634DDDAF4B2B}" type="slidenum">
              <a:rPr lang="en-IN" smtClean="0"/>
              <a:t>52</a:t>
            </a:fld>
            <a:endParaRPr lang="en-IN"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a:xfrm>
            <a:off x="381000" y="1219200"/>
            <a:ext cx="8359775" cy="4154984"/>
          </a:xfrm>
        </p:spPr>
        <p:txBody>
          <a:bodyPr/>
          <a:lstStyle/>
          <a:p>
            <a:pPr marL="299085" marR="5080" indent="-287020" algn="just">
              <a:lnSpc>
                <a:spcPct val="100000"/>
              </a:lnSpc>
              <a:spcBef>
                <a:spcPts val="635"/>
              </a:spcBef>
              <a:buFont typeface="Microsoft Sans Serif"/>
              <a:buChar char="•"/>
              <a:tabLst>
                <a:tab pos="299720" algn="l"/>
              </a:tabLst>
            </a:pPr>
            <a:r>
              <a:rPr lang="en-US" b="0" spc="-5" dirty="0">
                <a:latin typeface="Times New Roman" panose="02020603050405020304" pitchFamily="18" charset="0"/>
                <a:cs typeface="Times New Roman" panose="02020603050405020304" pitchFamily="18" charset="0"/>
              </a:rPr>
              <a:t>The value of </a:t>
            </a:r>
            <a:r>
              <a:rPr lang="en-US" b="0" spc="-5" dirty="0" err="1">
                <a:latin typeface="Times New Roman" panose="02020603050405020304" pitchFamily="18" charset="0"/>
                <a:cs typeface="Times New Roman" panose="02020603050405020304" pitchFamily="18" charset="0"/>
              </a:rPr>
              <a:t>Rs</a:t>
            </a:r>
            <a:r>
              <a:rPr lang="en-US" b="0" spc="-5" dirty="0">
                <a:latin typeface="Times New Roman" panose="02020603050405020304" pitchFamily="18" charset="0"/>
                <a:cs typeface="Times New Roman" panose="02020603050405020304" pitchFamily="18" charset="0"/>
              </a:rPr>
              <a:t> must </a:t>
            </a:r>
            <a:r>
              <a:rPr lang="en-US" b="0" dirty="0">
                <a:latin typeface="Times New Roman" panose="02020603050405020304" pitchFamily="18" charset="0"/>
                <a:cs typeface="Times New Roman" panose="02020603050405020304" pitchFamily="18" charset="0"/>
              </a:rPr>
              <a:t>be </a:t>
            </a:r>
            <a:r>
              <a:rPr lang="en-US" b="0" spc="-5" dirty="0">
                <a:latin typeface="Times New Roman" panose="02020603050405020304" pitchFamily="18" charset="0"/>
                <a:cs typeface="Times New Roman" panose="02020603050405020304" pitchFamily="18" charset="0"/>
              </a:rPr>
              <a:t>small enough </a:t>
            </a:r>
            <a:r>
              <a:rPr lang="en-US" b="0" spc="-10" dirty="0">
                <a:latin typeface="Times New Roman" panose="02020603050405020304" pitchFamily="18" charset="0"/>
                <a:cs typeface="Times New Roman" panose="02020603050405020304" pitchFamily="18" charset="0"/>
              </a:rPr>
              <a:t>to </a:t>
            </a:r>
            <a:r>
              <a:rPr lang="en-US" b="0" spc="-15" dirty="0">
                <a:latin typeface="Times New Roman" panose="02020603050405020304" pitchFamily="18" charset="0"/>
                <a:cs typeface="Times New Roman" panose="02020603050405020304" pitchFamily="18" charset="0"/>
              </a:rPr>
              <a:t>keep</a:t>
            </a:r>
            <a:r>
              <a:rPr lang="en-US" b="0" spc="-10"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the </a:t>
            </a:r>
            <a:r>
              <a:rPr lang="en-US" b="0" spc="-5" dirty="0">
                <a:latin typeface="Times New Roman" panose="02020603050405020304" pitchFamily="18" charset="0"/>
                <a:cs typeface="Times New Roman" panose="02020603050405020304" pitchFamily="18" charset="0"/>
              </a:rPr>
              <a:t>Zener </a:t>
            </a:r>
            <a:r>
              <a:rPr lang="en-US" b="0" dirty="0">
                <a:latin typeface="Times New Roman" panose="02020603050405020304" pitchFamily="18" charset="0"/>
                <a:cs typeface="Times New Roman" panose="02020603050405020304" pitchFamily="18" charset="0"/>
              </a:rPr>
              <a:t>Diode </a:t>
            </a:r>
            <a:r>
              <a:rPr lang="en-US" b="0" spc="-5" dirty="0">
                <a:latin typeface="Times New Roman" panose="02020603050405020304" pitchFamily="18" charset="0"/>
                <a:cs typeface="Times New Roman" panose="02020603050405020304" pitchFamily="18" charset="0"/>
              </a:rPr>
              <a:t>in </a:t>
            </a:r>
            <a:r>
              <a:rPr lang="en-US" b="0" spc="-15" dirty="0">
                <a:latin typeface="Times New Roman" panose="02020603050405020304" pitchFamily="18" charset="0"/>
                <a:cs typeface="Times New Roman" panose="02020603050405020304" pitchFamily="18" charset="0"/>
              </a:rPr>
              <a:t>reverse</a:t>
            </a:r>
            <a:r>
              <a:rPr lang="en-US" b="0" spc="375" dirty="0">
                <a:latin typeface="Times New Roman" panose="02020603050405020304" pitchFamily="18" charset="0"/>
                <a:cs typeface="Times New Roman" panose="02020603050405020304" pitchFamily="18" charset="0"/>
              </a:rPr>
              <a:t> </a:t>
            </a:r>
            <a:r>
              <a:rPr lang="en-US" b="0" spc="-10" dirty="0">
                <a:latin typeface="Times New Roman" panose="02020603050405020304" pitchFamily="18" charset="0"/>
                <a:cs typeface="Times New Roman" panose="02020603050405020304" pitchFamily="18" charset="0"/>
              </a:rPr>
              <a:t>breakdown </a:t>
            </a:r>
            <a:r>
              <a:rPr lang="en-US" b="0" spc="-5" dirty="0">
                <a:latin typeface="Times New Roman" panose="02020603050405020304" pitchFamily="18" charset="0"/>
                <a:cs typeface="Times New Roman" panose="02020603050405020304" pitchFamily="18" charset="0"/>
              </a:rPr>
              <a:t> region. </a:t>
            </a:r>
            <a:endParaRPr lang="en-US" b="0" spc="-5" dirty="0" smtClean="0">
              <a:latin typeface="Times New Roman" panose="02020603050405020304" pitchFamily="18" charset="0"/>
              <a:cs typeface="Times New Roman" panose="02020603050405020304" pitchFamily="18" charset="0"/>
            </a:endParaRPr>
          </a:p>
          <a:p>
            <a:pPr marL="299085" marR="5080" indent="-287020" algn="just">
              <a:lnSpc>
                <a:spcPct val="100000"/>
              </a:lnSpc>
              <a:spcBef>
                <a:spcPts val="635"/>
              </a:spcBef>
              <a:buFont typeface="Microsoft Sans Serif"/>
              <a:buChar char="•"/>
              <a:tabLst>
                <a:tab pos="299720" algn="l"/>
              </a:tabLst>
            </a:pPr>
            <a:r>
              <a:rPr lang="en-US" b="0" spc="-5" dirty="0" smtClean="0">
                <a:latin typeface="Times New Roman" panose="02020603050405020304" pitchFamily="18" charset="0"/>
                <a:cs typeface="Times New Roman" panose="02020603050405020304" pitchFamily="18" charset="0"/>
              </a:rPr>
              <a:t>The </a:t>
            </a:r>
            <a:r>
              <a:rPr lang="en-US" b="0" dirty="0">
                <a:latin typeface="Times New Roman" panose="02020603050405020304" pitchFamily="18" charset="0"/>
                <a:cs typeface="Times New Roman" panose="02020603050405020304" pitchFamily="18" charset="0"/>
              </a:rPr>
              <a:t>minimum </a:t>
            </a:r>
            <a:r>
              <a:rPr lang="en-US" b="0" spc="-10" dirty="0">
                <a:latin typeface="Times New Roman" panose="02020603050405020304" pitchFamily="18" charset="0"/>
                <a:cs typeface="Times New Roman" panose="02020603050405020304" pitchFamily="18" charset="0"/>
              </a:rPr>
              <a:t>current required </a:t>
            </a:r>
            <a:r>
              <a:rPr lang="en-US" b="0" spc="-15" dirty="0">
                <a:latin typeface="Times New Roman" panose="02020603050405020304" pitchFamily="18" charset="0"/>
                <a:cs typeface="Times New Roman" panose="02020603050405020304" pitchFamily="18" charset="0"/>
              </a:rPr>
              <a:t>for </a:t>
            </a:r>
            <a:r>
              <a:rPr lang="en-US" b="0" dirty="0">
                <a:latin typeface="Times New Roman" panose="02020603050405020304" pitchFamily="18" charset="0"/>
                <a:cs typeface="Times New Roman" panose="02020603050405020304" pitchFamily="18" charset="0"/>
              </a:rPr>
              <a:t>a </a:t>
            </a:r>
            <a:r>
              <a:rPr lang="en-US" b="0" spc="-5" dirty="0">
                <a:latin typeface="Times New Roman" panose="02020603050405020304" pitchFamily="18" charset="0"/>
                <a:cs typeface="Times New Roman" panose="02020603050405020304" pitchFamily="18" charset="0"/>
              </a:rPr>
              <a:t>Zener Diode </a:t>
            </a:r>
            <a:r>
              <a:rPr lang="en-US" b="0" spc="-10" dirty="0">
                <a:latin typeface="Times New Roman" panose="02020603050405020304" pitchFamily="18" charset="0"/>
                <a:cs typeface="Times New Roman" panose="02020603050405020304" pitchFamily="18" charset="0"/>
              </a:rPr>
              <a:t>to </a:t>
            </a:r>
            <a:r>
              <a:rPr lang="en-US" b="0" spc="-15" dirty="0">
                <a:latin typeface="Times New Roman" panose="02020603050405020304" pitchFamily="18" charset="0"/>
                <a:cs typeface="Times New Roman" panose="02020603050405020304" pitchFamily="18" charset="0"/>
              </a:rPr>
              <a:t>keep </a:t>
            </a:r>
            <a:r>
              <a:rPr lang="en-US" b="0" spc="-5" dirty="0">
                <a:latin typeface="Times New Roman" panose="02020603050405020304" pitchFamily="18" charset="0"/>
                <a:cs typeface="Times New Roman" panose="02020603050405020304" pitchFamily="18" charset="0"/>
              </a:rPr>
              <a:t>it in </a:t>
            </a:r>
            <a:r>
              <a:rPr lang="en-US" b="0" spc="-15" dirty="0">
                <a:latin typeface="Times New Roman" panose="02020603050405020304" pitchFamily="18" charset="0"/>
                <a:cs typeface="Times New Roman" panose="02020603050405020304" pitchFamily="18" charset="0"/>
              </a:rPr>
              <a:t>reverse breakdown </a:t>
            </a:r>
            <a:r>
              <a:rPr lang="en-US" b="0" spc="-10" dirty="0">
                <a:latin typeface="Times New Roman" panose="02020603050405020304" pitchFamily="18" charset="0"/>
                <a:cs typeface="Times New Roman" panose="02020603050405020304" pitchFamily="18" charset="0"/>
              </a:rPr>
              <a:t> region</a:t>
            </a:r>
            <a:r>
              <a:rPr lang="en-US" b="0" spc="-5"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will</a:t>
            </a:r>
            <a:r>
              <a:rPr lang="en-US" b="0" spc="5"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be</a:t>
            </a:r>
            <a:r>
              <a:rPr lang="en-US" b="0" spc="5" dirty="0">
                <a:latin typeface="Times New Roman" panose="02020603050405020304" pitchFamily="18" charset="0"/>
                <a:cs typeface="Times New Roman" panose="02020603050405020304" pitchFamily="18" charset="0"/>
              </a:rPr>
              <a:t> </a:t>
            </a:r>
            <a:r>
              <a:rPr lang="en-US" b="0" spc="-5" dirty="0">
                <a:latin typeface="Times New Roman" panose="02020603050405020304" pitchFamily="18" charset="0"/>
                <a:cs typeface="Times New Roman" panose="02020603050405020304" pitchFamily="18" charset="0"/>
              </a:rPr>
              <a:t>given</a:t>
            </a:r>
            <a:r>
              <a:rPr lang="en-US" b="0" dirty="0">
                <a:latin typeface="Times New Roman" panose="02020603050405020304" pitchFamily="18" charset="0"/>
                <a:cs typeface="Times New Roman" panose="02020603050405020304" pitchFamily="18" charset="0"/>
              </a:rPr>
              <a:t> </a:t>
            </a:r>
            <a:r>
              <a:rPr lang="en-US" b="0" spc="-5" dirty="0">
                <a:latin typeface="Times New Roman" panose="02020603050405020304" pitchFamily="18" charset="0"/>
                <a:cs typeface="Times New Roman" panose="02020603050405020304" pitchFamily="18" charset="0"/>
              </a:rPr>
              <a:t>in</a:t>
            </a:r>
            <a:r>
              <a:rPr lang="en-US" b="0" dirty="0">
                <a:latin typeface="Times New Roman" panose="02020603050405020304" pitchFamily="18" charset="0"/>
                <a:cs typeface="Times New Roman" panose="02020603050405020304" pitchFamily="18" charset="0"/>
              </a:rPr>
              <a:t> </a:t>
            </a:r>
            <a:r>
              <a:rPr lang="en-US" b="0" spc="-5" dirty="0">
                <a:latin typeface="Times New Roman" panose="02020603050405020304" pitchFamily="18" charset="0"/>
                <a:cs typeface="Times New Roman" panose="02020603050405020304" pitchFamily="18" charset="0"/>
              </a:rPr>
              <a:t>its</a:t>
            </a:r>
            <a:r>
              <a:rPr lang="en-US" b="0" dirty="0">
                <a:latin typeface="Times New Roman" panose="02020603050405020304" pitchFamily="18" charset="0"/>
                <a:cs typeface="Times New Roman" panose="02020603050405020304" pitchFamily="18" charset="0"/>
              </a:rPr>
              <a:t> </a:t>
            </a:r>
            <a:r>
              <a:rPr lang="en-US" b="0" spc="-10" dirty="0">
                <a:latin typeface="Times New Roman" panose="02020603050405020304" pitchFamily="18" charset="0"/>
                <a:cs typeface="Times New Roman" panose="02020603050405020304" pitchFamily="18" charset="0"/>
              </a:rPr>
              <a:t>datasheet</a:t>
            </a:r>
            <a:r>
              <a:rPr lang="en-US" b="0" spc="-10" dirty="0" smtClean="0">
                <a:latin typeface="Times New Roman" panose="02020603050405020304" pitchFamily="18" charset="0"/>
                <a:cs typeface="Times New Roman" panose="02020603050405020304" pitchFamily="18" charset="0"/>
              </a:rPr>
              <a:t>.</a:t>
            </a:r>
          </a:p>
          <a:p>
            <a:pPr marL="299085" marR="5080" indent="-287020" algn="just">
              <a:lnSpc>
                <a:spcPct val="100000"/>
              </a:lnSpc>
              <a:spcBef>
                <a:spcPts val="635"/>
              </a:spcBef>
              <a:buFont typeface="Microsoft Sans Serif"/>
              <a:buChar char="•"/>
              <a:tabLst>
                <a:tab pos="299720" algn="l"/>
              </a:tabLst>
            </a:pPr>
            <a:r>
              <a:rPr lang="en-US" b="0" spc="-5" dirty="0" smtClean="0">
                <a:latin typeface="Times New Roman" panose="02020603050405020304" pitchFamily="18" charset="0"/>
                <a:cs typeface="Times New Roman" panose="02020603050405020304" pitchFamily="18" charset="0"/>
              </a:rPr>
              <a:t> </a:t>
            </a:r>
            <a:r>
              <a:rPr lang="en-US" b="0" i="1" spc="-10" dirty="0">
                <a:latin typeface="Times New Roman" panose="02020603050405020304" pitchFamily="18" charset="0"/>
                <a:cs typeface="Times New Roman" panose="02020603050405020304" pitchFamily="18" charset="0"/>
              </a:rPr>
              <a:t>For</a:t>
            </a:r>
            <a:r>
              <a:rPr lang="en-US" b="0" i="1" spc="-5" dirty="0">
                <a:latin typeface="Times New Roman" panose="02020603050405020304" pitchFamily="18" charset="0"/>
                <a:cs typeface="Times New Roman" panose="02020603050405020304" pitchFamily="18" charset="0"/>
              </a:rPr>
              <a:t> </a:t>
            </a:r>
            <a:r>
              <a:rPr lang="en-US" b="0" i="1" spc="-10" dirty="0">
                <a:latin typeface="Times New Roman" panose="02020603050405020304" pitchFamily="18" charset="0"/>
                <a:cs typeface="Times New Roman" panose="02020603050405020304" pitchFamily="18" charset="0"/>
              </a:rPr>
              <a:t>example,</a:t>
            </a:r>
            <a:r>
              <a:rPr lang="en-US" b="0" i="1" spc="-5" dirty="0">
                <a:latin typeface="Times New Roman" panose="02020603050405020304" pitchFamily="18" charset="0"/>
                <a:cs typeface="Times New Roman" panose="02020603050405020304" pitchFamily="18" charset="0"/>
              </a:rPr>
              <a:t> </a:t>
            </a:r>
            <a:r>
              <a:rPr lang="en-US" b="0" i="1" dirty="0">
                <a:latin typeface="Times New Roman" panose="02020603050405020304" pitchFamily="18" charset="0"/>
                <a:cs typeface="Times New Roman" panose="02020603050405020304" pitchFamily="18" charset="0"/>
              </a:rPr>
              <a:t>a</a:t>
            </a:r>
            <a:r>
              <a:rPr lang="en-US" b="0" i="1" spc="5" dirty="0">
                <a:latin typeface="Times New Roman" panose="02020603050405020304" pitchFamily="18" charset="0"/>
                <a:cs typeface="Times New Roman" panose="02020603050405020304" pitchFamily="18" charset="0"/>
              </a:rPr>
              <a:t> </a:t>
            </a:r>
            <a:r>
              <a:rPr lang="en-US" b="0" i="1" dirty="0">
                <a:latin typeface="Times New Roman" panose="02020603050405020304" pitchFamily="18" charset="0"/>
                <a:cs typeface="Times New Roman" panose="02020603050405020304" pitchFamily="18" charset="0"/>
              </a:rPr>
              <a:t>5.6</a:t>
            </a:r>
            <a:r>
              <a:rPr lang="en-US" b="0" i="1" spc="5" dirty="0">
                <a:latin typeface="Times New Roman" panose="02020603050405020304" pitchFamily="18" charset="0"/>
                <a:cs typeface="Times New Roman" panose="02020603050405020304" pitchFamily="18" charset="0"/>
              </a:rPr>
              <a:t> </a:t>
            </a:r>
            <a:r>
              <a:rPr lang="en-US" b="0" i="1" spc="-75" dirty="0">
                <a:latin typeface="Times New Roman" panose="02020603050405020304" pitchFamily="18" charset="0"/>
                <a:cs typeface="Times New Roman" panose="02020603050405020304" pitchFamily="18" charset="0"/>
              </a:rPr>
              <a:t>V,</a:t>
            </a:r>
            <a:r>
              <a:rPr lang="en-US" b="0" i="1" spc="-70" dirty="0">
                <a:latin typeface="Times New Roman" panose="02020603050405020304" pitchFamily="18" charset="0"/>
                <a:cs typeface="Times New Roman" panose="02020603050405020304" pitchFamily="18" charset="0"/>
              </a:rPr>
              <a:t> </a:t>
            </a:r>
            <a:r>
              <a:rPr lang="en-US" b="0" i="1" dirty="0">
                <a:latin typeface="Times New Roman" panose="02020603050405020304" pitchFamily="18" charset="0"/>
                <a:cs typeface="Times New Roman" panose="02020603050405020304" pitchFamily="18" charset="0"/>
              </a:rPr>
              <a:t>0.5</a:t>
            </a:r>
            <a:r>
              <a:rPr lang="en-US" b="0" i="1" spc="5" dirty="0">
                <a:latin typeface="Times New Roman" panose="02020603050405020304" pitchFamily="18" charset="0"/>
                <a:cs typeface="Times New Roman" panose="02020603050405020304" pitchFamily="18" charset="0"/>
              </a:rPr>
              <a:t> </a:t>
            </a:r>
            <a:r>
              <a:rPr lang="en-US" b="0" i="1" dirty="0">
                <a:latin typeface="Times New Roman" panose="02020603050405020304" pitchFamily="18" charset="0"/>
                <a:cs typeface="Times New Roman" panose="02020603050405020304" pitchFamily="18" charset="0"/>
              </a:rPr>
              <a:t>W</a:t>
            </a:r>
            <a:r>
              <a:rPr lang="en-US" b="0" i="1" spc="5" dirty="0">
                <a:latin typeface="Times New Roman" panose="02020603050405020304" pitchFamily="18" charset="0"/>
                <a:cs typeface="Times New Roman" panose="02020603050405020304" pitchFamily="18" charset="0"/>
              </a:rPr>
              <a:t> </a:t>
            </a:r>
            <a:r>
              <a:rPr lang="en-US" b="0" i="1" spc="-5" dirty="0">
                <a:latin typeface="Times New Roman" panose="02020603050405020304" pitchFamily="18" charset="0"/>
                <a:cs typeface="Times New Roman" panose="02020603050405020304" pitchFamily="18" charset="0"/>
              </a:rPr>
              <a:t>Zener</a:t>
            </a:r>
            <a:r>
              <a:rPr lang="en-US" b="0" i="1" dirty="0">
                <a:latin typeface="Times New Roman" panose="02020603050405020304" pitchFamily="18" charset="0"/>
                <a:cs typeface="Times New Roman" panose="02020603050405020304" pitchFamily="18" charset="0"/>
              </a:rPr>
              <a:t> </a:t>
            </a:r>
            <a:r>
              <a:rPr lang="en-US" b="0" i="1" spc="-5" dirty="0">
                <a:latin typeface="Times New Roman" panose="02020603050405020304" pitchFamily="18" charset="0"/>
                <a:cs typeface="Times New Roman" panose="02020603050405020304" pitchFamily="18" charset="0"/>
              </a:rPr>
              <a:t>diode</a:t>
            </a:r>
            <a:r>
              <a:rPr lang="en-US" b="0" i="1" dirty="0">
                <a:latin typeface="Times New Roman" panose="02020603050405020304" pitchFamily="18" charset="0"/>
                <a:cs typeface="Times New Roman" panose="02020603050405020304" pitchFamily="18" charset="0"/>
              </a:rPr>
              <a:t> </a:t>
            </a:r>
            <a:r>
              <a:rPr lang="en-US" b="0" i="1" spc="-5" dirty="0">
                <a:latin typeface="Times New Roman" panose="02020603050405020304" pitchFamily="18" charset="0"/>
                <a:cs typeface="Times New Roman" panose="02020603050405020304" pitchFamily="18" charset="0"/>
              </a:rPr>
              <a:t>has</a:t>
            </a:r>
            <a:r>
              <a:rPr lang="en-US" b="0" i="1" dirty="0">
                <a:latin typeface="Times New Roman" panose="02020603050405020304" pitchFamily="18" charset="0"/>
                <a:cs typeface="Times New Roman" panose="02020603050405020304" pitchFamily="18" charset="0"/>
              </a:rPr>
              <a:t> a </a:t>
            </a:r>
            <a:r>
              <a:rPr lang="en-US" b="0" i="1" spc="5" dirty="0">
                <a:latin typeface="Times New Roman" panose="02020603050405020304" pitchFamily="18" charset="0"/>
                <a:cs typeface="Times New Roman" panose="02020603050405020304" pitchFamily="18" charset="0"/>
              </a:rPr>
              <a:t> </a:t>
            </a:r>
            <a:r>
              <a:rPr lang="en-US" b="0" i="1" spc="-10" dirty="0">
                <a:latin typeface="Times New Roman" panose="02020603050405020304" pitchFamily="18" charset="0"/>
                <a:cs typeface="Times New Roman" panose="02020603050405020304" pitchFamily="18" charset="0"/>
              </a:rPr>
              <a:t>recommended </a:t>
            </a:r>
            <a:r>
              <a:rPr lang="en-US" b="0" i="1" spc="-15" dirty="0">
                <a:latin typeface="Times New Roman" panose="02020603050405020304" pitchFamily="18" charset="0"/>
                <a:cs typeface="Times New Roman" panose="02020603050405020304" pitchFamily="18" charset="0"/>
              </a:rPr>
              <a:t>reverse </a:t>
            </a:r>
            <a:r>
              <a:rPr lang="en-US" b="0" i="1" spc="-10" dirty="0">
                <a:latin typeface="Times New Roman" panose="02020603050405020304" pitchFamily="18" charset="0"/>
                <a:cs typeface="Times New Roman" panose="02020603050405020304" pitchFamily="18" charset="0"/>
              </a:rPr>
              <a:t>current </a:t>
            </a:r>
            <a:r>
              <a:rPr lang="en-US" b="0" i="1" spc="-5" dirty="0">
                <a:latin typeface="Times New Roman" panose="02020603050405020304" pitchFamily="18" charset="0"/>
                <a:cs typeface="Times New Roman" panose="02020603050405020304" pitchFamily="18" charset="0"/>
              </a:rPr>
              <a:t>of </a:t>
            </a:r>
            <a:r>
              <a:rPr lang="en-US" b="0" i="1" dirty="0">
                <a:latin typeface="Times New Roman" panose="02020603050405020304" pitchFamily="18" charset="0"/>
                <a:cs typeface="Times New Roman" panose="02020603050405020304" pitchFamily="18" charset="0"/>
              </a:rPr>
              <a:t>5 </a:t>
            </a:r>
            <a:r>
              <a:rPr lang="en-US" b="0" i="1" spc="5" dirty="0">
                <a:latin typeface="Times New Roman" panose="02020603050405020304" pitchFamily="18" charset="0"/>
                <a:cs typeface="Times New Roman" panose="02020603050405020304" pitchFamily="18" charset="0"/>
              </a:rPr>
              <a:t>mA. </a:t>
            </a:r>
            <a:r>
              <a:rPr lang="en-US" b="0" i="1" spc="-10" dirty="0">
                <a:latin typeface="Times New Roman" panose="02020603050405020304" pitchFamily="18" charset="0"/>
                <a:cs typeface="Times New Roman" panose="02020603050405020304" pitchFamily="18" charset="0"/>
              </a:rPr>
              <a:t>If </a:t>
            </a:r>
            <a:r>
              <a:rPr lang="en-US" b="0" i="1" dirty="0">
                <a:latin typeface="Times New Roman" panose="02020603050405020304" pitchFamily="18" charset="0"/>
                <a:cs typeface="Times New Roman" panose="02020603050405020304" pitchFamily="18" charset="0"/>
              </a:rPr>
              <a:t>the </a:t>
            </a:r>
            <a:r>
              <a:rPr lang="en-US" b="0" i="1" spc="-15" dirty="0">
                <a:latin typeface="Times New Roman" panose="02020603050405020304" pitchFamily="18" charset="0"/>
                <a:cs typeface="Times New Roman" panose="02020603050405020304" pitchFamily="18" charset="0"/>
              </a:rPr>
              <a:t>reverse </a:t>
            </a:r>
            <a:r>
              <a:rPr lang="en-US" b="0" i="1" spc="-10" dirty="0">
                <a:latin typeface="Times New Roman" panose="02020603050405020304" pitchFamily="18" charset="0"/>
                <a:cs typeface="Times New Roman" panose="02020603050405020304" pitchFamily="18" charset="0"/>
              </a:rPr>
              <a:t>current </a:t>
            </a:r>
            <a:r>
              <a:rPr lang="en-US" b="0" i="1" spc="-5" dirty="0">
                <a:latin typeface="Times New Roman" panose="02020603050405020304" pitchFamily="18" charset="0"/>
                <a:cs typeface="Times New Roman" panose="02020603050405020304" pitchFamily="18" charset="0"/>
              </a:rPr>
              <a:t>is less </a:t>
            </a:r>
            <a:r>
              <a:rPr lang="en-US" b="0" i="1" dirty="0">
                <a:latin typeface="Times New Roman" panose="02020603050405020304" pitchFamily="18" charset="0"/>
                <a:cs typeface="Times New Roman" panose="02020603050405020304" pitchFamily="18" charset="0"/>
              </a:rPr>
              <a:t>than </a:t>
            </a:r>
            <a:r>
              <a:rPr lang="en-US" b="0" i="1" spc="-5" dirty="0">
                <a:latin typeface="Times New Roman" panose="02020603050405020304" pitchFamily="18" charset="0"/>
                <a:cs typeface="Times New Roman" panose="02020603050405020304" pitchFamily="18" charset="0"/>
              </a:rPr>
              <a:t>this </a:t>
            </a:r>
            <a:r>
              <a:rPr lang="en-US" b="0" i="1" spc="-10" dirty="0">
                <a:latin typeface="Times New Roman" panose="02020603050405020304" pitchFamily="18" charset="0"/>
                <a:cs typeface="Times New Roman" panose="02020603050405020304" pitchFamily="18" charset="0"/>
              </a:rPr>
              <a:t>value, </a:t>
            </a:r>
            <a:r>
              <a:rPr lang="en-US" b="0" i="1" dirty="0">
                <a:latin typeface="Times New Roman" panose="02020603050405020304" pitchFamily="18" charset="0"/>
                <a:cs typeface="Times New Roman" panose="02020603050405020304" pitchFamily="18" charset="0"/>
              </a:rPr>
              <a:t>the </a:t>
            </a:r>
            <a:r>
              <a:rPr lang="en-US" b="0" i="1" spc="5" dirty="0">
                <a:latin typeface="Times New Roman" panose="02020603050405020304" pitchFamily="18" charset="0"/>
                <a:cs typeface="Times New Roman" panose="02020603050405020304" pitchFamily="18" charset="0"/>
              </a:rPr>
              <a:t> </a:t>
            </a:r>
            <a:r>
              <a:rPr lang="en-US" b="0" i="1" spc="-5" dirty="0">
                <a:latin typeface="Times New Roman" panose="02020603050405020304" pitchFamily="18" charset="0"/>
                <a:cs typeface="Times New Roman" panose="02020603050405020304" pitchFamily="18" charset="0"/>
              </a:rPr>
              <a:t>output</a:t>
            </a:r>
            <a:r>
              <a:rPr lang="en-US" b="0" i="1" spc="5" dirty="0">
                <a:latin typeface="Times New Roman" panose="02020603050405020304" pitchFamily="18" charset="0"/>
                <a:cs typeface="Times New Roman" panose="02020603050405020304" pitchFamily="18" charset="0"/>
              </a:rPr>
              <a:t> </a:t>
            </a:r>
            <a:r>
              <a:rPr lang="en-US" b="0" i="1" spc="-10" dirty="0">
                <a:latin typeface="Times New Roman" panose="02020603050405020304" pitchFamily="18" charset="0"/>
                <a:cs typeface="Times New Roman" panose="02020603050405020304" pitchFamily="18" charset="0"/>
              </a:rPr>
              <a:t>voltage</a:t>
            </a:r>
            <a:r>
              <a:rPr lang="en-US" b="0" i="1" spc="5" dirty="0">
                <a:latin typeface="Times New Roman" panose="02020603050405020304" pitchFamily="18" charset="0"/>
                <a:cs typeface="Times New Roman" panose="02020603050405020304" pitchFamily="18" charset="0"/>
              </a:rPr>
              <a:t> </a:t>
            </a:r>
            <a:r>
              <a:rPr lang="en-US" b="0" i="1" spc="-40" dirty="0">
                <a:latin typeface="Times New Roman" panose="02020603050405020304" pitchFamily="18" charset="0"/>
                <a:cs typeface="Times New Roman" panose="02020603050405020304" pitchFamily="18" charset="0"/>
              </a:rPr>
              <a:t>Vo</a:t>
            </a:r>
            <a:r>
              <a:rPr lang="en-US" b="0" i="1" spc="10" dirty="0">
                <a:latin typeface="Times New Roman" panose="02020603050405020304" pitchFamily="18" charset="0"/>
                <a:cs typeface="Times New Roman" panose="02020603050405020304" pitchFamily="18" charset="0"/>
              </a:rPr>
              <a:t> </a:t>
            </a:r>
            <a:r>
              <a:rPr lang="en-US" b="0" i="1" spc="-5" dirty="0">
                <a:latin typeface="Times New Roman" panose="02020603050405020304" pitchFamily="18" charset="0"/>
                <a:cs typeface="Times New Roman" panose="02020603050405020304" pitchFamily="18" charset="0"/>
              </a:rPr>
              <a:t>will</a:t>
            </a:r>
            <a:r>
              <a:rPr lang="en-US" b="0" i="1" spc="10" dirty="0">
                <a:latin typeface="Times New Roman" panose="02020603050405020304" pitchFamily="18" charset="0"/>
                <a:cs typeface="Times New Roman" panose="02020603050405020304" pitchFamily="18" charset="0"/>
              </a:rPr>
              <a:t> </a:t>
            </a:r>
            <a:r>
              <a:rPr lang="en-US" b="0" i="1" dirty="0">
                <a:latin typeface="Times New Roman" panose="02020603050405020304" pitchFamily="18" charset="0"/>
                <a:cs typeface="Times New Roman" panose="02020603050405020304" pitchFamily="18" charset="0"/>
              </a:rPr>
              <a:t>be</a:t>
            </a:r>
            <a:r>
              <a:rPr lang="en-US" b="0" i="1" spc="15" dirty="0">
                <a:latin typeface="Times New Roman" panose="02020603050405020304" pitchFamily="18" charset="0"/>
                <a:cs typeface="Times New Roman" panose="02020603050405020304" pitchFamily="18" charset="0"/>
              </a:rPr>
              <a:t> </a:t>
            </a:r>
            <a:r>
              <a:rPr lang="en-US" b="0" i="1" spc="-10" dirty="0">
                <a:latin typeface="Times New Roman" panose="02020603050405020304" pitchFamily="18" charset="0"/>
                <a:cs typeface="Times New Roman" panose="02020603050405020304" pitchFamily="18" charset="0"/>
              </a:rPr>
              <a:t>unregulated.</a:t>
            </a:r>
            <a:endParaRPr lang="en-US" b="0" i="1" dirty="0">
              <a:latin typeface="Times New Roman" panose="02020603050405020304" pitchFamily="18" charset="0"/>
              <a:cs typeface="Times New Roman" panose="02020603050405020304" pitchFamily="18" charset="0"/>
            </a:endParaRPr>
          </a:p>
          <a:p>
            <a:pPr marL="299085" marR="7620" indent="-287020" algn="just">
              <a:lnSpc>
                <a:spcPct val="100000"/>
              </a:lnSpc>
              <a:spcBef>
                <a:spcPts val="5"/>
              </a:spcBef>
              <a:buFont typeface="Microsoft Sans Serif"/>
              <a:buChar char="•"/>
              <a:tabLst>
                <a:tab pos="299720" algn="l"/>
              </a:tabLst>
            </a:pPr>
            <a:r>
              <a:rPr lang="en-US" b="0" spc="-5" dirty="0">
                <a:latin typeface="Times New Roman" panose="02020603050405020304" pitchFamily="18" charset="0"/>
                <a:cs typeface="Times New Roman" panose="02020603050405020304" pitchFamily="18" charset="0"/>
              </a:rPr>
              <a:t>The value of </a:t>
            </a:r>
            <a:r>
              <a:rPr lang="en-US" b="0" spc="-5" dirty="0" err="1">
                <a:latin typeface="Times New Roman" panose="02020603050405020304" pitchFamily="18" charset="0"/>
                <a:cs typeface="Times New Roman" panose="02020603050405020304" pitchFamily="18" charset="0"/>
              </a:rPr>
              <a:t>Rs</a:t>
            </a:r>
            <a:r>
              <a:rPr lang="en-US" b="0" spc="-5" dirty="0">
                <a:latin typeface="Times New Roman" panose="02020603050405020304" pitchFamily="18" charset="0"/>
                <a:cs typeface="Times New Roman" panose="02020603050405020304" pitchFamily="18" charset="0"/>
              </a:rPr>
              <a:t> must </a:t>
            </a:r>
            <a:r>
              <a:rPr lang="en-US" b="0" dirty="0">
                <a:latin typeface="Times New Roman" panose="02020603050405020304" pitchFamily="18" charset="0"/>
                <a:cs typeface="Times New Roman" panose="02020603050405020304" pitchFamily="18" charset="0"/>
              </a:rPr>
              <a:t>be </a:t>
            </a:r>
            <a:r>
              <a:rPr lang="en-US" b="0" spc="-10" dirty="0">
                <a:latin typeface="Times New Roman" panose="02020603050405020304" pitchFamily="18" charset="0"/>
                <a:cs typeface="Times New Roman" panose="02020603050405020304" pitchFamily="18" charset="0"/>
              </a:rPr>
              <a:t>large </a:t>
            </a:r>
            <a:r>
              <a:rPr lang="en-US" b="0" spc="-5" dirty="0">
                <a:latin typeface="Times New Roman" panose="02020603050405020304" pitchFamily="18" charset="0"/>
                <a:cs typeface="Times New Roman" panose="02020603050405020304" pitchFamily="18" charset="0"/>
              </a:rPr>
              <a:t>enough that </a:t>
            </a:r>
            <a:r>
              <a:rPr lang="en-US" b="0" dirty="0">
                <a:latin typeface="Times New Roman" panose="02020603050405020304" pitchFamily="18" charset="0"/>
                <a:cs typeface="Times New Roman" panose="02020603050405020304" pitchFamily="18" charset="0"/>
              </a:rPr>
              <a:t>the </a:t>
            </a:r>
            <a:r>
              <a:rPr lang="en-US" b="0" spc="-10" dirty="0">
                <a:latin typeface="Times New Roman" panose="02020603050405020304" pitchFamily="18" charset="0"/>
                <a:cs typeface="Times New Roman" panose="02020603050405020304" pitchFamily="18" charset="0"/>
              </a:rPr>
              <a:t>current through </a:t>
            </a:r>
            <a:r>
              <a:rPr lang="en-US" b="0" dirty="0">
                <a:latin typeface="Times New Roman" panose="02020603050405020304" pitchFamily="18" charset="0"/>
                <a:cs typeface="Times New Roman" panose="02020603050405020304" pitchFamily="18" charset="0"/>
              </a:rPr>
              <a:t>the </a:t>
            </a:r>
            <a:r>
              <a:rPr lang="en-US" b="0" spc="-10" dirty="0" err="1">
                <a:latin typeface="Times New Roman" panose="02020603050405020304" pitchFamily="18" charset="0"/>
                <a:cs typeface="Times New Roman" panose="02020603050405020304" pitchFamily="18" charset="0"/>
              </a:rPr>
              <a:t>zener</a:t>
            </a:r>
            <a:r>
              <a:rPr lang="en-US" b="0" spc="-10" dirty="0">
                <a:latin typeface="Times New Roman" panose="02020603050405020304" pitchFamily="18" charset="0"/>
                <a:cs typeface="Times New Roman" panose="02020603050405020304" pitchFamily="18" charset="0"/>
              </a:rPr>
              <a:t> </a:t>
            </a:r>
            <a:r>
              <a:rPr lang="en-US" b="0" spc="-5" dirty="0">
                <a:latin typeface="Times New Roman" panose="02020603050405020304" pitchFamily="18" charset="0"/>
                <a:cs typeface="Times New Roman" panose="02020603050405020304" pitchFamily="18" charset="0"/>
              </a:rPr>
              <a:t>diode should not </a:t>
            </a:r>
            <a:r>
              <a:rPr lang="en-US" b="0" dirty="0">
                <a:latin typeface="Times New Roman" panose="02020603050405020304" pitchFamily="18" charset="0"/>
                <a:cs typeface="Times New Roman" panose="02020603050405020304" pitchFamily="18" charset="0"/>
              </a:rPr>
              <a:t> </a:t>
            </a:r>
            <a:r>
              <a:rPr lang="en-US" b="0" spc="-15" dirty="0">
                <a:latin typeface="Times New Roman" panose="02020603050405020304" pitchFamily="18" charset="0"/>
                <a:cs typeface="Times New Roman" panose="02020603050405020304" pitchFamily="18" charset="0"/>
              </a:rPr>
              <a:t>destroy</a:t>
            </a:r>
            <a:r>
              <a:rPr lang="en-US" b="0" dirty="0">
                <a:latin typeface="Times New Roman" panose="02020603050405020304" pitchFamily="18" charset="0"/>
                <a:cs typeface="Times New Roman" panose="02020603050405020304" pitchFamily="18" charset="0"/>
              </a:rPr>
              <a:t> </a:t>
            </a:r>
            <a:r>
              <a:rPr lang="en-US" b="0" spc="-5" dirty="0">
                <a:latin typeface="Times New Roman" panose="02020603050405020304" pitchFamily="18" charset="0"/>
                <a:cs typeface="Times New Roman" panose="02020603050405020304" pitchFamily="18" charset="0"/>
              </a:rPr>
              <a:t>it.</a:t>
            </a:r>
            <a:r>
              <a:rPr lang="en-US" b="0" dirty="0">
                <a:latin typeface="Times New Roman" panose="02020603050405020304" pitchFamily="18" charset="0"/>
                <a:cs typeface="Times New Roman" panose="02020603050405020304" pitchFamily="18" charset="0"/>
              </a:rPr>
              <a:t> </a:t>
            </a:r>
            <a:endParaRPr lang="en-US" b="0" dirty="0" smtClean="0">
              <a:latin typeface="Times New Roman" panose="02020603050405020304" pitchFamily="18" charset="0"/>
              <a:cs typeface="Times New Roman" panose="02020603050405020304" pitchFamily="18" charset="0"/>
            </a:endParaRPr>
          </a:p>
          <a:p>
            <a:pPr marL="299085" marR="7620" indent="-287020" algn="just">
              <a:lnSpc>
                <a:spcPct val="100000"/>
              </a:lnSpc>
              <a:spcBef>
                <a:spcPts val="5"/>
              </a:spcBef>
              <a:buFont typeface="Microsoft Sans Serif"/>
              <a:buChar char="•"/>
              <a:tabLst>
                <a:tab pos="299720" algn="l"/>
              </a:tabLst>
            </a:pPr>
            <a:r>
              <a:rPr lang="en-US" b="0" spc="-5" dirty="0" smtClean="0">
                <a:latin typeface="Times New Roman" panose="02020603050405020304" pitchFamily="18" charset="0"/>
                <a:cs typeface="Times New Roman" panose="02020603050405020304" pitchFamily="18" charset="0"/>
              </a:rPr>
              <a:t>That </a:t>
            </a:r>
            <a:r>
              <a:rPr lang="en-US" b="0" spc="-5" dirty="0">
                <a:latin typeface="Times New Roman" panose="02020603050405020304" pitchFamily="18" charset="0"/>
                <a:cs typeface="Times New Roman" panose="02020603050405020304" pitchFamily="18" charset="0"/>
              </a:rPr>
              <a:t>is</a:t>
            </a:r>
            <a:r>
              <a:rPr lang="en-US" b="0" spc="5"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the</a:t>
            </a:r>
            <a:r>
              <a:rPr lang="en-US" b="0" spc="15" dirty="0">
                <a:latin typeface="Times New Roman" panose="02020603050405020304" pitchFamily="18" charset="0"/>
                <a:cs typeface="Times New Roman" panose="02020603050405020304" pitchFamily="18" charset="0"/>
              </a:rPr>
              <a:t> </a:t>
            </a:r>
            <a:r>
              <a:rPr lang="en-US" b="0" spc="-5" dirty="0">
                <a:latin typeface="Times New Roman" panose="02020603050405020304" pitchFamily="18" charset="0"/>
                <a:cs typeface="Times New Roman" panose="02020603050405020304" pitchFamily="18" charset="0"/>
              </a:rPr>
              <a:t>maximum</a:t>
            </a:r>
            <a:r>
              <a:rPr lang="en-US" b="0" spc="-15" dirty="0">
                <a:latin typeface="Times New Roman" panose="02020603050405020304" pitchFamily="18" charset="0"/>
                <a:cs typeface="Times New Roman" panose="02020603050405020304" pitchFamily="18" charset="0"/>
              </a:rPr>
              <a:t> </a:t>
            </a:r>
            <a:r>
              <a:rPr lang="en-US" b="0" spc="-10" dirty="0">
                <a:latin typeface="Times New Roman" panose="02020603050405020304" pitchFamily="18" charset="0"/>
                <a:cs typeface="Times New Roman" panose="02020603050405020304" pitchFamily="18" charset="0"/>
              </a:rPr>
              <a:t>power</a:t>
            </a:r>
            <a:r>
              <a:rPr lang="en-US" b="0" spc="10" dirty="0">
                <a:latin typeface="Times New Roman" panose="02020603050405020304" pitchFamily="18" charset="0"/>
                <a:cs typeface="Times New Roman" panose="02020603050405020304" pitchFamily="18" charset="0"/>
              </a:rPr>
              <a:t> </a:t>
            </a:r>
            <a:r>
              <a:rPr lang="en-US" b="0" spc="-5" dirty="0">
                <a:latin typeface="Times New Roman" panose="02020603050405020304" pitchFamily="18" charset="0"/>
                <a:cs typeface="Times New Roman" panose="02020603050405020304" pitchFamily="18" charset="0"/>
              </a:rPr>
              <a:t>dissipation</a:t>
            </a:r>
            <a:r>
              <a:rPr lang="en-US" b="0" spc="15" dirty="0">
                <a:latin typeface="Times New Roman" panose="02020603050405020304" pitchFamily="18" charset="0"/>
                <a:cs typeface="Times New Roman" panose="02020603050405020304" pitchFamily="18" charset="0"/>
              </a:rPr>
              <a:t> </a:t>
            </a:r>
            <a:r>
              <a:rPr lang="en-US" b="0" spc="-5" dirty="0" err="1">
                <a:latin typeface="Times New Roman" panose="02020603050405020304" pitchFamily="18" charset="0"/>
                <a:cs typeface="Times New Roman" panose="02020603050405020304" pitchFamily="18" charset="0"/>
              </a:rPr>
              <a:t>Pmax</a:t>
            </a:r>
            <a:r>
              <a:rPr lang="en-US" b="0" spc="-10" dirty="0">
                <a:latin typeface="Times New Roman" panose="02020603050405020304" pitchFamily="18" charset="0"/>
                <a:cs typeface="Times New Roman" panose="02020603050405020304" pitchFamily="18" charset="0"/>
              </a:rPr>
              <a:t> </a:t>
            </a:r>
            <a:r>
              <a:rPr lang="en-US" b="0" spc="-5" dirty="0">
                <a:latin typeface="Times New Roman" panose="02020603050405020304" pitchFamily="18" charset="0"/>
                <a:cs typeface="Times New Roman" panose="02020603050405020304" pitchFamily="18" charset="0"/>
              </a:rPr>
              <a:t>should</a:t>
            </a:r>
            <a:r>
              <a:rPr lang="en-US" b="0" spc="20"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be</a:t>
            </a:r>
            <a:r>
              <a:rPr lang="en-US" b="0" spc="-5"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less</a:t>
            </a:r>
            <a:r>
              <a:rPr lang="en-US" b="0" spc="5"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than</a:t>
            </a:r>
            <a:r>
              <a:rPr lang="en-US" b="0" spc="5" dirty="0">
                <a:latin typeface="Times New Roman" panose="02020603050405020304" pitchFamily="18" charset="0"/>
                <a:cs typeface="Times New Roman" panose="02020603050405020304" pitchFamily="18" charset="0"/>
              </a:rPr>
              <a:t> </a:t>
            </a:r>
            <a:r>
              <a:rPr lang="en-US" b="0" spc="-15" dirty="0" err="1">
                <a:latin typeface="Times New Roman" panose="02020603050405020304" pitchFamily="18" charset="0"/>
                <a:cs typeface="Times New Roman" panose="02020603050405020304" pitchFamily="18" charset="0"/>
              </a:rPr>
              <a:t>IzVz</a:t>
            </a:r>
            <a:r>
              <a:rPr lang="en-US" b="0" spc="-15" dirty="0">
                <a:latin typeface="Times New Roman" panose="02020603050405020304" pitchFamily="18" charset="0"/>
                <a:cs typeface="Times New Roman" panose="02020603050405020304" pitchFamily="18" charset="0"/>
              </a:rPr>
              <a:t>.</a:t>
            </a:r>
            <a:endParaRPr lang="en-US" b="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we should find </a:t>
            </a:r>
            <a:r>
              <a:rPr lang="en-US" b="0" dirty="0" err="1">
                <a:latin typeface="Times New Roman" panose="02020603050405020304" pitchFamily="18" charset="0"/>
                <a:cs typeface="Times New Roman" panose="02020603050405020304" pitchFamily="18" charset="0"/>
              </a:rPr>
              <a:t>R</a:t>
            </a:r>
            <a:r>
              <a:rPr lang="en-US" b="0" baseline="-25000" dirty="0" err="1">
                <a:latin typeface="Times New Roman" panose="02020603050405020304" pitchFamily="18" charset="0"/>
                <a:cs typeface="Times New Roman" panose="02020603050405020304" pitchFamily="18" charset="0"/>
              </a:rPr>
              <a:t>s</a:t>
            </a:r>
            <a:r>
              <a:rPr lang="en-US" b="0" dirty="0" err="1">
                <a:latin typeface="Times New Roman" panose="02020603050405020304" pitchFamily="18" charset="0"/>
                <a:cs typeface="Times New Roman" panose="02020603050405020304" pitchFamily="18" charset="0"/>
              </a:rPr>
              <a:t>min</a:t>
            </a:r>
            <a:r>
              <a:rPr lang="en-US" b="0" dirty="0">
                <a:latin typeface="Times New Roman" panose="02020603050405020304" pitchFamily="18" charset="0"/>
                <a:cs typeface="Times New Roman" panose="02020603050405020304" pitchFamily="18" charset="0"/>
              </a:rPr>
              <a:t> and </a:t>
            </a:r>
            <a:r>
              <a:rPr lang="en-US" b="0" dirty="0" err="1">
                <a:latin typeface="Times New Roman" panose="02020603050405020304" pitchFamily="18" charset="0"/>
                <a:cs typeface="Times New Roman" panose="02020603050405020304" pitchFamily="18" charset="0"/>
              </a:rPr>
              <a:t>R</a:t>
            </a:r>
            <a:r>
              <a:rPr lang="en-US" b="0" baseline="-25000" dirty="0" err="1">
                <a:latin typeface="Times New Roman" panose="02020603050405020304" pitchFamily="18" charset="0"/>
                <a:cs typeface="Times New Roman" panose="02020603050405020304" pitchFamily="18" charset="0"/>
              </a:rPr>
              <a:t>s</a:t>
            </a:r>
            <a:r>
              <a:rPr lang="en-US" b="0" dirty="0" err="1">
                <a:latin typeface="Times New Roman" panose="02020603050405020304" pitchFamily="18" charset="0"/>
                <a:cs typeface="Times New Roman" panose="02020603050405020304" pitchFamily="18" charset="0"/>
              </a:rPr>
              <a:t>max</a:t>
            </a:r>
            <a:r>
              <a:rPr lang="en-US" b="0" dirty="0">
                <a:latin typeface="Times New Roman" panose="02020603050405020304" pitchFamily="18" charset="0"/>
                <a:cs typeface="Times New Roman" panose="02020603050405020304" pitchFamily="18" charset="0"/>
              </a:rPr>
              <a:t>. </a:t>
            </a:r>
            <a:endParaRPr lang="en-US" b="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To </a:t>
            </a:r>
            <a:r>
              <a:rPr lang="en-US" b="0" dirty="0">
                <a:latin typeface="Times New Roman" panose="02020603050405020304" pitchFamily="18" charset="0"/>
                <a:cs typeface="Times New Roman" panose="02020603050405020304" pitchFamily="18" charset="0"/>
              </a:rPr>
              <a:t>find the value of </a:t>
            </a:r>
            <a:r>
              <a:rPr lang="en-US" b="0" dirty="0" err="1" smtClean="0">
                <a:latin typeface="Times New Roman" panose="02020603050405020304" pitchFamily="18" charset="0"/>
                <a:cs typeface="Times New Roman" panose="02020603050405020304" pitchFamily="18" charset="0"/>
              </a:rPr>
              <a:t>R</a:t>
            </a:r>
            <a:r>
              <a:rPr lang="en-US" b="0" baseline="-25000" dirty="0" err="1" smtClean="0">
                <a:latin typeface="Times New Roman" panose="02020603050405020304" pitchFamily="18" charset="0"/>
                <a:cs typeface="Times New Roman" panose="02020603050405020304" pitchFamily="18" charset="0"/>
              </a:rPr>
              <a:t>s</a:t>
            </a:r>
            <a:r>
              <a:rPr lang="en-US" b="0" dirty="0" err="1" smtClean="0">
                <a:latin typeface="Times New Roman" panose="02020603050405020304" pitchFamily="18" charset="0"/>
                <a:cs typeface="Times New Roman" panose="02020603050405020304" pitchFamily="18" charset="0"/>
              </a:rPr>
              <a:t>min</a:t>
            </a:r>
            <a:r>
              <a:rPr lang="en-US" b="0" dirty="0">
                <a:latin typeface="Times New Roman" panose="02020603050405020304" pitchFamily="18" charset="0"/>
                <a:cs typeface="Times New Roman" panose="02020603050405020304" pitchFamily="18" charset="0"/>
              </a:rPr>
              <a:t> </a:t>
            </a:r>
            <a:r>
              <a:rPr lang="en-US" b="0" dirty="0" smtClean="0">
                <a:latin typeface="Times New Roman" panose="02020603050405020304" pitchFamily="18" charset="0"/>
                <a:cs typeface="Times New Roman" panose="02020603050405020304" pitchFamily="18" charset="0"/>
              </a:rPr>
              <a:t>consider </a:t>
            </a:r>
            <a:r>
              <a:rPr lang="en-US" b="0" dirty="0">
                <a:latin typeface="Times New Roman" panose="02020603050405020304" pitchFamily="18" charset="0"/>
                <a:cs typeface="Times New Roman" panose="02020603050405020304" pitchFamily="18" charset="0"/>
              </a:rPr>
              <a:t>the extreme condition that Vin is minimum and load current is maximum.</a:t>
            </a:r>
            <a:endParaRPr lang="en-IN" b="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53</a:t>
            </a:fld>
            <a:endParaRPr lang="en-IN"/>
          </a:p>
        </p:txBody>
      </p:sp>
    </p:spTree>
    <p:extLst>
      <p:ext uri="{BB962C8B-B14F-4D97-AF65-F5344CB8AC3E}">
        <p14:creationId xmlns:p14="http://schemas.microsoft.com/office/powerpoint/2010/main" val="32637700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29983" y="937047"/>
            <a:ext cx="7489626" cy="5187984"/>
          </a:xfrm>
          <a:prstGeom prst="rect">
            <a:avLst/>
          </a:prstGeom>
        </p:spPr>
      </p:pic>
      <p:sp>
        <p:nvSpPr>
          <p:cNvPr id="3" name="object 3"/>
          <p:cNvSpPr txBox="1">
            <a:spLocks noGrp="1"/>
          </p:cNvSpPr>
          <p:nvPr>
            <p:ph type="title"/>
          </p:nvPr>
        </p:nvSpPr>
        <p:spPr>
          <a:xfrm>
            <a:off x="2483866" y="204978"/>
            <a:ext cx="4917440" cy="452120"/>
          </a:xfrm>
          <a:prstGeom prst="rect">
            <a:avLst/>
          </a:prstGeom>
        </p:spPr>
        <p:txBody>
          <a:bodyPr vert="horz" wrap="square" lIns="0" tIns="12065" rIns="0" bIns="0" rtlCol="0">
            <a:spAutoFit/>
          </a:bodyPr>
          <a:lstStyle/>
          <a:p>
            <a:pPr marL="12700">
              <a:lnSpc>
                <a:spcPct val="100000"/>
              </a:lnSpc>
              <a:spcBef>
                <a:spcPts val="95"/>
              </a:spcBef>
            </a:pPr>
            <a:r>
              <a:rPr spc="-20" dirty="0"/>
              <a:t>Zener</a:t>
            </a:r>
            <a:r>
              <a:rPr spc="15" dirty="0"/>
              <a:t> </a:t>
            </a:r>
            <a:r>
              <a:rPr spc="-10" dirty="0"/>
              <a:t>Diode</a:t>
            </a:r>
            <a:r>
              <a:rPr spc="-5" dirty="0"/>
              <a:t> as</a:t>
            </a:r>
            <a:r>
              <a:rPr spc="-10" dirty="0"/>
              <a:t> </a:t>
            </a:r>
            <a:r>
              <a:rPr spc="-30" dirty="0"/>
              <a:t>Voltage</a:t>
            </a:r>
            <a:r>
              <a:rPr spc="5" dirty="0"/>
              <a:t> </a:t>
            </a:r>
            <a:r>
              <a:rPr spc="-15" dirty="0"/>
              <a:t>Regulator</a:t>
            </a:r>
          </a:p>
        </p:txBody>
      </p:sp>
      <p:sp>
        <p:nvSpPr>
          <p:cNvPr id="5" name="Footer Placeholder 4"/>
          <p:cNvSpPr>
            <a:spLocks noGrp="1"/>
          </p:cNvSpPr>
          <p:nvPr>
            <p:ph type="ftr" sz="quarter" idx="5"/>
          </p:nvPr>
        </p:nvSpPr>
        <p:spPr/>
        <p:txBody>
          <a:bodyPr/>
          <a:lstStyle/>
          <a:p>
            <a:r>
              <a:rPr lang="en-IN" smtClean="0"/>
              <a:t>Dr. Neethu Anna Sabu</a:t>
            </a:r>
            <a:endParaRPr lang="en-IN"/>
          </a:p>
        </p:txBody>
      </p:sp>
      <p:sp>
        <p:nvSpPr>
          <p:cNvPr id="6" name="Slide Number Placeholder 8"/>
          <p:cNvSpPr>
            <a:spLocks noGrp="1"/>
          </p:cNvSpPr>
          <p:nvPr>
            <p:ph type="sldNum" sz="quarter" idx="7"/>
          </p:nvPr>
        </p:nvSpPr>
        <p:spPr>
          <a:xfrm>
            <a:off x="6583680" y="6377940"/>
            <a:ext cx="2103120" cy="342900"/>
          </a:xfrm>
        </p:spPr>
        <p:txBody>
          <a:bodyPr/>
          <a:lstStyle/>
          <a:p>
            <a:fld id="{B6F15528-21DE-4FAA-801E-634DDDAF4B2B}" type="slidenum">
              <a:rPr lang="en-IN" smtClean="0"/>
              <a:t>54</a:t>
            </a:fld>
            <a:endParaRPr lang="en-IN"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8134" y="902349"/>
            <a:ext cx="7273581" cy="5525997"/>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912494">
              <a:lnSpc>
                <a:spcPct val="100000"/>
              </a:lnSpc>
              <a:spcBef>
                <a:spcPts val="95"/>
              </a:spcBef>
            </a:pPr>
            <a:r>
              <a:rPr spc="-20" dirty="0"/>
              <a:t>Zener</a:t>
            </a:r>
            <a:r>
              <a:rPr spc="15" dirty="0"/>
              <a:t> </a:t>
            </a:r>
            <a:r>
              <a:rPr spc="-10" dirty="0"/>
              <a:t>Diode </a:t>
            </a:r>
            <a:r>
              <a:rPr spc="-5" dirty="0"/>
              <a:t>as</a:t>
            </a:r>
            <a:r>
              <a:rPr spc="-10" dirty="0"/>
              <a:t> </a:t>
            </a:r>
            <a:r>
              <a:rPr spc="-30" dirty="0"/>
              <a:t>Voltage</a:t>
            </a:r>
            <a:r>
              <a:rPr spc="5" dirty="0"/>
              <a:t> </a:t>
            </a:r>
            <a:r>
              <a:rPr spc="-35" dirty="0"/>
              <a:t>Regulator..</a:t>
            </a:r>
          </a:p>
        </p:txBody>
      </p:sp>
      <p:sp>
        <p:nvSpPr>
          <p:cNvPr id="5" name="Footer Placeholder 4"/>
          <p:cNvSpPr>
            <a:spLocks noGrp="1"/>
          </p:cNvSpPr>
          <p:nvPr>
            <p:ph type="ftr" sz="quarter" idx="5"/>
          </p:nvPr>
        </p:nvSpPr>
        <p:spPr/>
        <p:txBody>
          <a:bodyPr/>
          <a:lstStyle/>
          <a:p>
            <a:r>
              <a:rPr lang="en-IN" smtClean="0"/>
              <a:t>Dr. Neethu Anna Sabu</a:t>
            </a:r>
            <a:endParaRPr lang="en-IN"/>
          </a:p>
        </p:txBody>
      </p:sp>
      <p:sp>
        <p:nvSpPr>
          <p:cNvPr id="6" name="Slide Number Placeholder 5"/>
          <p:cNvSpPr>
            <a:spLocks noGrp="1"/>
          </p:cNvSpPr>
          <p:nvPr>
            <p:ph type="sldNum" sz="quarter" idx="7"/>
          </p:nvPr>
        </p:nvSpPr>
        <p:spPr/>
        <p:txBody>
          <a:bodyPr/>
          <a:lstStyle/>
          <a:p>
            <a:fld id="{B6F15528-21DE-4FAA-801E-634DDDAF4B2B}" type="slidenum">
              <a:rPr lang="en-IN" smtClean="0"/>
              <a:t>55</a:t>
            </a:fld>
            <a:endParaRPr lang="en-IN"/>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2078" y="639327"/>
            <a:ext cx="7638327" cy="5268496"/>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912494">
              <a:lnSpc>
                <a:spcPct val="100000"/>
              </a:lnSpc>
              <a:spcBef>
                <a:spcPts val="95"/>
              </a:spcBef>
            </a:pPr>
            <a:r>
              <a:rPr spc="-20" dirty="0"/>
              <a:t>Zener</a:t>
            </a:r>
            <a:r>
              <a:rPr spc="15" dirty="0"/>
              <a:t> </a:t>
            </a:r>
            <a:r>
              <a:rPr spc="-10" dirty="0"/>
              <a:t>Diode </a:t>
            </a:r>
            <a:r>
              <a:rPr spc="-5" dirty="0"/>
              <a:t>as</a:t>
            </a:r>
            <a:r>
              <a:rPr spc="-10" dirty="0"/>
              <a:t> </a:t>
            </a:r>
            <a:r>
              <a:rPr spc="-30" dirty="0"/>
              <a:t>Voltage</a:t>
            </a:r>
            <a:r>
              <a:rPr spc="5" dirty="0"/>
              <a:t> </a:t>
            </a:r>
            <a:r>
              <a:rPr spc="-35" dirty="0"/>
              <a:t>Regulator..</a:t>
            </a:r>
          </a:p>
        </p:txBody>
      </p:sp>
      <p:sp>
        <p:nvSpPr>
          <p:cNvPr id="5" name="Footer Placeholder 4"/>
          <p:cNvSpPr>
            <a:spLocks noGrp="1"/>
          </p:cNvSpPr>
          <p:nvPr>
            <p:ph type="ftr" sz="quarter" idx="5"/>
          </p:nvPr>
        </p:nvSpPr>
        <p:spPr/>
        <p:txBody>
          <a:bodyPr/>
          <a:lstStyle/>
          <a:p>
            <a:r>
              <a:rPr lang="en-IN" smtClean="0"/>
              <a:t>Dr. Neethu Anna Sabu</a:t>
            </a:r>
            <a:endParaRPr lang="en-IN"/>
          </a:p>
        </p:txBody>
      </p:sp>
      <p:sp>
        <p:nvSpPr>
          <p:cNvPr id="6" name="Slide Number Placeholder 5"/>
          <p:cNvSpPr>
            <a:spLocks noGrp="1"/>
          </p:cNvSpPr>
          <p:nvPr>
            <p:ph type="sldNum" sz="quarter" idx="7"/>
          </p:nvPr>
        </p:nvSpPr>
        <p:spPr/>
        <p:txBody>
          <a:bodyPr/>
          <a:lstStyle/>
          <a:p>
            <a:fld id="{B6F15528-21DE-4FAA-801E-634DDDAF4B2B}" type="slidenum">
              <a:rPr lang="en-IN" smtClean="0"/>
              <a:t>56</a:t>
            </a:fld>
            <a:endParaRPr lang="en-IN"/>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1278" y="941291"/>
            <a:ext cx="7269550" cy="5221967"/>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912494">
              <a:lnSpc>
                <a:spcPct val="100000"/>
              </a:lnSpc>
              <a:spcBef>
                <a:spcPts val="95"/>
              </a:spcBef>
            </a:pPr>
            <a:r>
              <a:rPr spc="-20" dirty="0"/>
              <a:t>Zener</a:t>
            </a:r>
            <a:r>
              <a:rPr spc="15" dirty="0"/>
              <a:t> </a:t>
            </a:r>
            <a:r>
              <a:rPr spc="-10" dirty="0"/>
              <a:t>Diode </a:t>
            </a:r>
            <a:r>
              <a:rPr spc="-5" dirty="0"/>
              <a:t>as</a:t>
            </a:r>
            <a:r>
              <a:rPr spc="-10" dirty="0"/>
              <a:t> </a:t>
            </a:r>
            <a:r>
              <a:rPr spc="-30" dirty="0"/>
              <a:t>Voltage</a:t>
            </a:r>
            <a:r>
              <a:rPr spc="5" dirty="0"/>
              <a:t> </a:t>
            </a:r>
            <a:r>
              <a:rPr spc="-35" dirty="0"/>
              <a:t>Regulator..</a:t>
            </a:r>
          </a:p>
        </p:txBody>
      </p:sp>
      <p:sp>
        <p:nvSpPr>
          <p:cNvPr id="5" name="Footer Placeholder 4"/>
          <p:cNvSpPr>
            <a:spLocks noGrp="1"/>
          </p:cNvSpPr>
          <p:nvPr>
            <p:ph type="ftr" sz="quarter" idx="5"/>
          </p:nvPr>
        </p:nvSpPr>
        <p:spPr/>
        <p:txBody>
          <a:bodyPr/>
          <a:lstStyle/>
          <a:p>
            <a:r>
              <a:rPr lang="en-IN" smtClean="0"/>
              <a:t>Dr. Neethu Anna Sabu</a:t>
            </a:r>
            <a:endParaRPr lang="en-IN"/>
          </a:p>
        </p:txBody>
      </p:sp>
      <p:sp>
        <p:nvSpPr>
          <p:cNvPr id="6" name="Slide Number Placeholder 5"/>
          <p:cNvSpPr>
            <a:spLocks noGrp="1"/>
          </p:cNvSpPr>
          <p:nvPr>
            <p:ph type="sldNum" sz="quarter" idx="7"/>
          </p:nvPr>
        </p:nvSpPr>
        <p:spPr/>
        <p:txBody>
          <a:bodyPr/>
          <a:lstStyle/>
          <a:p>
            <a:fld id="{B6F15528-21DE-4FAA-801E-634DDDAF4B2B}" type="slidenum">
              <a:rPr lang="en-IN" smtClean="0"/>
              <a:t>57</a:t>
            </a:fld>
            <a:endParaRPr lang="en-IN"/>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7512" y="867475"/>
            <a:ext cx="7637412" cy="5757041"/>
          </a:xfrm>
          <a:prstGeom prst="rect">
            <a:avLst/>
          </a:prstGeom>
        </p:spPr>
      </p:pic>
      <p:sp>
        <p:nvSpPr>
          <p:cNvPr id="3" name="Footer Placeholder 2"/>
          <p:cNvSpPr>
            <a:spLocks noGrp="1"/>
          </p:cNvSpPr>
          <p:nvPr>
            <p:ph type="ftr" sz="quarter" idx="5"/>
          </p:nvPr>
        </p:nvSpPr>
        <p:spPr/>
        <p:txBody>
          <a:bodyPr/>
          <a:lstStyle/>
          <a:p>
            <a:r>
              <a:rPr lang="en-IN" smtClean="0"/>
              <a:t>Dr. Neethu Anna Sabu</a:t>
            </a:r>
            <a:endParaRPr lang="en-IN"/>
          </a:p>
        </p:txBody>
      </p:sp>
      <p:sp>
        <p:nvSpPr>
          <p:cNvPr id="4" name="Slide Number Placeholder 3"/>
          <p:cNvSpPr>
            <a:spLocks noGrp="1"/>
          </p:cNvSpPr>
          <p:nvPr>
            <p:ph type="sldNum" sz="quarter" idx="7"/>
          </p:nvPr>
        </p:nvSpPr>
        <p:spPr/>
        <p:txBody>
          <a:bodyPr/>
          <a:lstStyle/>
          <a:p>
            <a:fld id="{B6F15528-21DE-4FAA-801E-634DDDAF4B2B}" type="slidenum">
              <a:rPr lang="en-IN" smtClean="0"/>
              <a:t>58</a:t>
            </a:fld>
            <a:endParaRPr lang="en-IN"/>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4403" y="933924"/>
            <a:ext cx="7446314" cy="5574850"/>
          </a:xfrm>
          <a:prstGeom prst="rect">
            <a:avLst/>
          </a:prstGeom>
        </p:spPr>
      </p:pic>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59</a:t>
            </a:fld>
            <a:endParaRPr lang="en-I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21122" y="1353261"/>
            <a:ext cx="7559158" cy="4027735"/>
          </a:xfrm>
          <a:prstGeom prst="rect">
            <a:avLst/>
          </a:prstGeom>
        </p:spPr>
      </p:pic>
      <p:sp>
        <p:nvSpPr>
          <p:cNvPr id="3" name="object 3"/>
          <p:cNvSpPr txBox="1"/>
          <p:nvPr/>
        </p:nvSpPr>
        <p:spPr>
          <a:xfrm>
            <a:off x="182371" y="961466"/>
            <a:ext cx="8836660" cy="391795"/>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Calibri"/>
                <a:cs typeface="Calibri"/>
              </a:rPr>
              <a:t>Covalent</a:t>
            </a:r>
            <a:r>
              <a:rPr sz="2400" b="1" spc="-5" dirty="0">
                <a:latin typeface="Calibri"/>
                <a:cs typeface="Calibri"/>
              </a:rPr>
              <a:t> bonds</a:t>
            </a:r>
            <a:r>
              <a:rPr sz="2400" b="1" dirty="0">
                <a:latin typeface="Calibri"/>
                <a:cs typeface="Calibri"/>
              </a:rPr>
              <a:t> in</a:t>
            </a:r>
            <a:r>
              <a:rPr sz="2400" b="1" spc="-10" dirty="0">
                <a:latin typeface="Calibri"/>
                <a:cs typeface="Calibri"/>
              </a:rPr>
              <a:t> </a:t>
            </a:r>
            <a:r>
              <a:rPr sz="2400" b="1" dirty="0">
                <a:latin typeface="Calibri"/>
                <a:cs typeface="Calibri"/>
              </a:rPr>
              <a:t>a </a:t>
            </a:r>
            <a:r>
              <a:rPr sz="2400" b="1" spc="-5" dirty="0">
                <a:latin typeface="Calibri"/>
                <a:cs typeface="Calibri"/>
              </a:rPr>
              <a:t>silicon</a:t>
            </a:r>
            <a:r>
              <a:rPr sz="2400" b="1" spc="-15" dirty="0">
                <a:latin typeface="Calibri"/>
                <a:cs typeface="Calibri"/>
              </a:rPr>
              <a:t> </a:t>
            </a:r>
            <a:r>
              <a:rPr sz="2400" b="1" spc="-10" dirty="0">
                <a:latin typeface="Calibri"/>
                <a:cs typeface="Calibri"/>
              </a:rPr>
              <a:t>crystal.</a:t>
            </a:r>
            <a:r>
              <a:rPr sz="2400" b="1" spc="-25" dirty="0">
                <a:latin typeface="Calibri"/>
                <a:cs typeface="Calibri"/>
              </a:rPr>
              <a:t> </a:t>
            </a:r>
            <a:r>
              <a:rPr sz="2400" b="1" spc="-5" dirty="0">
                <a:latin typeface="Calibri"/>
                <a:cs typeface="Calibri"/>
              </a:rPr>
              <a:t>The </a:t>
            </a:r>
            <a:r>
              <a:rPr sz="2400" b="1" dirty="0">
                <a:latin typeface="Calibri"/>
                <a:cs typeface="Calibri"/>
              </a:rPr>
              <a:t>actual</a:t>
            </a:r>
            <a:r>
              <a:rPr sz="2400" b="1" spc="-10" dirty="0">
                <a:latin typeface="Calibri"/>
                <a:cs typeface="Calibri"/>
              </a:rPr>
              <a:t> crystal</a:t>
            </a:r>
            <a:r>
              <a:rPr sz="2400" b="1" spc="-15" dirty="0">
                <a:latin typeface="Calibri"/>
                <a:cs typeface="Calibri"/>
              </a:rPr>
              <a:t> </a:t>
            </a:r>
            <a:r>
              <a:rPr sz="2400" b="1" dirty="0">
                <a:latin typeface="Calibri"/>
                <a:cs typeface="Calibri"/>
              </a:rPr>
              <a:t>is </a:t>
            </a:r>
            <a:r>
              <a:rPr sz="2400" b="1" spc="-5" dirty="0">
                <a:latin typeface="Calibri"/>
                <a:cs typeface="Calibri"/>
              </a:rPr>
              <a:t>3-dimensional.</a:t>
            </a:r>
            <a:endParaRPr sz="2400">
              <a:latin typeface="Calibri"/>
              <a:cs typeface="Calibri"/>
            </a:endParaRPr>
          </a:p>
        </p:txBody>
      </p:sp>
      <p:sp>
        <p:nvSpPr>
          <p:cNvPr id="4" name="object 4"/>
          <p:cNvSpPr txBox="1"/>
          <p:nvPr/>
        </p:nvSpPr>
        <p:spPr>
          <a:xfrm>
            <a:off x="2892932" y="277825"/>
            <a:ext cx="4331970" cy="452120"/>
          </a:xfrm>
          <a:prstGeom prst="rect">
            <a:avLst/>
          </a:prstGeom>
        </p:spPr>
        <p:txBody>
          <a:bodyPr vert="horz" wrap="square" lIns="0" tIns="12065" rIns="0" bIns="0" rtlCol="0">
            <a:spAutoFit/>
          </a:bodyPr>
          <a:lstStyle/>
          <a:p>
            <a:pPr marL="12700">
              <a:lnSpc>
                <a:spcPct val="100000"/>
              </a:lnSpc>
              <a:spcBef>
                <a:spcPts val="95"/>
              </a:spcBef>
            </a:pPr>
            <a:r>
              <a:rPr sz="2800" b="1" spc="-80" dirty="0">
                <a:solidFill>
                  <a:srgbClr val="FF0000"/>
                </a:solidFill>
                <a:latin typeface="Arial"/>
                <a:cs typeface="Arial"/>
              </a:rPr>
              <a:t>Semiconductor</a:t>
            </a:r>
            <a:r>
              <a:rPr sz="2800" b="1" spc="5" dirty="0">
                <a:solidFill>
                  <a:srgbClr val="FF0000"/>
                </a:solidFill>
                <a:latin typeface="Arial"/>
                <a:cs typeface="Arial"/>
              </a:rPr>
              <a:t> </a:t>
            </a:r>
            <a:r>
              <a:rPr sz="2800" b="1" spc="-5" dirty="0">
                <a:solidFill>
                  <a:srgbClr val="FF0000"/>
                </a:solidFill>
                <a:latin typeface="Arial"/>
                <a:cs typeface="Arial"/>
              </a:rPr>
              <a:t>Materials..</a:t>
            </a:r>
            <a:endParaRPr sz="2800">
              <a:latin typeface="Arial"/>
              <a:cs typeface="Arial"/>
            </a:endParaRPr>
          </a:p>
        </p:txBody>
      </p:sp>
      <p:sp>
        <p:nvSpPr>
          <p:cNvPr id="5" name="Footer Placeholder 4"/>
          <p:cNvSpPr>
            <a:spLocks noGrp="1"/>
          </p:cNvSpPr>
          <p:nvPr>
            <p:ph type="ftr" sz="quarter" idx="5"/>
          </p:nvPr>
        </p:nvSpPr>
        <p:spPr/>
        <p:txBody>
          <a:bodyPr/>
          <a:lstStyle/>
          <a:p>
            <a:r>
              <a:rPr lang="en-IN" smtClean="0"/>
              <a:t>Dr. Neethu Anna Sabu</a:t>
            </a:r>
            <a:endParaRPr lang="en-IN"/>
          </a:p>
        </p:txBody>
      </p:sp>
      <p:sp>
        <p:nvSpPr>
          <p:cNvPr id="6" name="Slide Number Placeholder 5"/>
          <p:cNvSpPr>
            <a:spLocks noGrp="1"/>
          </p:cNvSpPr>
          <p:nvPr>
            <p:ph type="sldNum" sz="quarter" idx="7"/>
          </p:nvPr>
        </p:nvSpPr>
        <p:spPr/>
        <p:txBody>
          <a:bodyPr/>
          <a:lstStyle/>
          <a:p>
            <a:fld id="{B6F15528-21DE-4FAA-801E-634DDDAF4B2B}" type="slidenum">
              <a:rPr lang="en-IN" smtClean="0"/>
              <a:t>6</a:t>
            </a:fld>
            <a:endParaRPr lang="en-IN"/>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5"/>
          </p:nvPr>
        </p:nvSpPr>
        <p:spPr/>
        <p:txBody>
          <a:bodyPr/>
          <a:lstStyle/>
          <a:p>
            <a:r>
              <a:rPr lang="en-IN" smtClean="0"/>
              <a:t>Dr. Neethu Anna Sabu</a:t>
            </a:r>
            <a:endParaRPr lang="en-IN"/>
          </a:p>
        </p:txBody>
      </p:sp>
      <p:sp>
        <p:nvSpPr>
          <p:cNvPr id="3" name="Slide Number Placeholder 2"/>
          <p:cNvSpPr>
            <a:spLocks noGrp="1"/>
          </p:cNvSpPr>
          <p:nvPr>
            <p:ph type="sldNum" sz="quarter" idx="7"/>
          </p:nvPr>
        </p:nvSpPr>
        <p:spPr/>
        <p:txBody>
          <a:bodyPr/>
          <a:lstStyle/>
          <a:p>
            <a:fld id="{B6F15528-21DE-4FAA-801E-634DDDAF4B2B}" type="slidenum">
              <a:rPr lang="en-IN" smtClean="0"/>
              <a:t>60</a:t>
            </a:fld>
            <a:endParaRPr lang="en-IN"/>
          </a:p>
        </p:txBody>
      </p:sp>
      <p:sp>
        <p:nvSpPr>
          <p:cNvPr id="4" name="TextBox 3"/>
          <p:cNvSpPr txBox="1"/>
          <p:nvPr/>
        </p:nvSpPr>
        <p:spPr>
          <a:xfrm>
            <a:off x="1181100" y="381000"/>
            <a:ext cx="7086600" cy="461665"/>
          </a:xfrm>
          <a:prstGeom prst="rect">
            <a:avLst/>
          </a:prstGeom>
          <a:noFill/>
        </p:spPr>
        <p:txBody>
          <a:bodyPr wrap="square" rtlCol="0">
            <a:spAutoFit/>
          </a:bodyPr>
          <a:lstStyle/>
          <a:p>
            <a:pPr algn="ctr"/>
            <a:r>
              <a:rPr lang="en-US" sz="2400" dirty="0" smtClean="0">
                <a:latin typeface="Times New Roman" panose="02020603050405020304" pitchFamily="18" charset="0"/>
                <a:cs typeface="Times New Roman" panose="02020603050405020304" pitchFamily="18" charset="0"/>
              </a:rPr>
              <a:t>Rectifiers</a:t>
            </a:r>
            <a:endParaRPr lang="en-IN" sz="24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680484" y="1143000"/>
            <a:ext cx="8077200" cy="5016758"/>
          </a:xfrm>
          <a:prstGeom prst="rect">
            <a:avLst/>
          </a:prstGeom>
          <a:noFill/>
        </p:spPr>
        <p:txBody>
          <a:bodyPr wrap="square" rtlCol="0">
            <a:spAutoFit/>
          </a:bodyPr>
          <a:lstStyle/>
          <a:p>
            <a:pPr marL="285750" indent="-28575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Power Diodes </a:t>
            </a:r>
            <a:r>
              <a:rPr lang="en-US" sz="2000" dirty="0">
                <a:latin typeface="Times New Roman" panose="02020603050405020304" pitchFamily="18" charset="0"/>
                <a:cs typeface="Times New Roman" panose="02020603050405020304" pitchFamily="18" charset="0"/>
              </a:rPr>
              <a:t>are semiconductor </a:t>
            </a:r>
            <a:r>
              <a:rPr lang="en-US" sz="2000" dirty="0" err="1">
                <a:latin typeface="Times New Roman" panose="02020603050405020304" pitchFamily="18" charset="0"/>
                <a:cs typeface="Times New Roman" panose="02020603050405020304" pitchFamily="18" charset="0"/>
              </a:rPr>
              <a:t>pn</a:t>
            </a:r>
            <a:r>
              <a:rPr lang="en-US" sz="2000" dirty="0">
                <a:latin typeface="Times New Roman" panose="02020603050405020304" pitchFamily="18" charset="0"/>
                <a:cs typeface="Times New Roman" panose="02020603050405020304" pitchFamily="18" charset="0"/>
              </a:rPr>
              <a:t>-junctions capable of passing large currents at high voltage values for use in rectifier </a:t>
            </a:r>
            <a:r>
              <a:rPr lang="en-US" sz="2000" dirty="0" smtClean="0">
                <a:latin typeface="Times New Roman" panose="02020603050405020304" pitchFamily="18" charset="0"/>
                <a:cs typeface="Times New Roman" panose="02020603050405020304" pitchFamily="18" charset="0"/>
              </a:rPr>
              <a:t>circuits.</a:t>
            </a:r>
          </a:p>
          <a:p>
            <a:pPr marL="285750"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One </a:t>
            </a:r>
            <a:r>
              <a:rPr lang="en-US" sz="2000" dirty="0">
                <a:latin typeface="Times New Roman" panose="02020603050405020304" pitchFamily="18" charset="0"/>
                <a:cs typeface="Times New Roman" panose="02020603050405020304" pitchFamily="18" charset="0"/>
              </a:rPr>
              <a:t>widely used application of this feature and the power diode in general is in the conversion of an alternating voltage (AC) into a pulsating voltage (</a:t>
            </a:r>
            <a:r>
              <a:rPr lang="en-US" sz="2000" dirty="0" smtClean="0">
                <a:latin typeface="Times New Roman" panose="02020603050405020304" pitchFamily="18" charset="0"/>
                <a:cs typeface="Times New Roman" panose="02020603050405020304" pitchFamily="18" charset="0"/>
              </a:rPr>
              <a:t>DC)-</a:t>
            </a:r>
            <a:r>
              <a:rPr lang="en-US" sz="2000" b="1" i="1" dirty="0" smtClean="0">
                <a:latin typeface="Times New Roman" panose="02020603050405020304" pitchFamily="18" charset="0"/>
                <a:cs typeface="Times New Roman" panose="02020603050405020304" pitchFamily="18" charset="0"/>
              </a:rPr>
              <a:t>Rectification</a:t>
            </a:r>
            <a:r>
              <a:rPr lang="en-US" sz="2000" b="1" dirty="0" smtClean="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simple PN junction diode acts as a rectifier. The forward biasing and reverse biasing conditions of the diode makes the rectification</a:t>
            </a:r>
            <a:r>
              <a:rPr lang="en-US" sz="2000" dirty="0" smtClean="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halfwave</a:t>
            </a:r>
            <a:r>
              <a:rPr lang="en-US" sz="2000" dirty="0">
                <a:latin typeface="Times New Roman" panose="02020603050405020304" pitchFamily="18" charset="0"/>
                <a:cs typeface="Times New Roman" panose="02020603050405020304" pitchFamily="18" charset="0"/>
              </a:rPr>
              <a:t> rectifier is defined as a type of rectifier that </a:t>
            </a:r>
            <a:r>
              <a:rPr lang="en-US" sz="2000" b="1" dirty="0">
                <a:latin typeface="Times New Roman" panose="02020603050405020304" pitchFamily="18" charset="0"/>
                <a:cs typeface="Times New Roman" panose="02020603050405020304" pitchFamily="18" charset="0"/>
              </a:rPr>
              <a:t>allows only one-half cycle of an AC </a:t>
            </a:r>
            <a:r>
              <a:rPr lang="en-US" sz="2000" b="1" dirty="0" smtClean="0">
                <a:latin typeface="Times New Roman" panose="02020603050405020304" pitchFamily="18" charset="0"/>
                <a:cs typeface="Times New Roman" panose="02020603050405020304" pitchFamily="18" charset="0"/>
              </a:rPr>
              <a:t>input voltage </a:t>
            </a:r>
            <a:r>
              <a:rPr lang="en-US" sz="2000" b="1" dirty="0">
                <a:latin typeface="Times New Roman" panose="02020603050405020304" pitchFamily="18" charset="0"/>
                <a:cs typeface="Times New Roman" panose="02020603050405020304" pitchFamily="18" charset="0"/>
              </a:rPr>
              <a:t>waveform to pass while blocking the other half cycle</a:t>
            </a:r>
            <a:r>
              <a:rPr lang="en-US" sz="2000" b="1" dirty="0" smtClean="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Full-wave rectifier circuit rectifies both positive and negative half cycles of the input supply</a:t>
            </a:r>
            <a:r>
              <a:rPr lang="en-US" sz="2000" dirty="0" smtClean="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sz="2000" b="1"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b="1"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312140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622" y="676783"/>
            <a:ext cx="8197850" cy="923330"/>
          </a:xfrm>
          <a:prstGeom prst="rect">
            <a:avLst/>
          </a:prstGeom>
        </p:spPr>
        <p:txBody>
          <a:bodyPr vert="horz" wrap="square" lIns="0" tIns="12700" rIns="0" bIns="0" rtlCol="0">
            <a:spAutoFit/>
          </a:bodyPr>
          <a:lstStyle/>
          <a:p>
            <a:pPr marL="563245" algn="ctr">
              <a:lnSpc>
                <a:spcPts val="2155"/>
              </a:lnSpc>
              <a:spcBef>
                <a:spcPts val="100"/>
              </a:spcBef>
            </a:pPr>
            <a:r>
              <a:rPr sz="1800" spc="-25" dirty="0">
                <a:latin typeface="Times New Roman" panose="02020603050405020304" pitchFamily="18" charset="0"/>
                <a:cs typeface="Times New Roman" panose="02020603050405020304" pitchFamily="18" charset="0"/>
              </a:rPr>
              <a:t>HALF-WAVE </a:t>
            </a:r>
            <a:r>
              <a:rPr sz="1800" spc="-10" dirty="0">
                <a:latin typeface="Times New Roman" panose="02020603050405020304" pitchFamily="18" charset="0"/>
                <a:cs typeface="Times New Roman" panose="02020603050405020304" pitchFamily="18" charset="0"/>
              </a:rPr>
              <a:t>RECTIFIER</a:t>
            </a:r>
            <a:endParaRPr sz="1800" dirty="0">
              <a:latin typeface="Times New Roman" panose="02020603050405020304" pitchFamily="18" charset="0"/>
              <a:cs typeface="Times New Roman" panose="02020603050405020304" pitchFamily="18" charset="0"/>
            </a:endParaRPr>
          </a:p>
          <a:p>
            <a:pPr marL="12700" marR="5080" algn="just">
              <a:lnSpc>
                <a:spcPts val="2400"/>
              </a:lnSpc>
              <a:spcBef>
                <a:spcPts val="75"/>
              </a:spcBef>
            </a:pPr>
            <a:r>
              <a:rPr sz="1800" b="0" spc="-5" dirty="0">
                <a:solidFill>
                  <a:srgbClr val="000000"/>
                </a:solidFill>
                <a:latin typeface="Times New Roman" panose="02020603050405020304" pitchFamily="18" charset="0"/>
                <a:cs typeface="Times New Roman" panose="02020603050405020304" pitchFamily="18" charset="0"/>
              </a:rPr>
              <a:t>The circuit</a:t>
            </a:r>
            <a:r>
              <a:rPr sz="1800" b="0" spc="-10" dirty="0">
                <a:solidFill>
                  <a:srgbClr val="000000"/>
                </a:solidFill>
                <a:latin typeface="Times New Roman" panose="02020603050405020304" pitchFamily="18" charset="0"/>
                <a:cs typeface="Times New Roman" panose="02020603050405020304" pitchFamily="18" charset="0"/>
              </a:rPr>
              <a:t> diagram</a:t>
            </a:r>
            <a:r>
              <a:rPr sz="1800" b="0" dirty="0">
                <a:solidFill>
                  <a:srgbClr val="000000"/>
                </a:solidFill>
                <a:latin typeface="Times New Roman" panose="02020603050405020304" pitchFamily="18" charset="0"/>
                <a:cs typeface="Times New Roman" panose="02020603050405020304" pitchFamily="18" charset="0"/>
              </a:rPr>
              <a:t> </a:t>
            </a:r>
            <a:r>
              <a:rPr sz="1800" b="0" spc="-5" dirty="0">
                <a:solidFill>
                  <a:srgbClr val="000000"/>
                </a:solidFill>
                <a:latin typeface="Times New Roman" panose="02020603050405020304" pitchFamily="18" charset="0"/>
                <a:cs typeface="Times New Roman" panose="02020603050405020304" pitchFamily="18" charset="0"/>
              </a:rPr>
              <a:t>of</a:t>
            </a:r>
            <a:r>
              <a:rPr sz="1800" b="0" spc="-10" dirty="0">
                <a:solidFill>
                  <a:srgbClr val="000000"/>
                </a:solidFill>
                <a:latin typeface="Times New Roman" panose="02020603050405020304" pitchFamily="18" charset="0"/>
                <a:cs typeface="Times New Roman" panose="02020603050405020304" pitchFamily="18" charset="0"/>
              </a:rPr>
              <a:t> </a:t>
            </a:r>
            <a:r>
              <a:rPr sz="1800" b="0" dirty="0">
                <a:solidFill>
                  <a:srgbClr val="000000"/>
                </a:solidFill>
                <a:latin typeface="Times New Roman" panose="02020603050405020304" pitchFamily="18" charset="0"/>
                <a:cs typeface="Times New Roman" panose="02020603050405020304" pitchFamily="18" charset="0"/>
              </a:rPr>
              <a:t>a</a:t>
            </a:r>
            <a:r>
              <a:rPr sz="1800" b="0" spc="5" dirty="0">
                <a:solidFill>
                  <a:srgbClr val="000000"/>
                </a:solidFill>
                <a:latin typeface="Times New Roman" panose="02020603050405020304" pitchFamily="18" charset="0"/>
                <a:cs typeface="Times New Roman" panose="02020603050405020304" pitchFamily="18" charset="0"/>
              </a:rPr>
              <a:t> </a:t>
            </a:r>
            <a:r>
              <a:rPr sz="1800" b="0" spc="-10" dirty="0">
                <a:solidFill>
                  <a:srgbClr val="000000"/>
                </a:solidFill>
                <a:latin typeface="Times New Roman" panose="02020603050405020304" pitchFamily="18" charset="0"/>
                <a:cs typeface="Times New Roman" panose="02020603050405020304" pitchFamily="18" charset="0"/>
              </a:rPr>
              <a:t>half-wave</a:t>
            </a:r>
            <a:r>
              <a:rPr sz="1800" b="0" dirty="0">
                <a:solidFill>
                  <a:srgbClr val="000000"/>
                </a:solidFill>
                <a:latin typeface="Times New Roman" panose="02020603050405020304" pitchFamily="18" charset="0"/>
                <a:cs typeface="Times New Roman" panose="02020603050405020304" pitchFamily="18" charset="0"/>
              </a:rPr>
              <a:t> </a:t>
            </a:r>
            <a:r>
              <a:rPr sz="1800" b="0" spc="-5" dirty="0">
                <a:solidFill>
                  <a:srgbClr val="000000"/>
                </a:solidFill>
                <a:latin typeface="Times New Roman" panose="02020603050405020304" pitchFamily="18" charset="0"/>
                <a:cs typeface="Times New Roman" panose="02020603050405020304" pitchFamily="18" charset="0"/>
              </a:rPr>
              <a:t>rectifier</a:t>
            </a:r>
            <a:r>
              <a:rPr sz="1800" b="0" spc="25" dirty="0">
                <a:solidFill>
                  <a:srgbClr val="000000"/>
                </a:solidFill>
                <a:latin typeface="Times New Roman" panose="02020603050405020304" pitchFamily="18" charset="0"/>
                <a:cs typeface="Times New Roman" panose="02020603050405020304" pitchFamily="18" charset="0"/>
              </a:rPr>
              <a:t> </a:t>
            </a:r>
            <a:r>
              <a:rPr sz="1800" b="0" dirty="0">
                <a:solidFill>
                  <a:srgbClr val="000000"/>
                </a:solidFill>
                <a:latin typeface="Times New Roman" panose="02020603050405020304" pitchFamily="18" charset="0"/>
                <a:cs typeface="Times New Roman" panose="02020603050405020304" pitchFamily="18" charset="0"/>
              </a:rPr>
              <a:t>is</a:t>
            </a:r>
            <a:r>
              <a:rPr sz="1800" b="0" spc="10" dirty="0">
                <a:solidFill>
                  <a:srgbClr val="000000"/>
                </a:solidFill>
                <a:latin typeface="Times New Roman" panose="02020603050405020304" pitchFamily="18" charset="0"/>
                <a:cs typeface="Times New Roman" panose="02020603050405020304" pitchFamily="18" charset="0"/>
              </a:rPr>
              <a:t> </a:t>
            </a:r>
            <a:r>
              <a:rPr sz="1800" b="0" spc="-5" dirty="0">
                <a:solidFill>
                  <a:srgbClr val="000000"/>
                </a:solidFill>
                <a:latin typeface="Times New Roman" panose="02020603050405020304" pitchFamily="18" charset="0"/>
                <a:cs typeface="Times New Roman" panose="02020603050405020304" pitchFamily="18" charset="0"/>
              </a:rPr>
              <a:t>shown</a:t>
            </a:r>
            <a:r>
              <a:rPr sz="1800" b="0" spc="15" dirty="0">
                <a:solidFill>
                  <a:srgbClr val="000000"/>
                </a:solidFill>
                <a:latin typeface="Times New Roman" panose="02020603050405020304" pitchFamily="18" charset="0"/>
                <a:cs typeface="Times New Roman" panose="02020603050405020304" pitchFamily="18" charset="0"/>
              </a:rPr>
              <a:t> </a:t>
            </a:r>
            <a:r>
              <a:rPr sz="1800" b="0" dirty="0">
                <a:solidFill>
                  <a:srgbClr val="000000"/>
                </a:solidFill>
                <a:latin typeface="Times New Roman" panose="02020603050405020304" pitchFamily="18" charset="0"/>
                <a:cs typeface="Times New Roman" panose="02020603050405020304" pitchFamily="18" charset="0"/>
              </a:rPr>
              <a:t>along</a:t>
            </a:r>
            <a:r>
              <a:rPr sz="1800" b="0" spc="-20" dirty="0">
                <a:solidFill>
                  <a:srgbClr val="000000"/>
                </a:solidFill>
                <a:latin typeface="Times New Roman" panose="02020603050405020304" pitchFamily="18" charset="0"/>
                <a:cs typeface="Times New Roman" panose="02020603050405020304" pitchFamily="18" charset="0"/>
              </a:rPr>
              <a:t> </a:t>
            </a:r>
            <a:r>
              <a:rPr sz="1800" b="0" spc="-5" dirty="0">
                <a:solidFill>
                  <a:srgbClr val="000000"/>
                </a:solidFill>
                <a:latin typeface="Times New Roman" panose="02020603050405020304" pitchFamily="18" charset="0"/>
                <a:cs typeface="Times New Roman" panose="02020603050405020304" pitchFamily="18" charset="0"/>
              </a:rPr>
              <a:t>with</a:t>
            </a:r>
            <a:r>
              <a:rPr sz="1800" b="0" spc="5" dirty="0">
                <a:solidFill>
                  <a:srgbClr val="000000"/>
                </a:solidFill>
                <a:latin typeface="Times New Roman" panose="02020603050405020304" pitchFamily="18" charset="0"/>
                <a:cs typeface="Times New Roman" panose="02020603050405020304" pitchFamily="18" charset="0"/>
              </a:rPr>
              <a:t> </a:t>
            </a:r>
            <a:r>
              <a:rPr sz="1800" b="0" dirty="0">
                <a:solidFill>
                  <a:srgbClr val="000000"/>
                </a:solidFill>
                <a:latin typeface="Times New Roman" panose="02020603050405020304" pitchFamily="18" charset="0"/>
                <a:cs typeface="Times New Roman" panose="02020603050405020304" pitchFamily="18" charset="0"/>
              </a:rPr>
              <a:t>the</a:t>
            </a:r>
            <a:r>
              <a:rPr sz="1800" b="0" spc="5" dirty="0">
                <a:solidFill>
                  <a:srgbClr val="000000"/>
                </a:solidFill>
                <a:latin typeface="Times New Roman" panose="02020603050405020304" pitchFamily="18" charset="0"/>
                <a:cs typeface="Times New Roman" panose="02020603050405020304" pitchFamily="18" charset="0"/>
              </a:rPr>
              <a:t> </a:t>
            </a:r>
            <a:r>
              <a:rPr sz="1800" b="0" dirty="0">
                <a:solidFill>
                  <a:srgbClr val="000000"/>
                </a:solidFill>
                <a:latin typeface="Times New Roman" panose="02020603050405020304" pitchFamily="18" charset="0"/>
                <a:cs typeface="Times New Roman" panose="02020603050405020304" pitchFamily="18" charset="0"/>
              </a:rPr>
              <a:t>I/P</a:t>
            </a:r>
            <a:r>
              <a:rPr sz="1800" b="0" spc="-5" dirty="0">
                <a:solidFill>
                  <a:srgbClr val="000000"/>
                </a:solidFill>
                <a:latin typeface="Times New Roman" panose="02020603050405020304" pitchFamily="18" charset="0"/>
                <a:cs typeface="Times New Roman" panose="02020603050405020304" pitchFamily="18" charset="0"/>
              </a:rPr>
              <a:t> </a:t>
            </a:r>
            <a:r>
              <a:rPr sz="1800" b="0" dirty="0">
                <a:solidFill>
                  <a:srgbClr val="000000"/>
                </a:solidFill>
                <a:latin typeface="Times New Roman" panose="02020603050405020304" pitchFamily="18" charset="0"/>
                <a:cs typeface="Times New Roman" panose="02020603050405020304" pitchFamily="18" charset="0"/>
              </a:rPr>
              <a:t>and O/P </a:t>
            </a:r>
            <a:r>
              <a:rPr sz="1800" b="0" spc="-440" dirty="0">
                <a:solidFill>
                  <a:srgbClr val="000000"/>
                </a:solidFill>
                <a:latin typeface="Times New Roman" panose="02020603050405020304" pitchFamily="18" charset="0"/>
                <a:cs typeface="Times New Roman" panose="02020603050405020304" pitchFamily="18" charset="0"/>
              </a:rPr>
              <a:t> </a:t>
            </a:r>
            <a:r>
              <a:rPr sz="1800" b="0" spc="-25" dirty="0">
                <a:solidFill>
                  <a:srgbClr val="000000"/>
                </a:solidFill>
                <a:latin typeface="Times New Roman" panose="02020603050405020304" pitchFamily="18" charset="0"/>
                <a:cs typeface="Times New Roman" panose="02020603050405020304" pitchFamily="18" charset="0"/>
              </a:rPr>
              <a:t>Waveforms.</a:t>
            </a:r>
            <a:endParaRPr sz="1800" dirty="0">
              <a:latin typeface="Times New Roman" panose="02020603050405020304" pitchFamily="18" charset="0"/>
              <a:cs typeface="Times New Roman" panose="02020603050405020304" pitchFamily="18" charset="0"/>
            </a:endParaRPr>
          </a:p>
        </p:txBody>
      </p:sp>
      <p:pic>
        <p:nvPicPr>
          <p:cNvPr id="3" name="object 3"/>
          <p:cNvPicPr/>
          <p:nvPr/>
        </p:nvPicPr>
        <p:blipFill>
          <a:blip r:embed="rId2" cstate="print"/>
          <a:stretch>
            <a:fillRect/>
          </a:stretch>
        </p:blipFill>
        <p:spPr>
          <a:xfrm>
            <a:off x="5517639" y="1448897"/>
            <a:ext cx="2717858" cy="2244360"/>
          </a:xfrm>
          <a:prstGeom prst="rect">
            <a:avLst/>
          </a:prstGeom>
        </p:spPr>
      </p:pic>
      <p:grpSp>
        <p:nvGrpSpPr>
          <p:cNvPr id="4" name="object 4"/>
          <p:cNvGrpSpPr/>
          <p:nvPr/>
        </p:nvGrpSpPr>
        <p:grpSpPr>
          <a:xfrm>
            <a:off x="749786" y="1412747"/>
            <a:ext cx="4699635" cy="1872614"/>
            <a:chOff x="749786" y="1412747"/>
            <a:chExt cx="4699635" cy="1872614"/>
          </a:xfrm>
        </p:grpSpPr>
        <p:pic>
          <p:nvPicPr>
            <p:cNvPr id="5" name="object 5"/>
            <p:cNvPicPr/>
            <p:nvPr/>
          </p:nvPicPr>
          <p:blipFill>
            <a:blip r:embed="rId3" cstate="print"/>
            <a:stretch>
              <a:fillRect/>
            </a:stretch>
          </p:blipFill>
          <p:spPr>
            <a:xfrm>
              <a:off x="749786" y="1645347"/>
              <a:ext cx="4148521" cy="1639507"/>
            </a:xfrm>
            <a:prstGeom prst="rect">
              <a:avLst/>
            </a:prstGeom>
          </p:spPr>
        </p:pic>
        <p:sp>
          <p:nvSpPr>
            <p:cNvPr id="6" name="object 6"/>
            <p:cNvSpPr/>
            <p:nvPr/>
          </p:nvSpPr>
          <p:spPr>
            <a:xfrm>
              <a:off x="3032379" y="1412747"/>
              <a:ext cx="2416810" cy="1454150"/>
            </a:xfrm>
            <a:custGeom>
              <a:avLst/>
              <a:gdLst/>
              <a:ahLst/>
              <a:cxnLst/>
              <a:rect l="l" t="t" r="r" b="b"/>
              <a:pathLst>
                <a:path w="2416810" h="1454150">
                  <a:moveTo>
                    <a:pt x="148209" y="96139"/>
                  </a:moveTo>
                  <a:lnTo>
                    <a:pt x="147828" y="94361"/>
                  </a:lnTo>
                  <a:lnTo>
                    <a:pt x="127914" y="8255"/>
                  </a:lnTo>
                  <a:lnTo>
                    <a:pt x="126746" y="3175"/>
                  </a:lnTo>
                  <a:lnTo>
                    <a:pt x="57658" y="66421"/>
                  </a:lnTo>
                  <a:lnTo>
                    <a:pt x="56388" y="67564"/>
                  </a:lnTo>
                  <a:lnTo>
                    <a:pt x="56261" y="69596"/>
                  </a:lnTo>
                  <a:lnTo>
                    <a:pt x="57645" y="70993"/>
                  </a:lnTo>
                  <a:lnTo>
                    <a:pt x="58674" y="72136"/>
                  </a:lnTo>
                  <a:lnTo>
                    <a:pt x="60706" y="72263"/>
                  </a:lnTo>
                  <a:lnTo>
                    <a:pt x="61976" y="70993"/>
                  </a:lnTo>
                  <a:lnTo>
                    <a:pt x="118465" y="19367"/>
                  </a:lnTo>
                  <a:lnTo>
                    <a:pt x="0" y="400177"/>
                  </a:lnTo>
                  <a:lnTo>
                    <a:pt x="5969" y="402082"/>
                  </a:lnTo>
                  <a:lnTo>
                    <a:pt x="124396" y="21247"/>
                  </a:lnTo>
                  <a:lnTo>
                    <a:pt x="141986" y="97536"/>
                  </a:lnTo>
                  <a:lnTo>
                    <a:pt x="143764" y="98552"/>
                  </a:lnTo>
                  <a:lnTo>
                    <a:pt x="145415" y="98171"/>
                  </a:lnTo>
                  <a:lnTo>
                    <a:pt x="147193" y="97790"/>
                  </a:lnTo>
                  <a:lnTo>
                    <a:pt x="148209" y="96139"/>
                  </a:lnTo>
                  <a:close/>
                </a:path>
                <a:path w="2416810" h="1454150">
                  <a:moveTo>
                    <a:pt x="2357755" y="401066"/>
                  </a:moveTo>
                  <a:lnTo>
                    <a:pt x="2286381" y="340360"/>
                  </a:lnTo>
                  <a:lnTo>
                    <a:pt x="2284984" y="339344"/>
                  </a:lnTo>
                  <a:lnTo>
                    <a:pt x="2283079" y="339471"/>
                  </a:lnTo>
                  <a:lnTo>
                    <a:pt x="2281936" y="340741"/>
                  </a:lnTo>
                  <a:lnTo>
                    <a:pt x="2280793" y="342138"/>
                  </a:lnTo>
                  <a:lnTo>
                    <a:pt x="2280920" y="344170"/>
                  </a:lnTo>
                  <a:lnTo>
                    <a:pt x="2282190" y="345313"/>
                  </a:lnTo>
                  <a:lnTo>
                    <a:pt x="2340445" y="394792"/>
                  </a:lnTo>
                  <a:lnTo>
                    <a:pt x="130302" y="0"/>
                  </a:lnTo>
                  <a:lnTo>
                    <a:pt x="129159" y="6223"/>
                  </a:lnTo>
                  <a:lnTo>
                    <a:pt x="2339403" y="401027"/>
                  </a:lnTo>
                  <a:lnTo>
                    <a:pt x="2267585" y="427355"/>
                  </a:lnTo>
                  <a:lnTo>
                    <a:pt x="2265934" y="427990"/>
                  </a:lnTo>
                  <a:lnTo>
                    <a:pt x="2265045" y="429768"/>
                  </a:lnTo>
                  <a:lnTo>
                    <a:pt x="2266315" y="433070"/>
                  </a:lnTo>
                  <a:lnTo>
                    <a:pt x="2268093" y="433959"/>
                  </a:lnTo>
                  <a:lnTo>
                    <a:pt x="2269744" y="433324"/>
                  </a:lnTo>
                  <a:lnTo>
                    <a:pt x="2352205" y="403098"/>
                  </a:lnTo>
                  <a:lnTo>
                    <a:pt x="2357755" y="401066"/>
                  </a:lnTo>
                  <a:close/>
                </a:path>
                <a:path w="2416810" h="1454150">
                  <a:moveTo>
                    <a:pt x="2416683" y="1453769"/>
                  </a:moveTo>
                  <a:lnTo>
                    <a:pt x="2416111" y="1452245"/>
                  </a:lnTo>
                  <a:lnTo>
                    <a:pt x="2384298" y="1365885"/>
                  </a:lnTo>
                  <a:lnTo>
                    <a:pt x="2383663" y="1364234"/>
                  </a:lnTo>
                  <a:lnTo>
                    <a:pt x="2381885" y="1363345"/>
                  </a:lnTo>
                  <a:lnTo>
                    <a:pt x="2378583" y="1364615"/>
                  </a:lnTo>
                  <a:lnTo>
                    <a:pt x="2377694" y="1366393"/>
                  </a:lnTo>
                  <a:lnTo>
                    <a:pt x="2378329" y="1368044"/>
                  </a:lnTo>
                  <a:lnTo>
                    <a:pt x="2404757" y="1439875"/>
                  </a:lnTo>
                  <a:lnTo>
                    <a:pt x="1554353" y="738251"/>
                  </a:lnTo>
                  <a:lnTo>
                    <a:pt x="1550289" y="743204"/>
                  </a:lnTo>
                  <a:lnTo>
                    <a:pt x="2400770" y="1444790"/>
                  </a:lnTo>
                  <a:lnTo>
                    <a:pt x="2325243" y="1432433"/>
                  </a:lnTo>
                  <a:lnTo>
                    <a:pt x="2323465" y="1432179"/>
                  </a:lnTo>
                  <a:lnTo>
                    <a:pt x="2321814" y="1433322"/>
                  </a:lnTo>
                  <a:lnTo>
                    <a:pt x="2321306" y="1436751"/>
                  </a:lnTo>
                  <a:lnTo>
                    <a:pt x="2322449" y="1438402"/>
                  </a:lnTo>
                  <a:lnTo>
                    <a:pt x="2324227" y="1438656"/>
                  </a:lnTo>
                  <a:lnTo>
                    <a:pt x="2416683" y="1453769"/>
                  </a:lnTo>
                  <a:close/>
                </a:path>
              </a:pathLst>
            </a:custGeom>
            <a:solidFill>
              <a:srgbClr val="5B9BD4"/>
            </a:solidFill>
          </p:spPr>
          <p:txBody>
            <a:bodyPr wrap="square" lIns="0" tIns="0" rIns="0" bIns="0" rtlCol="0"/>
            <a:lstStyle/>
            <a:p>
              <a:endParaRPr/>
            </a:p>
          </p:txBody>
        </p:sp>
      </p:grpSp>
      <p:sp>
        <p:nvSpPr>
          <p:cNvPr id="7" name="object 7"/>
          <p:cNvSpPr txBox="1"/>
          <p:nvPr/>
        </p:nvSpPr>
        <p:spPr>
          <a:xfrm>
            <a:off x="204622" y="3505200"/>
            <a:ext cx="8762365" cy="2505173"/>
          </a:xfrm>
          <a:prstGeom prst="rect">
            <a:avLst/>
          </a:prstGeom>
        </p:spPr>
        <p:txBody>
          <a:bodyPr vert="horz" wrap="square" lIns="0" tIns="12065" rIns="0" bIns="0" rtlCol="0">
            <a:spAutoFit/>
          </a:bodyPr>
          <a:lstStyle/>
          <a:p>
            <a:pPr marL="299085" indent="-287020" algn="just">
              <a:lnSpc>
                <a:spcPct val="100000"/>
              </a:lnSpc>
              <a:spcBef>
                <a:spcPts val="95"/>
              </a:spcBef>
              <a:buFont typeface="Microsoft Sans Serif"/>
              <a:buChar char="•"/>
              <a:tabLst>
                <a:tab pos="299720" algn="l"/>
              </a:tabLst>
            </a:pPr>
            <a:r>
              <a:rPr spc="-5" dirty="0">
                <a:latin typeface="Times New Roman" panose="02020603050405020304" pitchFamily="18" charset="0"/>
                <a:cs typeface="Times New Roman" panose="02020603050405020304" pitchFamily="18" charset="0"/>
              </a:rPr>
              <a:t>The </a:t>
            </a:r>
            <a:r>
              <a:rPr spc="-15" dirty="0">
                <a:latin typeface="Times New Roman" panose="02020603050405020304" pitchFamily="18" charset="0"/>
                <a:cs typeface="Times New Roman" panose="02020603050405020304" pitchFamily="18" charset="0"/>
              </a:rPr>
              <a:t>transformer</a:t>
            </a:r>
            <a:r>
              <a:rPr spc="4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is</a:t>
            </a:r>
            <a:r>
              <a:rPr spc="-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employed</a:t>
            </a:r>
            <a:r>
              <a:rPr spc="3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in</a:t>
            </a:r>
            <a:r>
              <a:rPr spc="-5"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order</a:t>
            </a:r>
            <a:r>
              <a:rPr spc="4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to</a:t>
            </a:r>
            <a:r>
              <a:rPr spc="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step-down</a:t>
            </a:r>
            <a:r>
              <a:rPr spc="1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the</a:t>
            </a:r>
            <a:r>
              <a:rPr spc="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supply</a:t>
            </a:r>
            <a:r>
              <a:rPr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voltage.</a:t>
            </a:r>
            <a:endParaRPr dirty="0">
              <a:latin typeface="Times New Roman" panose="02020603050405020304" pitchFamily="18" charset="0"/>
              <a:cs typeface="Times New Roman" panose="02020603050405020304" pitchFamily="18" charset="0"/>
            </a:endParaRPr>
          </a:p>
          <a:p>
            <a:pPr marL="299085" marR="5080" indent="-287020" algn="just">
              <a:lnSpc>
                <a:spcPct val="100000"/>
              </a:lnSpc>
              <a:buFont typeface="Microsoft Sans Serif"/>
              <a:buChar char="•"/>
              <a:tabLst>
                <a:tab pos="345440" algn="l"/>
              </a:tabLst>
            </a:pP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The diode </a:t>
            </a:r>
            <a:r>
              <a:rPr dirty="0">
                <a:latin typeface="Times New Roman" panose="02020603050405020304" pitchFamily="18" charset="0"/>
                <a:cs typeface="Times New Roman" panose="02020603050405020304" pitchFamily="18" charset="0"/>
              </a:rPr>
              <a:t>is </a:t>
            </a:r>
            <a:r>
              <a:rPr spc="-10" dirty="0">
                <a:latin typeface="Times New Roman" panose="02020603050405020304" pitchFamily="18" charset="0"/>
                <a:cs typeface="Times New Roman" panose="02020603050405020304" pitchFamily="18" charset="0"/>
              </a:rPr>
              <a:t>used to </a:t>
            </a:r>
            <a:r>
              <a:rPr spc="-5" dirty="0">
                <a:latin typeface="Times New Roman" panose="02020603050405020304" pitchFamily="18" charset="0"/>
                <a:cs typeface="Times New Roman" panose="02020603050405020304" pitchFamily="18" charset="0"/>
              </a:rPr>
              <a:t>rectify the ac </a:t>
            </a:r>
            <a:r>
              <a:rPr spc="-10" dirty="0">
                <a:latin typeface="Times New Roman" panose="02020603050405020304" pitchFamily="18" charset="0"/>
                <a:cs typeface="Times New Roman" panose="02020603050405020304" pitchFamily="18" charset="0"/>
              </a:rPr>
              <a:t>signal </a:t>
            </a:r>
            <a:r>
              <a:rPr spc="-5" dirty="0">
                <a:latin typeface="Times New Roman" panose="02020603050405020304" pitchFamily="18" charset="0"/>
                <a:cs typeface="Times New Roman" panose="02020603050405020304" pitchFamily="18" charset="0"/>
              </a:rPr>
              <a:t>while the </a:t>
            </a:r>
            <a:r>
              <a:rPr spc="-10" dirty="0">
                <a:latin typeface="Times New Roman" panose="02020603050405020304" pitchFamily="18" charset="0"/>
                <a:cs typeface="Times New Roman" panose="02020603050405020304" pitchFamily="18" charset="0"/>
              </a:rPr>
              <a:t>pulsating </a:t>
            </a:r>
            <a:r>
              <a:rPr spc="-5" dirty="0">
                <a:latin typeface="Times New Roman" panose="02020603050405020304" pitchFamily="18" charset="0"/>
                <a:cs typeface="Times New Roman" panose="02020603050405020304" pitchFamily="18" charset="0"/>
              </a:rPr>
              <a:t>dc </a:t>
            </a:r>
            <a:r>
              <a:rPr dirty="0">
                <a:latin typeface="Times New Roman" panose="02020603050405020304" pitchFamily="18" charset="0"/>
                <a:cs typeface="Times New Roman" panose="02020603050405020304" pitchFamily="18" charset="0"/>
              </a:rPr>
              <a:t>is </a:t>
            </a:r>
            <a:r>
              <a:rPr spc="-20" dirty="0">
                <a:latin typeface="Times New Roman" panose="02020603050405020304" pitchFamily="18" charset="0"/>
                <a:cs typeface="Times New Roman" panose="02020603050405020304" pitchFamily="18" charset="0"/>
              </a:rPr>
              <a:t>taken </a:t>
            </a:r>
            <a:r>
              <a:rPr spc="-10" dirty="0">
                <a:latin typeface="Times New Roman" panose="02020603050405020304" pitchFamily="18" charset="0"/>
                <a:cs typeface="Times New Roman" panose="02020603050405020304" pitchFamily="18" charset="0"/>
              </a:rPr>
              <a:t>across </a:t>
            </a:r>
            <a:r>
              <a:rPr spc="-5" dirty="0">
                <a:latin typeface="Times New Roman" panose="02020603050405020304" pitchFamily="18" charset="0"/>
                <a:cs typeface="Times New Roman" panose="02020603050405020304" pitchFamily="18" charset="0"/>
              </a:rPr>
              <a:t>the load </a:t>
            </a:r>
            <a:r>
              <a:rPr spc="-10" dirty="0">
                <a:latin typeface="Times New Roman" panose="02020603050405020304" pitchFamily="18" charset="0"/>
                <a:cs typeface="Times New Roman" panose="02020603050405020304" pitchFamily="18" charset="0"/>
              </a:rPr>
              <a:t>resistor </a:t>
            </a:r>
            <a:r>
              <a:rPr spc="-5" dirty="0">
                <a:latin typeface="Times New Roman" panose="02020603050405020304" pitchFamily="18" charset="0"/>
                <a:cs typeface="Times New Roman" panose="02020603050405020304" pitchFamily="18" charset="0"/>
              </a:rPr>
              <a:t>RL. </a:t>
            </a:r>
            <a:r>
              <a:rPr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299085" marR="5080" indent="-287020" algn="just">
              <a:lnSpc>
                <a:spcPct val="100000"/>
              </a:lnSpc>
              <a:buFont typeface="Microsoft Sans Serif"/>
              <a:buChar char="•"/>
              <a:tabLst>
                <a:tab pos="345440" algn="l"/>
              </a:tabLst>
            </a:pPr>
            <a:r>
              <a:rPr spc="-10" dirty="0" smtClean="0">
                <a:latin typeface="Times New Roman" panose="02020603050405020304" pitchFamily="18" charset="0"/>
                <a:cs typeface="Times New Roman" panose="02020603050405020304" pitchFamily="18" charset="0"/>
              </a:rPr>
              <a:t>During </a:t>
            </a:r>
            <a:r>
              <a:rPr spc="-5" dirty="0">
                <a:latin typeface="Times New Roman" panose="02020603050405020304" pitchFamily="18" charset="0"/>
                <a:cs typeface="Times New Roman" panose="02020603050405020304" pitchFamily="18" charset="0"/>
              </a:rPr>
              <a:t>the </a:t>
            </a:r>
            <a:r>
              <a:rPr spc="-10" dirty="0">
                <a:latin typeface="Times New Roman" panose="02020603050405020304" pitchFamily="18" charset="0"/>
                <a:cs typeface="Times New Roman" panose="02020603050405020304" pitchFamily="18" charset="0"/>
              </a:rPr>
              <a:t>+ve half-cycle, </a:t>
            </a:r>
            <a:r>
              <a:rPr spc="-5" dirty="0">
                <a:latin typeface="Times New Roman" panose="02020603050405020304" pitchFamily="18" charset="0"/>
                <a:cs typeface="Times New Roman" panose="02020603050405020304" pitchFamily="18" charset="0"/>
              </a:rPr>
              <a:t>the end X of the secondary </a:t>
            </a:r>
            <a:r>
              <a:rPr dirty="0">
                <a:latin typeface="Times New Roman" panose="02020603050405020304" pitchFamily="18" charset="0"/>
                <a:cs typeface="Times New Roman" panose="02020603050405020304" pitchFamily="18" charset="0"/>
              </a:rPr>
              <a:t>is </a:t>
            </a:r>
            <a:r>
              <a:rPr spc="-10" dirty="0">
                <a:latin typeface="Times New Roman" panose="02020603050405020304" pitchFamily="18" charset="0"/>
                <a:cs typeface="Times New Roman" panose="02020603050405020304" pitchFamily="18" charset="0"/>
              </a:rPr>
              <a:t>+ve </a:t>
            </a:r>
            <a:r>
              <a:rPr spc="-5" dirty="0">
                <a:latin typeface="Times New Roman" panose="02020603050405020304" pitchFamily="18" charset="0"/>
                <a:cs typeface="Times New Roman" panose="02020603050405020304" pitchFamily="18" charset="0"/>
              </a:rPr>
              <a:t>and end Y </a:t>
            </a:r>
            <a:r>
              <a:rPr dirty="0">
                <a:latin typeface="Times New Roman" panose="02020603050405020304" pitchFamily="18" charset="0"/>
                <a:cs typeface="Times New Roman" panose="02020603050405020304" pitchFamily="18" charset="0"/>
              </a:rPr>
              <a:t>is </a:t>
            </a:r>
            <a:r>
              <a:rPr spc="-10" dirty="0">
                <a:latin typeface="Times New Roman" panose="02020603050405020304" pitchFamily="18" charset="0"/>
                <a:cs typeface="Times New Roman" panose="02020603050405020304" pitchFamily="18" charset="0"/>
              </a:rPr>
              <a:t>–ve. </a:t>
            </a:r>
            <a:r>
              <a:rPr spc="-5" dirty="0">
                <a:latin typeface="Times New Roman" panose="02020603050405020304" pitchFamily="18" charset="0"/>
                <a:cs typeface="Times New Roman" panose="02020603050405020304" pitchFamily="18" charset="0"/>
              </a:rPr>
              <a:t>Thus, </a:t>
            </a:r>
            <a:r>
              <a:rPr spc="-15" dirty="0">
                <a:latin typeface="Times New Roman" panose="02020603050405020304" pitchFamily="18" charset="0"/>
                <a:cs typeface="Times New Roman" panose="02020603050405020304" pitchFamily="18" charset="0"/>
              </a:rPr>
              <a:t>forward </a:t>
            </a:r>
            <a:r>
              <a:rPr spc="-10" dirty="0">
                <a:latin typeface="Times New Roman" panose="02020603050405020304" pitchFamily="18" charset="0"/>
                <a:cs typeface="Times New Roman" panose="02020603050405020304" pitchFamily="18" charset="0"/>
              </a:rPr>
              <a:t>biasing the </a:t>
            </a:r>
            <a:r>
              <a:rPr spc="-5" dirty="0">
                <a:latin typeface="Times New Roman" panose="02020603050405020304" pitchFamily="18" charset="0"/>
                <a:cs typeface="Times New Roman" panose="02020603050405020304" pitchFamily="18" charset="0"/>
              </a:rPr>
              <a:t> </a:t>
            </a:r>
            <a:r>
              <a:rPr spc="-10" dirty="0" smtClean="0">
                <a:latin typeface="Times New Roman" panose="02020603050405020304" pitchFamily="18" charset="0"/>
                <a:cs typeface="Times New Roman" panose="02020603050405020304" pitchFamily="18" charset="0"/>
              </a:rPr>
              <a:t>diode.</a:t>
            </a:r>
            <a:r>
              <a:rPr lang="en-US" dirty="0">
                <a:latin typeface="Times New Roman" panose="02020603050405020304" pitchFamily="18" charset="0"/>
                <a:cs typeface="Times New Roman" panose="02020603050405020304" pitchFamily="18" charset="0"/>
              </a:rPr>
              <a:t> </a:t>
            </a:r>
            <a:r>
              <a:rPr spc="-5" dirty="0" smtClean="0">
                <a:latin typeface="Times New Roman" panose="02020603050405020304" pitchFamily="18" charset="0"/>
                <a:cs typeface="Times New Roman" panose="02020603050405020304" pitchFamily="18" charset="0"/>
              </a:rPr>
              <a:t>As</a:t>
            </a:r>
            <a:r>
              <a:rPr spc="250" dirty="0" smtClean="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the</a:t>
            </a:r>
            <a:r>
              <a:rPr spc="25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diode</a:t>
            </a:r>
            <a:r>
              <a:rPr spc="27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is</a:t>
            </a:r>
            <a:r>
              <a:rPr spc="250"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forward</a:t>
            </a:r>
            <a:r>
              <a:rPr spc="27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biased,</a:t>
            </a:r>
            <a:r>
              <a:rPr spc="254"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the</a:t>
            </a:r>
            <a:r>
              <a:rPr spc="27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current</a:t>
            </a:r>
            <a:r>
              <a:rPr spc="26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flows</a:t>
            </a:r>
            <a:r>
              <a:rPr spc="26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through</a:t>
            </a:r>
            <a:r>
              <a:rPr spc="26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the</a:t>
            </a:r>
            <a:r>
              <a:rPr spc="254"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load</a:t>
            </a:r>
            <a:r>
              <a:rPr spc="26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RL</a:t>
            </a:r>
            <a:r>
              <a:rPr spc="27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and</a:t>
            </a:r>
            <a:r>
              <a:rPr spc="254"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a</a:t>
            </a:r>
            <a:r>
              <a:rPr spc="26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voltage</a:t>
            </a:r>
            <a:r>
              <a:rPr spc="24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is</a:t>
            </a:r>
            <a:r>
              <a:rPr spc="254"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developed </a:t>
            </a:r>
            <a:r>
              <a:rPr spc="-35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across</a:t>
            </a:r>
            <a:r>
              <a:rPr spc="1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it.</a:t>
            </a:r>
          </a:p>
          <a:p>
            <a:pPr marL="288290" marR="1295400" indent="-276225" algn="just">
              <a:lnSpc>
                <a:spcPct val="100000"/>
              </a:lnSpc>
              <a:spcBef>
                <a:spcPts val="5"/>
              </a:spcBef>
              <a:buFont typeface="Microsoft Sans Serif"/>
              <a:buChar char="•"/>
              <a:tabLst>
                <a:tab pos="299085" algn="l"/>
                <a:tab pos="299720" algn="l"/>
              </a:tabLst>
            </a:pPr>
            <a:r>
              <a:rPr spc="-5" dirty="0">
                <a:latin typeface="Times New Roman" panose="02020603050405020304" pitchFamily="18" charset="0"/>
                <a:cs typeface="Times New Roman" panose="02020603050405020304" pitchFamily="18" charset="0"/>
              </a:rPr>
              <a:t>During</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the</a:t>
            </a:r>
            <a:r>
              <a:rPr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–ve</a:t>
            </a:r>
            <a:r>
              <a:rPr spc="2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half-cycle</a:t>
            </a:r>
            <a:r>
              <a:rPr spc="-2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the</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end</a:t>
            </a:r>
            <a:r>
              <a:rPr spc="1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Y </a:t>
            </a:r>
            <a:r>
              <a:rPr dirty="0">
                <a:latin typeface="Times New Roman" panose="02020603050405020304" pitchFamily="18" charset="0"/>
                <a:cs typeface="Times New Roman" panose="02020603050405020304" pitchFamily="18" charset="0"/>
              </a:rPr>
              <a:t>is</a:t>
            </a:r>
            <a:r>
              <a:rPr spc="-10" dirty="0">
                <a:latin typeface="Times New Roman" panose="02020603050405020304" pitchFamily="18" charset="0"/>
                <a:cs typeface="Times New Roman" panose="02020603050405020304" pitchFamily="18" charset="0"/>
              </a:rPr>
              <a:t> +ve</a:t>
            </a:r>
            <a:r>
              <a:rPr spc="2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and</a:t>
            </a:r>
            <a:r>
              <a:rPr spc="-1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end</a:t>
            </a:r>
            <a:r>
              <a:rPr spc="1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X </a:t>
            </a:r>
            <a:r>
              <a:rPr dirty="0">
                <a:latin typeface="Times New Roman" panose="02020603050405020304" pitchFamily="18" charset="0"/>
                <a:cs typeface="Times New Roman" panose="02020603050405020304" pitchFamily="18" charset="0"/>
              </a:rPr>
              <a:t>is</a:t>
            </a:r>
            <a:r>
              <a:rPr spc="-10" dirty="0">
                <a:latin typeface="Times New Roman" panose="02020603050405020304" pitchFamily="18" charset="0"/>
                <a:cs typeface="Times New Roman" panose="02020603050405020304" pitchFamily="18" charset="0"/>
              </a:rPr>
              <a:t> –ve</a:t>
            </a:r>
            <a:r>
              <a:rPr spc="1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thus,</a:t>
            </a:r>
            <a:r>
              <a:rPr dirty="0">
                <a:latin typeface="Times New Roman" panose="02020603050405020304" pitchFamily="18" charset="0"/>
                <a:cs typeface="Times New Roman" panose="02020603050405020304" pitchFamily="18" charset="0"/>
              </a:rPr>
              <a:t> </a:t>
            </a:r>
            <a:r>
              <a:rPr spc="-20" dirty="0" smtClean="0">
                <a:latin typeface="Times New Roman" panose="02020603050405020304" pitchFamily="18" charset="0"/>
                <a:cs typeface="Times New Roman" panose="02020603050405020304" pitchFamily="18" charset="0"/>
              </a:rPr>
              <a:t>reverse</a:t>
            </a:r>
            <a:r>
              <a:rPr lang="en-US" spc="45" dirty="0">
                <a:latin typeface="Times New Roman" panose="02020603050405020304" pitchFamily="18" charset="0"/>
                <a:cs typeface="Times New Roman" panose="02020603050405020304" pitchFamily="18" charset="0"/>
              </a:rPr>
              <a:t> </a:t>
            </a:r>
            <a:r>
              <a:rPr spc="-5" dirty="0" smtClean="0">
                <a:latin typeface="Times New Roman" panose="02020603050405020304" pitchFamily="18" charset="0"/>
                <a:cs typeface="Times New Roman" panose="02020603050405020304" pitchFamily="18" charset="0"/>
              </a:rPr>
              <a:t>biasing</a:t>
            </a:r>
            <a:r>
              <a:rPr spc="-30" dirty="0" smtClean="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the </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diode.</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As</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the</a:t>
            </a:r>
            <a:r>
              <a:rPr spc="1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diode</a:t>
            </a:r>
            <a:r>
              <a:rPr dirty="0">
                <a:latin typeface="Times New Roman" panose="02020603050405020304" pitchFamily="18" charset="0"/>
                <a:cs typeface="Times New Roman" panose="02020603050405020304" pitchFamily="18" charset="0"/>
              </a:rPr>
              <a:t> is </a:t>
            </a:r>
            <a:r>
              <a:rPr spc="-20" dirty="0">
                <a:latin typeface="Times New Roman" panose="02020603050405020304" pitchFamily="18" charset="0"/>
                <a:cs typeface="Times New Roman" panose="02020603050405020304" pitchFamily="18" charset="0"/>
              </a:rPr>
              <a:t>reverse</a:t>
            </a:r>
            <a:r>
              <a:rPr spc="4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biased</a:t>
            </a:r>
            <a:r>
              <a:rPr spc="10"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there</a:t>
            </a:r>
            <a:r>
              <a:rPr spc="3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is</a:t>
            </a:r>
            <a:r>
              <a:rPr spc="-1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no</a:t>
            </a:r>
            <a:r>
              <a:rPr spc="1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flow</a:t>
            </a:r>
            <a:r>
              <a:rPr spc="1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of</a:t>
            </a:r>
            <a:r>
              <a:rPr spc="2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current</a:t>
            </a:r>
            <a:r>
              <a:rPr spc="3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through</a:t>
            </a:r>
            <a:r>
              <a:rPr spc="2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RL</a:t>
            </a:r>
            <a:r>
              <a:rPr spc="15"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thereby</a:t>
            </a:r>
            <a:r>
              <a:rPr spc="4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the </a:t>
            </a:r>
            <a:r>
              <a:rPr spc="-35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output</a:t>
            </a:r>
            <a:r>
              <a:rPr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voltage </a:t>
            </a:r>
            <a:r>
              <a:rPr dirty="0">
                <a:latin typeface="Times New Roman" panose="02020603050405020304" pitchFamily="18" charset="0"/>
                <a:cs typeface="Times New Roman" panose="02020603050405020304" pitchFamily="18" charset="0"/>
              </a:rPr>
              <a:t>is </a:t>
            </a:r>
            <a:r>
              <a:rPr spc="-20" dirty="0">
                <a:latin typeface="Times New Roman" panose="02020603050405020304" pitchFamily="18" charset="0"/>
                <a:cs typeface="Times New Roman" panose="02020603050405020304" pitchFamily="18" charset="0"/>
              </a:rPr>
              <a:t>zero.</a:t>
            </a:r>
            <a:endParaRPr dirty="0">
              <a:latin typeface="Times New Roman" panose="02020603050405020304" pitchFamily="18" charset="0"/>
              <a:cs typeface="Times New Roman" panose="02020603050405020304" pitchFamily="18" charset="0"/>
            </a:endParaRPr>
          </a:p>
        </p:txBody>
      </p:sp>
      <p:sp>
        <p:nvSpPr>
          <p:cNvPr id="9" name="object 9"/>
          <p:cNvSpPr txBox="1"/>
          <p:nvPr/>
        </p:nvSpPr>
        <p:spPr>
          <a:xfrm>
            <a:off x="6673977" y="6684061"/>
            <a:ext cx="2429510" cy="165735"/>
          </a:xfrm>
          <a:prstGeom prst="rect">
            <a:avLst/>
          </a:prstGeom>
        </p:spPr>
        <p:txBody>
          <a:bodyPr vert="horz" wrap="square" lIns="0" tIns="0" rIns="0" bIns="0" rtlCol="0">
            <a:spAutoFit/>
          </a:bodyPr>
          <a:lstStyle/>
          <a:p>
            <a:pPr marL="12700">
              <a:lnSpc>
                <a:spcPts val="1150"/>
              </a:lnSpc>
            </a:pPr>
            <a:r>
              <a:rPr sz="1100" dirty="0">
                <a:solidFill>
                  <a:srgbClr val="C00000"/>
                </a:solidFill>
                <a:latin typeface="Calibri"/>
                <a:cs typeface="Calibri"/>
              </a:rPr>
              <a:t>5.1</a:t>
            </a:r>
            <a:r>
              <a:rPr sz="1100" spc="-25" dirty="0">
                <a:solidFill>
                  <a:srgbClr val="C00000"/>
                </a:solidFill>
                <a:latin typeface="Calibri"/>
                <a:cs typeface="Calibri"/>
              </a:rPr>
              <a:t> </a:t>
            </a:r>
            <a:r>
              <a:rPr sz="1100" dirty="0">
                <a:solidFill>
                  <a:srgbClr val="C00000"/>
                </a:solidFill>
                <a:latin typeface="Calibri"/>
                <a:cs typeface="Calibri"/>
              </a:rPr>
              <a:t>Diode</a:t>
            </a:r>
            <a:r>
              <a:rPr sz="1100" spc="-30" dirty="0">
                <a:solidFill>
                  <a:srgbClr val="C00000"/>
                </a:solidFill>
                <a:latin typeface="Calibri"/>
                <a:cs typeface="Calibri"/>
              </a:rPr>
              <a:t> </a:t>
            </a:r>
            <a:r>
              <a:rPr sz="1100" dirty="0">
                <a:solidFill>
                  <a:srgbClr val="C00000"/>
                </a:solidFill>
                <a:latin typeface="Calibri"/>
                <a:cs typeface="Calibri"/>
              </a:rPr>
              <a:t>and</a:t>
            </a:r>
            <a:r>
              <a:rPr sz="1100" spc="-25" dirty="0">
                <a:solidFill>
                  <a:srgbClr val="C00000"/>
                </a:solidFill>
                <a:latin typeface="Calibri"/>
                <a:cs typeface="Calibri"/>
              </a:rPr>
              <a:t> </a:t>
            </a:r>
            <a:r>
              <a:rPr sz="1100" dirty="0">
                <a:solidFill>
                  <a:srgbClr val="C00000"/>
                </a:solidFill>
                <a:latin typeface="Calibri"/>
                <a:cs typeface="Calibri"/>
              </a:rPr>
              <a:t>Rectifiers</a:t>
            </a:r>
            <a:r>
              <a:rPr sz="1100" spc="455" dirty="0">
                <a:solidFill>
                  <a:srgbClr val="C00000"/>
                </a:solidFill>
                <a:latin typeface="Calibri"/>
                <a:cs typeface="Calibri"/>
              </a:rPr>
              <a:t> </a:t>
            </a:r>
            <a:r>
              <a:rPr sz="1100" dirty="0">
                <a:solidFill>
                  <a:srgbClr val="C00000"/>
                </a:solidFill>
                <a:latin typeface="Calibri"/>
                <a:cs typeface="Calibri"/>
              </a:rPr>
              <a:t>EEEE-MBZ/KJSCE</a:t>
            </a:r>
            <a:endParaRPr sz="1100">
              <a:latin typeface="Calibri"/>
              <a:cs typeface="Calibri"/>
            </a:endParaRPr>
          </a:p>
        </p:txBody>
      </p:sp>
      <p:sp>
        <p:nvSpPr>
          <p:cNvPr id="10" name="Footer Placeholder 9"/>
          <p:cNvSpPr>
            <a:spLocks noGrp="1"/>
          </p:cNvSpPr>
          <p:nvPr>
            <p:ph type="ftr" sz="quarter" idx="5"/>
          </p:nvPr>
        </p:nvSpPr>
        <p:spPr/>
        <p:txBody>
          <a:bodyPr/>
          <a:lstStyle/>
          <a:p>
            <a:r>
              <a:rPr lang="en-IN" smtClean="0"/>
              <a:t>Dr. Neethu Anna Sabu</a:t>
            </a:r>
            <a:endParaRPr lang="en-IN"/>
          </a:p>
        </p:txBody>
      </p:sp>
      <p:sp>
        <p:nvSpPr>
          <p:cNvPr id="11" name="Slide Number Placeholder 10"/>
          <p:cNvSpPr>
            <a:spLocks noGrp="1"/>
          </p:cNvSpPr>
          <p:nvPr>
            <p:ph type="sldNum" sz="quarter" idx="7"/>
          </p:nvPr>
        </p:nvSpPr>
        <p:spPr/>
        <p:txBody>
          <a:bodyPr/>
          <a:lstStyle/>
          <a:p>
            <a:fld id="{B6F15528-21DE-4FAA-801E-634DDDAF4B2B}" type="slidenum">
              <a:rPr lang="en-IN" smtClean="0"/>
              <a:t>61</a:t>
            </a:fld>
            <a:endParaRPr lang="en-IN"/>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3748" y="244602"/>
            <a:ext cx="4923790" cy="452120"/>
          </a:xfrm>
          <a:prstGeom prst="rect">
            <a:avLst/>
          </a:prstGeom>
        </p:spPr>
        <p:txBody>
          <a:bodyPr vert="horz" wrap="square" lIns="0" tIns="12065" rIns="0" bIns="0" rtlCol="0">
            <a:spAutoFit/>
          </a:bodyPr>
          <a:lstStyle/>
          <a:p>
            <a:pPr marL="12700">
              <a:lnSpc>
                <a:spcPct val="100000"/>
              </a:lnSpc>
              <a:spcBef>
                <a:spcPts val="95"/>
              </a:spcBef>
            </a:pPr>
            <a:r>
              <a:rPr spc="-10" dirty="0"/>
              <a:t>Efficiency</a:t>
            </a:r>
            <a:r>
              <a:rPr spc="5" dirty="0"/>
              <a:t> </a:t>
            </a:r>
            <a:r>
              <a:rPr spc="-5" dirty="0"/>
              <a:t>of</a:t>
            </a:r>
            <a:r>
              <a:rPr spc="5" dirty="0"/>
              <a:t> </a:t>
            </a:r>
            <a:r>
              <a:rPr spc="-5" dirty="0"/>
              <a:t>a</a:t>
            </a:r>
            <a:r>
              <a:rPr spc="5" dirty="0"/>
              <a:t> </a:t>
            </a:r>
            <a:r>
              <a:rPr spc="-5" dirty="0"/>
              <a:t>Half</a:t>
            </a:r>
            <a:r>
              <a:rPr spc="5" dirty="0"/>
              <a:t> </a:t>
            </a:r>
            <a:r>
              <a:rPr spc="-25" dirty="0"/>
              <a:t>wave</a:t>
            </a:r>
            <a:r>
              <a:rPr spc="-10" dirty="0"/>
              <a:t> </a:t>
            </a:r>
            <a:r>
              <a:rPr spc="-15" dirty="0"/>
              <a:t>Rectifier</a:t>
            </a:r>
          </a:p>
        </p:txBody>
      </p:sp>
      <p:grpSp>
        <p:nvGrpSpPr>
          <p:cNvPr id="3" name="object 3"/>
          <p:cNvGrpSpPr/>
          <p:nvPr/>
        </p:nvGrpSpPr>
        <p:grpSpPr>
          <a:xfrm>
            <a:off x="410362" y="921067"/>
            <a:ext cx="5576570" cy="1466850"/>
            <a:chOff x="410362" y="921067"/>
            <a:chExt cx="5576570" cy="1466850"/>
          </a:xfrm>
        </p:grpSpPr>
        <p:pic>
          <p:nvPicPr>
            <p:cNvPr id="4" name="object 4"/>
            <p:cNvPicPr/>
            <p:nvPr/>
          </p:nvPicPr>
          <p:blipFill>
            <a:blip r:embed="rId2" cstate="print"/>
            <a:stretch>
              <a:fillRect/>
            </a:stretch>
          </p:blipFill>
          <p:spPr>
            <a:xfrm>
              <a:off x="426427" y="921067"/>
              <a:ext cx="4605147" cy="688022"/>
            </a:xfrm>
            <a:prstGeom prst="rect">
              <a:avLst/>
            </a:prstGeom>
          </p:spPr>
        </p:pic>
        <p:pic>
          <p:nvPicPr>
            <p:cNvPr id="5" name="object 5"/>
            <p:cNvPicPr/>
            <p:nvPr/>
          </p:nvPicPr>
          <p:blipFill>
            <a:blip r:embed="rId3" cstate="print"/>
            <a:stretch>
              <a:fillRect/>
            </a:stretch>
          </p:blipFill>
          <p:spPr>
            <a:xfrm>
              <a:off x="410362" y="1501978"/>
              <a:ext cx="5576316" cy="885875"/>
            </a:xfrm>
            <a:prstGeom prst="rect">
              <a:avLst/>
            </a:prstGeom>
          </p:spPr>
        </p:pic>
      </p:grpSp>
      <p:sp>
        <p:nvSpPr>
          <p:cNvPr id="6" name="object 6"/>
          <p:cNvSpPr txBox="1"/>
          <p:nvPr/>
        </p:nvSpPr>
        <p:spPr>
          <a:xfrm>
            <a:off x="505155" y="2361945"/>
            <a:ext cx="1000125" cy="330835"/>
          </a:xfrm>
          <a:prstGeom prst="rect">
            <a:avLst/>
          </a:prstGeom>
        </p:spPr>
        <p:txBody>
          <a:bodyPr vert="horz" wrap="square" lIns="0" tIns="13335" rIns="0" bIns="0" rtlCol="0">
            <a:spAutoFit/>
          </a:bodyPr>
          <a:lstStyle/>
          <a:p>
            <a:pPr marL="12700">
              <a:lnSpc>
                <a:spcPct val="100000"/>
              </a:lnSpc>
              <a:spcBef>
                <a:spcPts val="105"/>
              </a:spcBef>
            </a:pPr>
            <a:r>
              <a:rPr sz="2000" b="1" dirty="0">
                <a:latin typeface="Calibri"/>
                <a:cs typeface="Calibri"/>
              </a:rPr>
              <a:t>dc</a:t>
            </a:r>
            <a:r>
              <a:rPr sz="2000" b="1" spc="-65" dirty="0">
                <a:latin typeface="Calibri"/>
                <a:cs typeface="Calibri"/>
              </a:rPr>
              <a:t> </a:t>
            </a:r>
            <a:r>
              <a:rPr sz="2000" b="1" spc="-15" dirty="0">
                <a:latin typeface="Calibri"/>
                <a:cs typeface="Calibri"/>
              </a:rPr>
              <a:t>Power</a:t>
            </a:r>
            <a:endParaRPr sz="2000">
              <a:latin typeface="Calibri"/>
              <a:cs typeface="Calibri"/>
            </a:endParaRPr>
          </a:p>
        </p:txBody>
      </p:sp>
      <p:grpSp>
        <p:nvGrpSpPr>
          <p:cNvPr id="7" name="object 7"/>
          <p:cNvGrpSpPr/>
          <p:nvPr/>
        </p:nvGrpSpPr>
        <p:grpSpPr>
          <a:xfrm>
            <a:off x="416902" y="2679509"/>
            <a:ext cx="5517515" cy="2675890"/>
            <a:chOff x="416902" y="2679509"/>
            <a:chExt cx="5517515" cy="2675890"/>
          </a:xfrm>
        </p:grpSpPr>
        <p:pic>
          <p:nvPicPr>
            <p:cNvPr id="8" name="object 8"/>
            <p:cNvPicPr/>
            <p:nvPr/>
          </p:nvPicPr>
          <p:blipFill>
            <a:blip r:embed="rId4" cstate="print"/>
            <a:stretch>
              <a:fillRect/>
            </a:stretch>
          </p:blipFill>
          <p:spPr>
            <a:xfrm>
              <a:off x="426427" y="2689098"/>
              <a:ext cx="3479165" cy="2445131"/>
            </a:xfrm>
            <a:prstGeom prst="rect">
              <a:avLst/>
            </a:prstGeom>
          </p:spPr>
        </p:pic>
        <p:sp>
          <p:nvSpPr>
            <p:cNvPr id="9" name="object 9"/>
            <p:cNvSpPr/>
            <p:nvPr/>
          </p:nvSpPr>
          <p:spPr>
            <a:xfrm>
              <a:off x="421665" y="2684272"/>
              <a:ext cx="3488690" cy="2454910"/>
            </a:xfrm>
            <a:custGeom>
              <a:avLst/>
              <a:gdLst/>
              <a:ahLst/>
              <a:cxnLst/>
              <a:rect l="l" t="t" r="r" b="b"/>
              <a:pathLst>
                <a:path w="3488690" h="2454910">
                  <a:moveTo>
                    <a:pt x="0" y="2454655"/>
                  </a:moveTo>
                  <a:lnTo>
                    <a:pt x="3488690" y="2454655"/>
                  </a:lnTo>
                  <a:lnTo>
                    <a:pt x="3488690" y="0"/>
                  </a:lnTo>
                  <a:lnTo>
                    <a:pt x="0" y="0"/>
                  </a:lnTo>
                  <a:lnTo>
                    <a:pt x="0" y="2454655"/>
                  </a:lnTo>
                  <a:close/>
                </a:path>
              </a:pathLst>
            </a:custGeom>
            <a:ln w="9525">
              <a:solidFill>
                <a:srgbClr val="000000"/>
              </a:solidFill>
              <a:prstDash val="sysDash"/>
            </a:ln>
          </p:spPr>
          <p:txBody>
            <a:bodyPr wrap="square" lIns="0" tIns="0" rIns="0" bIns="0" rtlCol="0"/>
            <a:lstStyle/>
            <a:p>
              <a:endParaRPr/>
            </a:p>
          </p:txBody>
        </p:sp>
        <p:pic>
          <p:nvPicPr>
            <p:cNvPr id="10" name="object 10"/>
            <p:cNvPicPr/>
            <p:nvPr/>
          </p:nvPicPr>
          <p:blipFill>
            <a:blip r:embed="rId5" cstate="print"/>
            <a:stretch>
              <a:fillRect/>
            </a:stretch>
          </p:blipFill>
          <p:spPr>
            <a:xfrm>
              <a:off x="3953586" y="2755843"/>
              <a:ext cx="1818763" cy="1663425"/>
            </a:xfrm>
            <a:prstGeom prst="rect">
              <a:avLst/>
            </a:prstGeom>
          </p:spPr>
        </p:pic>
        <p:pic>
          <p:nvPicPr>
            <p:cNvPr id="11" name="object 11"/>
            <p:cNvPicPr/>
            <p:nvPr/>
          </p:nvPicPr>
          <p:blipFill>
            <a:blip r:embed="rId6" cstate="print"/>
            <a:stretch>
              <a:fillRect/>
            </a:stretch>
          </p:blipFill>
          <p:spPr>
            <a:xfrm>
              <a:off x="4071501" y="4651538"/>
              <a:ext cx="1862371" cy="703403"/>
            </a:xfrm>
            <a:prstGeom prst="rect">
              <a:avLst/>
            </a:prstGeom>
          </p:spPr>
        </p:pic>
      </p:grpSp>
      <p:sp>
        <p:nvSpPr>
          <p:cNvPr id="12" name="object 12"/>
          <p:cNvSpPr txBox="1"/>
          <p:nvPr/>
        </p:nvSpPr>
        <p:spPr>
          <a:xfrm>
            <a:off x="3971671" y="2282190"/>
            <a:ext cx="1447800" cy="299720"/>
          </a:xfrm>
          <a:prstGeom prst="rect">
            <a:avLst/>
          </a:prstGeom>
        </p:spPr>
        <p:txBody>
          <a:bodyPr vert="horz" wrap="square" lIns="0" tIns="12700" rIns="0" bIns="0" rtlCol="0">
            <a:spAutoFit/>
          </a:bodyPr>
          <a:lstStyle/>
          <a:p>
            <a:pPr marL="12700">
              <a:lnSpc>
                <a:spcPct val="100000"/>
              </a:lnSpc>
              <a:spcBef>
                <a:spcPts val="100"/>
              </a:spcBef>
            </a:pPr>
            <a:r>
              <a:rPr sz="1800" b="1" i="1" dirty="0">
                <a:latin typeface="Calibri"/>
                <a:cs typeface="Calibri"/>
              </a:rPr>
              <a:t>ac</a:t>
            </a:r>
            <a:r>
              <a:rPr sz="1800" b="1" i="1" spc="-40" dirty="0">
                <a:latin typeface="Calibri"/>
                <a:cs typeface="Calibri"/>
              </a:rPr>
              <a:t> </a:t>
            </a:r>
            <a:r>
              <a:rPr sz="1800" b="1" i="1" spc="-10" dirty="0">
                <a:latin typeface="Calibri"/>
                <a:cs typeface="Calibri"/>
              </a:rPr>
              <a:t>Power</a:t>
            </a:r>
            <a:r>
              <a:rPr sz="1800" b="1" i="1" spc="-45" dirty="0">
                <a:latin typeface="Calibri"/>
                <a:cs typeface="Calibri"/>
              </a:rPr>
              <a:t> </a:t>
            </a:r>
            <a:r>
              <a:rPr sz="1800" b="1" i="1" dirty="0">
                <a:latin typeface="Calibri"/>
                <a:cs typeface="Calibri"/>
              </a:rPr>
              <a:t>Input</a:t>
            </a:r>
            <a:endParaRPr sz="1800">
              <a:latin typeface="Calibri"/>
              <a:cs typeface="Calibri"/>
            </a:endParaRPr>
          </a:p>
        </p:txBody>
      </p:sp>
      <p:grpSp>
        <p:nvGrpSpPr>
          <p:cNvPr id="13" name="object 13"/>
          <p:cNvGrpSpPr/>
          <p:nvPr/>
        </p:nvGrpSpPr>
        <p:grpSpPr>
          <a:xfrm>
            <a:off x="6383441" y="2800804"/>
            <a:ext cx="2366645" cy="3059430"/>
            <a:chOff x="6383441" y="2800804"/>
            <a:chExt cx="2366645" cy="3059430"/>
          </a:xfrm>
        </p:grpSpPr>
        <p:pic>
          <p:nvPicPr>
            <p:cNvPr id="14" name="object 14"/>
            <p:cNvPicPr/>
            <p:nvPr/>
          </p:nvPicPr>
          <p:blipFill>
            <a:blip r:embed="rId7" cstate="print"/>
            <a:stretch>
              <a:fillRect/>
            </a:stretch>
          </p:blipFill>
          <p:spPr>
            <a:xfrm>
              <a:off x="6383441" y="2800804"/>
              <a:ext cx="2366166" cy="2321012"/>
            </a:xfrm>
            <a:prstGeom prst="rect">
              <a:avLst/>
            </a:prstGeom>
          </p:spPr>
        </p:pic>
        <p:pic>
          <p:nvPicPr>
            <p:cNvPr id="15" name="object 15"/>
            <p:cNvPicPr/>
            <p:nvPr/>
          </p:nvPicPr>
          <p:blipFill>
            <a:blip r:embed="rId8" cstate="print"/>
            <a:stretch>
              <a:fillRect/>
            </a:stretch>
          </p:blipFill>
          <p:spPr>
            <a:xfrm>
              <a:off x="6408800" y="5000104"/>
              <a:ext cx="1593342" cy="859802"/>
            </a:xfrm>
            <a:prstGeom prst="rect">
              <a:avLst/>
            </a:prstGeom>
          </p:spPr>
        </p:pic>
      </p:grpSp>
      <p:sp>
        <p:nvSpPr>
          <p:cNvPr id="16" name="object 16"/>
          <p:cNvSpPr txBox="1"/>
          <p:nvPr/>
        </p:nvSpPr>
        <p:spPr>
          <a:xfrm>
            <a:off x="496620" y="5340477"/>
            <a:ext cx="5819140" cy="574675"/>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The efficiency</a:t>
            </a:r>
            <a:r>
              <a:rPr sz="1800" spc="10" dirty="0">
                <a:latin typeface="Calibri"/>
                <a:cs typeface="Calibri"/>
              </a:rPr>
              <a:t> </a:t>
            </a:r>
            <a:r>
              <a:rPr sz="1800" spc="-5" dirty="0">
                <a:latin typeface="Calibri"/>
                <a:cs typeface="Calibri"/>
              </a:rPr>
              <a:t>is maximum </a:t>
            </a:r>
            <a:r>
              <a:rPr sz="1800" dirty="0">
                <a:latin typeface="Calibri"/>
                <a:cs typeface="Calibri"/>
              </a:rPr>
              <a:t>if</a:t>
            </a:r>
            <a:r>
              <a:rPr sz="1800" spc="10" dirty="0">
                <a:latin typeface="Calibri"/>
                <a:cs typeface="Calibri"/>
              </a:rPr>
              <a:t> </a:t>
            </a:r>
            <a:r>
              <a:rPr sz="1800" i="1" spc="-5" dirty="0">
                <a:latin typeface="Calibri"/>
                <a:cs typeface="Calibri"/>
              </a:rPr>
              <a:t>rf</a:t>
            </a:r>
            <a:r>
              <a:rPr sz="1800" i="1" spc="10" dirty="0">
                <a:latin typeface="Calibri"/>
                <a:cs typeface="Calibri"/>
              </a:rPr>
              <a:t> </a:t>
            </a:r>
            <a:r>
              <a:rPr sz="1800" spc="-5" dirty="0">
                <a:latin typeface="Calibri"/>
                <a:cs typeface="Calibri"/>
              </a:rPr>
              <a:t>is</a:t>
            </a:r>
            <a:r>
              <a:rPr sz="1800" dirty="0">
                <a:latin typeface="Calibri"/>
                <a:cs typeface="Calibri"/>
              </a:rPr>
              <a:t> </a:t>
            </a:r>
            <a:r>
              <a:rPr sz="1800" spc="-5" dirty="0">
                <a:latin typeface="Calibri"/>
                <a:cs typeface="Calibri"/>
              </a:rPr>
              <a:t>negligible</a:t>
            </a:r>
            <a:r>
              <a:rPr sz="1800" spc="20" dirty="0">
                <a:latin typeface="Calibri"/>
                <a:cs typeface="Calibri"/>
              </a:rPr>
              <a:t> </a:t>
            </a:r>
            <a:r>
              <a:rPr sz="1800" dirty="0">
                <a:latin typeface="Calibri"/>
                <a:cs typeface="Calibri"/>
              </a:rPr>
              <a:t>as</a:t>
            </a:r>
            <a:r>
              <a:rPr sz="1800" spc="-15" dirty="0">
                <a:latin typeface="Calibri"/>
                <a:cs typeface="Calibri"/>
              </a:rPr>
              <a:t> </a:t>
            </a:r>
            <a:r>
              <a:rPr sz="1800" spc="-10" dirty="0">
                <a:latin typeface="Calibri"/>
                <a:cs typeface="Calibri"/>
              </a:rPr>
              <a:t>compared</a:t>
            </a:r>
            <a:r>
              <a:rPr sz="1800" spc="15" dirty="0">
                <a:latin typeface="Calibri"/>
                <a:cs typeface="Calibri"/>
              </a:rPr>
              <a:t> </a:t>
            </a:r>
            <a:r>
              <a:rPr sz="1800" spc="-10" dirty="0">
                <a:latin typeface="Calibri"/>
                <a:cs typeface="Calibri"/>
              </a:rPr>
              <a:t>to</a:t>
            </a:r>
            <a:r>
              <a:rPr sz="1800" spc="15" dirty="0">
                <a:latin typeface="Calibri"/>
                <a:cs typeface="Calibri"/>
              </a:rPr>
              <a:t> </a:t>
            </a:r>
            <a:r>
              <a:rPr sz="1800" i="1" spc="-5" dirty="0">
                <a:latin typeface="Calibri"/>
                <a:cs typeface="Calibri"/>
              </a:rPr>
              <a:t>RL</a:t>
            </a:r>
            <a:r>
              <a:rPr sz="1800" spc="-5" dirty="0">
                <a:latin typeface="Calibri"/>
                <a:cs typeface="Calibri"/>
              </a:rPr>
              <a:t>.</a:t>
            </a:r>
            <a:endParaRPr sz="1800">
              <a:latin typeface="Calibri"/>
              <a:cs typeface="Calibri"/>
            </a:endParaRPr>
          </a:p>
          <a:p>
            <a:pPr marL="12700">
              <a:lnSpc>
                <a:spcPct val="100000"/>
              </a:lnSpc>
            </a:pPr>
            <a:r>
              <a:rPr sz="1800" spc="-15" dirty="0">
                <a:latin typeface="Calibri"/>
                <a:cs typeface="Calibri"/>
              </a:rPr>
              <a:t>Therefore,</a:t>
            </a:r>
            <a:r>
              <a:rPr sz="1800" spc="5" dirty="0">
                <a:latin typeface="Calibri"/>
                <a:cs typeface="Calibri"/>
              </a:rPr>
              <a:t> </a:t>
            </a:r>
            <a:r>
              <a:rPr sz="1800" spc="-5" dirty="0">
                <a:latin typeface="Calibri"/>
                <a:cs typeface="Calibri"/>
              </a:rPr>
              <a:t>maximum  </a:t>
            </a:r>
            <a:r>
              <a:rPr sz="1800" spc="-10" dirty="0">
                <a:latin typeface="Calibri"/>
                <a:cs typeface="Calibri"/>
              </a:rPr>
              <a:t>rectifier</a:t>
            </a:r>
            <a:r>
              <a:rPr sz="1800" spc="10" dirty="0">
                <a:latin typeface="Calibri"/>
                <a:cs typeface="Calibri"/>
              </a:rPr>
              <a:t> </a:t>
            </a:r>
            <a:r>
              <a:rPr sz="1800" spc="-5" dirty="0">
                <a:latin typeface="Calibri"/>
                <a:cs typeface="Calibri"/>
              </a:rPr>
              <a:t>efficiency</a:t>
            </a:r>
            <a:r>
              <a:rPr sz="1800" spc="5" dirty="0">
                <a:latin typeface="Calibri"/>
                <a:cs typeface="Calibri"/>
              </a:rPr>
              <a:t> </a:t>
            </a:r>
            <a:r>
              <a:rPr sz="1800" dirty="0">
                <a:latin typeface="Calibri"/>
                <a:cs typeface="Calibri"/>
              </a:rPr>
              <a:t>=</a:t>
            </a:r>
            <a:r>
              <a:rPr sz="1800" spc="10" dirty="0">
                <a:latin typeface="Calibri"/>
                <a:cs typeface="Calibri"/>
              </a:rPr>
              <a:t> </a:t>
            </a:r>
            <a:r>
              <a:rPr sz="1800" dirty="0">
                <a:latin typeface="Calibri"/>
                <a:cs typeface="Calibri"/>
              </a:rPr>
              <a:t>40.6%</a:t>
            </a:r>
            <a:endParaRPr sz="1800">
              <a:latin typeface="Calibri"/>
              <a:cs typeface="Calibri"/>
            </a:endParaRPr>
          </a:p>
        </p:txBody>
      </p:sp>
      <p:sp>
        <p:nvSpPr>
          <p:cNvPr id="18" name="Footer Placeholder 17"/>
          <p:cNvSpPr>
            <a:spLocks noGrp="1"/>
          </p:cNvSpPr>
          <p:nvPr>
            <p:ph type="ftr" sz="quarter" idx="5"/>
          </p:nvPr>
        </p:nvSpPr>
        <p:spPr/>
        <p:txBody>
          <a:bodyPr/>
          <a:lstStyle/>
          <a:p>
            <a:r>
              <a:rPr lang="en-IN" smtClean="0"/>
              <a:t>Dr. Neethu Anna Sabu</a:t>
            </a:r>
            <a:endParaRPr lang="en-IN"/>
          </a:p>
        </p:txBody>
      </p:sp>
      <p:sp>
        <p:nvSpPr>
          <p:cNvPr id="19" name="Slide Number Placeholder 18"/>
          <p:cNvSpPr>
            <a:spLocks noGrp="1"/>
          </p:cNvSpPr>
          <p:nvPr>
            <p:ph type="sldNum" sz="quarter" idx="7"/>
          </p:nvPr>
        </p:nvSpPr>
        <p:spPr/>
        <p:txBody>
          <a:bodyPr/>
          <a:lstStyle/>
          <a:p>
            <a:fld id="{B6F15528-21DE-4FAA-801E-634DDDAF4B2B}" type="slidenum">
              <a:rPr lang="en-IN" smtClean="0"/>
              <a:t>62</a:t>
            </a:fld>
            <a:endParaRPr lang="en-I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8788" y="228600"/>
            <a:ext cx="1682750" cy="391795"/>
          </a:xfrm>
          <a:prstGeom prst="rect">
            <a:avLst/>
          </a:prstGeom>
        </p:spPr>
        <p:txBody>
          <a:bodyPr vert="horz" wrap="square" lIns="0" tIns="12700" rIns="0" bIns="0" rtlCol="0">
            <a:spAutoFit/>
          </a:bodyPr>
          <a:lstStyle/>
          <a:p>
            <a:pPr marL="12700">
              <a:lnSpc>
                <a:spcPct val="100000"/>
              </a:lnSpc>
              <a:spcBef>
                <a:spcPts val="100"/>
              </a:spcBef>
            </a:pPr>
            <a:r>
              <a:rPr sz="2400" spc="-5" dirty="0"/>
              <a:t>Ripple</a:t>
            </a:r>
            <a:r>
              <a:rPr sz="2400" spc="-60" dirty="0"/>
              <a:t> </a:t>
            </a:r>
            <a:r>
              <a:rPr sz="2400" spc="-15" dirty="0"/>
              <a:t>Factor</a:t>
            </a:r>
            <a:endParaRPr sz="2400" dirty="0"/>
          </a:p>
        </p:txBody>
      </p:sp>
      <p:sp>
        <p:nvSpPr>
          <p:cNvPr id="3" name="object 3"/>
          <p:cNvSpPr txBox="1"/>
          <p:nvPr/>
        </p:nvSpPr>
        <p:spPr>
          <a:xfrm>
            <a:off x="69291" y="1055573"/>
            <a:ext cx="8881745" cy="1244600"/>
          </a:xfrm>
          <a:prstGeom prst="rect">
            <a:avLst/>
          </a:prstGeom>
        </p:spPr>
        <p:txBody>
          <a:bodyPr vert="horz" wrap="square" lIns="0" tIns="12065" rIns="0" bIns="0" rtlCol="0">
            <a:spAutoFit/>
          </a:bodyPr>
          <a:lstStyle/>
          <a:p>
            <a:pPr marL="299085" marR="5080" indent="-287020" algn="just">
              <a:lnSpc>
                <a:spcPct val="100000"/>
              </a:lnSpc>
              <a:spcBef>
                <a:spcPts val="95"/>
              </a:spcBef>
              <a:buFont typeface="Microsoft Sans Serif"/>
              <a:buChar char="•"/>
              <a:tabLst>
                <a:tab pos="299720" algn="l"/>
              </a:tabLst>
            </a:pPr>
            <a:r>
              <a:rPr sz="1600" spc="-5" dirty="0">
                <a:latin typeface="Times New Roman" panose="02020603050405020304" pitchFamily="18" charset="0"/>
                <a:cs typeface="Times New Roman" panose="02020603050405020304" pitchFamily="18" charset="0"/>
              </a:rPr>
              <a:t>The </a:t>
            </a:r>
            <a:r>
              <a:rPr sz="1600" spc="-10" dirty="0">
                <a:latin typeface="Times New Roman" panose="02020603050405020304" pitchFamily="18" charset="0"/>
                <a:cs typeface="Times New Roman" panose="02020603050405020304" pitchFamily="18" charset="0"/>
              </a:rPr>
              <a:t>pulsating </a:t>
            </a:r>
            <a:r>
              <a:rPr sz="1600" spc="-5" dirty="0">
                <a:latin typeface="Times New Roman" panose="02020603050405020304" pitchFamily="18" charset="0"/>
                <a:cs typeface="Times New Roman" panose="02020603050405020304" pitchFamily="18" charset="0"/>
              </a:rPr>
              <a:t>output of a rectifier </a:t>
            </a:r>
            <a:r>
              <a:rPr sz="1600" spc="-10" dirty="0">
                <a:latin typeface="Times New Roman" panose="02020603050405020304" pitchFamily="18" charset="0"/>
                <a:cs typeface="Times New Roman" panose="02020603050405020304" pitchFamily="18" charset="0"/>
              </a:rPr>
              <a:t>consists </a:t>
            </a:r>
            <a:r>
              <a:rPr sz="1600" spc="-5" dirty="0">
                <a:latin typeface="Times New Roman" panose="02020603050405020304" pitchFamily="18" charset="0"/>
                <a:cs typeface="Times New Roman" panose="02020603050405020304" pitchFamily="18" charset="0"/>
              </a:rPr>
              <a:t>of dc </a:t>
            </a:r>
            <a:r>
              <a:rPr sz="1600" spc="-10" dirty="0">
                <a:latin typeface="Times New Roman" panose="02020603050405020304" pitchFamily="18" charset="0"/>
                <a:cs typeface="Times New Roman" panose="02020603050405020304" pitchFamily="18" charset="0"/>
              </a:rPr>
              <a:t>component </a:t>
            </a:r>
            <a:r>
              <a:rPr sz="1600" spc="-5" dirty="0">
                <a:latin typeface="Times New Roman" panose="02020603050405020304" pitchFamily="18" charset="0"/>
                <a:cs typeface="Times New Roman" panose="02020603050405020304" pitchFamily="18" charset="0"/>
              </a:rPr>
              <a:t>and ac </a:t>
            </a:r>
            <a:r>
              <a:rPr sz="1600" spc="-10" dirty="0">
                <a:latin typeface="Times New Roman" panose="02020603050405020304" pitchFamily="18" charset="0"/>
                <a:cs typeface="Times New Roman" panose="02020603050405020304" pitchFamily="18" charset="0"/>
              </a:rPr>
              <a:t>component </a:t>
            </a:r>
            <a:r>
              <a:rPr sz="1600" spc="-5" dirty="0">
                <a:latin typeface="Times New Roman" panose="02020603050405020304" pitchFamily="18" charset="0"/>
                <a:cs typeface="Times New Roman" panose="02020603050405020304" pitchFamily="18" charset="0"/>
              </a:rPr>
              <a:t>(also known as ripple). </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ac</a:t>
            </a:r>
            <a:r>
              <a:rPr sz="160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component</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is</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undesirable</a:t>
            </a:r>
            <a:r>
              <a:rPr sz="1600" spc="-5" dirty="0">
                <a:latin typeface="Times New Roman" panose="02020603050405020304" pitchFamily="18" charset="0"/>
                <a:cs typeface="Times New Roman" panose="02020603050405020304" pitchFamily="18" charset="0"/>
              </a:rPr>
              <a:t> and</a:t>
            </a:r>
            <a:r>
              <a:rPr sz="160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accounts</a:t>
            </a:r>
            <a:r>
              <a:rPr sz="1600" spc="-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for</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a:t>
            </a:r>
            <a:r>
              <a:rPr sz="160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pulsations</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in</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the</a:t>
            </a:r>
            <a:r>
              <a:rPr sz="1600" spc="-5" dirty="0">
                <a:latin typeface="Times New Roman" panose="02020603050405020304" pitchFamily="18" charset="0"/>
                <a:cs typeface="Times New Roman" panose="02020603050405020304" pitchFamily="18" charset="0"/>
              </a:rPr>
              <a:t> rectifier</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output.</a:t>
            </a:r>
            <a:r>
              <a:rPr sz="1600" spc="35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The </a:t>
            </a:r>
            <a:r>
              <a:rPr sz="1600" spc="-10" dirty="0">
                <a:latin typeface="Times New Roman" panose="02020603050405020304" pitchFamily="18" charset="0"/>
                <a:cs typeface="Times New Roman" panose="02020603050405020304" pitchFamily="18" charset="0"/>
              </a:rPr>
              <a:t> effectiveness </a:t>
            </a:r>
            <a:r>
              <a:rPr sz="1600" spc="-5" dirty="0">
                <a:latin typeface="Times New Roman" panose="02020603050405020304" pitchFamily="18" charset="0"/>
                <a:cs typeface="Times New Roman" panose="02020603050405020304" pitchFamily="18" charset="0"/>
              </a:rPr>
              <a:t>of a rectifier </a:t>
            </a:r>
            <a:r>
              <a:rPr sz="1600" spc="-10" dirty="0">
                <a:latin typeface="Times New Roman" panose="02020603050405020304" pitchFamily="18" charset="0"/>
                <a:cs typeface="Times New Roman" panose="02020603050405020304" pitchFamily="18" charset="0"/>
              </a:rPr>
              <a:t>depends </a:t>
            </a:r>
            <a:r>
              <a:rPr sz="1600" spc="-5" dirty="0">
                <a:latin typeface="Times New Roman" panose="02020603050405020304" pitchFamily="18" charset="0"/>
                <a:cs typeface="Times New Roman" panose="02020603050405020304" pitchFamily="18" charset="0"/>
              </a:rPr>
              <a:t>on the magnitude of ac </a:t>
            </a:r>
            <a:r>
              <a:rPr sz="1600" spc="-10" dirty="0">
                <a:latin typeface="Times New Roman" panose="02020603050405020304" pitchFamily="18" charset="0"/>
                <a:cs typeface="Times New Roman" panose="02020603050405020304" pitchFamily="18" charset="0"/>
              </a:rPr>
              <a:t>component in </a:t>
            </a:r>
            <a:r>
              <a:rPr sz="1600" spc="-5" dirty="0">
                <a:latin typeface="Times New Roman" panose="02020603050405020304" pitchFamily="18" charset="0"/>
                <a:cs typeface="Times New Roman" panose="02020603050405020304" pitchFamily="18" charset="0"/>
              </a:rPr>
              <a:t>the </a:t>
            </a:r>
            <a:r>
              <a:rPr sz="1600" spc="-10" dirty="0">
                <a:latin typeface="Times New Roman" panose="02020603050405020304" pitchFamily="18" charset="0"/>
                <a:cs typeface="Times New Roman" panose="02020603050405020304" pitchFamily="18" charset="0"/>
              </a:rPr>
              <a:t>output </a:t>
            </a:r>
            <a:r>
              <a:rPr sz="1600" spc="-5" dirty="0">
                <a:latin typeface="Times New Roman" panose="02020603050405020304" pitchFamily="18" charset="0"/>
                <a:cs typeface="Times New Roman" panose="02020603050405020304" pitchFamily="18" charset="0"/>
              </a:rPr>
              <a:t>: the </a:t>
            </a:r>
            <a:r>
              <a:rPr sz="1600" spc="-10" dirty="0">
                <a:latin typeface="Times New Roman" panose="02020603050405020304" pitchFamily="18" charset="0"/>
                <a:cs typeface="Times New Roman" panose="02020603050405020304" pitchFamily="18" charset="0"/>
              </a:rPr>
              <a:t>smaller </a:t>
            </a:r>
            <a:r>
              <a:rPr sz="1600" spc="-5" dirty="0">
                <a:latin typeface="Times New Roman" panose="02020603050405020304" pitchFamily="18" charset="0"/>
                <a:cs typeface="Times New Roman" panose="02020603050405020304" pitchFamily="18" charset="0"/>
              </a:rPr>
              <a:t>this </a:t>
            </a:r>
            <a:r>
              <a:rPr sz="160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component, </a:t>
            </a:r>
            <a:r>
              <a:rPr sz="1600" spc="-5" dirty="0">
                <a:latin typeface="Times New Roman" panose="02020603050405020304" pitchFamily="18" charset="0"/>
                <a:cs typeface="Times New Roman" panose="02020603050405020304" pitchFamily="18" charset="0"/>
              </a:rPr>
              <a:t>the </a:t>
            </a:r>
            <a:r>
              <a:rPr sz="1600" spc="-10" dirty="0">
                <a:latin typeface="Times New Roman" panose="02020603050405020304" pitchFamily="18" charset="0"/>
                <a:cs typeface="Times New Roman" panose="02020603050405020304" pitchFamily="18" charset="0"/>
              </a:rPr>
              <a:t>more </a:t>
            </a:r>
            <a:r>
              <a:rPr sz="1600" spc="-15" dirty="0">
                <a:latin typeface="Times New Roman" panose="02020603050405020304" pitchFamily="18" charset="0"/>
                <a:cs typeface="Times New Roman" panose="02020603050405020304" pitchFamily="18" charset="0"/>
              </a:rPr>
              <a:t>effective </a:t>
            </a:r>
            <a:r>
              <a:rPr sz="1600" dirty="0">
                <a:latin typeface="Times New Roman" panose="02020603050405020304" pitchFamily="18" charset="0"/>
                <a:cs typeface="Times New Roman" panose="02020603050405020304" pitchFamily="18" charset="0"/>
              </a:rPr>
              <a:t>is </a:t>
            </a:r>
            <a:r>
              <a:rPr sz="1600" spc="-5" dirty="0">
                <a:latin typeface="Times New Roman" panose="02020603050405020304" pitchFamily="18" charset="0"/>
                <a:cs typeface="Times New Roman" panose="02020603050405020304" pitchFamily="18" charset="0"/>
              </a:rPr>
              <a:t>the </a:t>
            </a:r>
            <a:r>
              <a:rPr sz="1600" spc="-20" dirty="0">
                <a:latin typeface="Times New Roman" panose="02020603050405020304" pitchFamily="18" charset="0"/>
                <a:cs typeface="Times New Roman" panose="02020603050405020304" pitchFamily="18" charset="0"/>
              </a:rPr>
              <a:t>rectifier. </a:t>
            </a:r>
            <a:r>
              <a:rPr sz="1600" b="1" spc="-5" dirty="0">
                <a:latin typeface="Times New Roman" panose="02020603050405020304" pitchFamily="18" charset="0"/>
                <a:cs typeface="Times New Roman" panose="02020603050405020304" pitchFamily="18" charset="0"/>
              </a:rPr>
              <a:t>“ The </a:t>
            </a:r>
            <a:r>
              <a:rPr sz="1600" b="1" spc="-15" dirty="0">
                <a:latin typeface="Times New Roman" panose="02020603050405020304" pitchFamily="18" charset="0"/>
                <a:cs typeface="Times New Roman" panose="02020603050405020304" pitchFamily="18" charset="0"/>
              </a:rPr>
              <a:t>ratio </a:t>
            </a:r>
            <a:r>
              <a:rPr sz="1600" b="1" spc="-5" dirty="0">
                <a:latin typeface="Times New Roman" panose="02020603050405020304" pitchFamily="18" charset="0"/>
                <a:cs typeface="Times New Roman" panose="02020603050405020304" pitchFamily="18" charset="0"/>
              </a:rPr>
              <a:t>of rms </a:t>
            </a:r>
            <a:r>
              <a:rPr sz="1600" b="1" spc="-10" dirty="0">
                <a:latin typeface="Times New Roman" panose="02020603050405020304" pitchFamily="18" charset="0"/>
                <a:cs typeface="Times New Roman" panose="02020603050405020304" pitchFamily="18" charset="0"/>
              </a:rPr>
              <a:t>value </a:t>
            </a:r>
            <a:r>
              <a:rPr sz="1600" b="1" spc="-5" dirty="0">
                <a:latin typeface="Times New Roman" panose="02020603050405020304" pitchFamily="18" charset="0"/>
                <a:cs typeface="Times New Roman" panose="02020603050405020304" pitchFamily="18" charset="0"/>
              </a:rPr>
              <a:t>of ac component </a:t>
            </a:r>
            <a:r>
              <a:rPr sz="1600" b="1" spc="-10" dirty="0">
                <a:latin typeface="Times New Roman" panose="02020603050405020304" pitchFamily="18" charset="0"/>
                <a:cs typeface="Times New Roman" panose="02020603050405020304" pitchFamily="18" charset="0"/>
              </a:rPr>
              <a:t>to </a:t>
            </a:r>
            <a:r>
              <a:rPr sz="1600" b="1" spc="-5" dirty="0">
                <a:latin typeface="Times New Roman" panose="02020603050405020304" pitchFamily="18" charset="0"/>
                <a:cs typeface="Times New Roman" panose="02020603050405020304" pitchFamily="18" charset="0"/>
              </a:rPr>
              <a:t>the dc </a:t>
            </a:r>
            <a:r>
              <a:rPr sz="1600" b="1" dirty="0">
                <a:latin typeface="Times New Roman" panose="02020603050405020304" pitchFamily="18" charset="0"/>
                <a:cs typeface="Times New Roman" panose="02020603050405020304" pitchFamily="18" charset="0"/>
              </a:rPr>
              <a:t> </a:t>
            </a:r>
            <a:r>
              <a:rPr sz="1600" b="1" spc="-10" dirty="0">
                <a:latin typeface="Times New Roman" panose="02020603050405020304" pitchFamily="18" charset="0"/>
                <a:cs typeface="Times New Roman" panose="02020603050405020304" pitchFamily="18" charset="0"/>
              </a:rPr>
              <a:t>component</a:t>
            </a:r>
            <a:r>
              <a:rPr sz="1600" b="1" spc="2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in</a:t>
            </a:r>
            <a:r>
              <a:rPr sz="1600" b="1" spc="-15"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the </a:t>
            </a:r>
            <a:r>
              <a:rPr sz="1600" b="1" spc="-10" dirty="0">
                <a:latin typeface="Times New Roman" panose="02020603050405020304" pitchFamily="18" charset="0"/>
                <a:cs typeface="Times New Roman" panose="02020603050405020304" pitchFamily="18" charset="0"/>
              </a:rPr>
              <a:t>rectifier</a:t>
            </a:r>
            <a:r>
              <a:rPr sz="1600" b="1" spc="20" dirty="0">
                <a:latin typeface="Times New Roman" panose="02020603050405020304" pitchFamily="18" charset="0"/>
                <a:cs typeface="Times New Roman" panose="02020603050405020304" pitchFamily="18" charset="0"/>
              </a:rPr>
              <a:t> </a:t>
            </a:r>
            <a:r>
              <a:rPr sz="1600" b="1" spc="-10" dirty="0">
                <a:latin typeface="Times New Roman" panose="02020603050405020304" pitchFamily="18" charset="0"/>
                <a:cs typeface="Times New Roman" panose="02020603050405020304" pitchFamily="18" charset="0"/>
              </a:rPr>
              <a:t>output</a:t>
            </a:r>
            <a:r>
              <a:rPr sz="1600" b="1" spc="5" dirty="0">
                <a:latin typeface="Times New Roman" panose="02020603050405020304" pitchFamily="18" charset="0"/>
                <a:cs typeface="Times New Roman" panose="02020603050405020304" pitchFamily="18" charset="0"/>
              </a:rPr>
              <a:t> </a:t>
            </a:r>
            <a:r>
              <a:rPr sz="1600" b="1" dirty="0">
                <a:latin typeface="Times New Roman" panose="02020603050405020304" pitchFamily="18" charset="0"/>
                <a:cs typeface="Times New Roman" panose="02020603050405020304" pitchFamily="18" charset="0"/>
              </a:rPr>
              <a:t>is</a:t>
            </a:r>
            <a:r>
              <a:rPr sz="1600" b="1" spc="-5" dirty="0">
                <a:latin typeface="Times New Roman" panose="02020603050405020304" pitchFamily="18" charset="0"/>
                <a:cs typeface="Times New Roman" panose="02020603050405020304" pitchFamily="18" charset="0"/>
              </a:rPr>
              <a:t> </a:t>
            </a:r>
            <a:r>
              <a:rPr sz="1600" b="1" spc="-10" dirty="0">
                <a:latin typeface="Times New Roman" panose="02020603050405020304" pitchFamily="18" charset="0"/>
                <a:cs typeface="Times New Roman" panose="02020603050405020304" pitchFamily="18" charset="0"/>
              </a:rPr>
              <a:t>known</a:t>
            </a:r>
            <a:r>
              <a:rPr sz="1600" b="1" spc="20" dirty="0">
                <a:latin typeface="Times New Roman" panose="02020603050405020304" pitchFamily="18" charset="0"/>
                <a:cs typeface="Times New Roman" panose="02020603050405020304" pitchFamily="18" charset="0"/>
              </a:rPr>
              <a:t> </a:t>
            </a:r>
            <a:r>
              <a:rPr sz="1600" b="1" spc="-5" dirty="0">
                <a:latin typeface="Times New Roman" panose="02020603050405020304" pitchFamily="18" charset="0"/>
                <a:cs typeface="Times New Roman" panose="02020603050405020304" pitchFamily="18" charset="0"/>
              </a:rPr>
              <a:t>as ripple</a:t>
            </a:r>
            <a:r>
              <a:rPr sz="1600" b="1" dirty="0">
                <a:latin typeface="Times New Roman" panose="02020603050405020304" pitchFamily="18" charset="0"/>
                <a:cs typeface="Times New Roman" panose="02020603050405020304" pitchFamily="18" charset="0"/>
              </a:rPr>
              <a:t> </a:t>
            </a:r>
            <a:r>
              <a:rPr sz="1600" b="1" spc="-20" dirty="0">
                <a:latin typeface="Times New Roman" panose="02020603050405020304" pitchFamily="18" charset="0"/>
                <a:cs typeface="Times New Roman" panose="02020603050405020304" pitchFamily="18" charset="0"/>
              </a:rPr>
              <a:t>factor”.</a:t>
            </a:r>
            <a:endParaRPr sz="1600" b="1"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4263765" y="2473596"/>
            <a:ext cx="704980" cy="556562"/>
          </a:xfrm>
          <a:prstGeom prst="rect">
            <a:avLst/>
          </a:prstGeom>
        </p:spPr>
      </p:pic>
      <p:pic>
        <p:nvPicPr>
          <p:cNvPr id="5" name="object 5"/>
          <p:cNvPicPr/>
          <p:nvPr/>
        </p:nvPicPr>
        <p:blipFill>
          <a:blip r:embed="rId3" cstate="print"/>
          <a:stretch>
            <a:fillRect/>
          </a:stretch>
        </p:blipFill>
        <p:spPr>
          <a:xfrm>
            <a:off x="605706" y="3161002"/>
            <a:ext cx="1920614" cy="459539"/>
          </a:xfrm>
          <a:prstGeom prst="rect">
            <a:avLst/>
          </a:prstGeom>
        </p:spPr>
      </p:pic>
      <p:sp>
        <p:nvSpPr>
          <p:cNvPr id="6" name="object 6"/>
          <p:cNvSpPr txBox="1"/>
          <p:nvPr/>
        </p:nvSpPr>
        <p:spPr>
          <a:xfrm>
            <a:off x="147218" y="2590291"/>
            <a:ext cx="3997960" cy="1001394"/>
          </a:xfrm>
          <a:prstGeom prst="rect">
            <a:avLst/>
          </a:prstGeom>
        </p:spPr>
        <p:txBody>
          <a:bodyPr vert="horz" wrap="square" lIns="0" tIns="12700" rIns="0" bIns="0" rtlCol="0">
            <a:spAutoFit/>
          </a:bodyPr>
          <a:lstStyle/>
          <a:p>
            <a:pPr marL="38100">
              <a:lnSpc>
                <a:spcPct val="100000"/>
              </a:lnSpc>
              <a:spcBef>
                <a:spcPts val="100"/>
              </a:spcBef>
            </a:pPr>
            <a:r>
              <a:rPr sz="1800" b="1" spc="-5" dirty="0">
                <a:solidFill>
                  <a:srgbClr val="FF0000"/>
                </a:solidFill>
                <a:latin typeface="Calibri"/>
                <a:cs typeface="Calibri"/>
              </a:rPr>
              <a:t>Ripple</a:t>
            </a:r>
            <a:r>
              <a:rPr sz="1800" b="1" spc="-25" dirty="0">
                <a:solidFill>
                  <a:srgbClr val="FF0000"/>
                </a:solidFill>
                <a:latin typeface="Calibri"/>
                <a:cs typeface="Calibri"/>
              </a:rPr>
              <a:t> </a:t>
            </a:r>
            <a:r>
              <a:rPr sz="1800" b="1" spc="-15" dirty="0">
                <a:solidFill>
                  <a:srgbClr val="FF0000"/>
                </a:solidFill>
                <a:latin typeface="Calibri"/>
                <a:cs typeface="Calibri"/>
              </a:rPr>
              <a:t>Factor</a:t>
            </a:r>
            <a:r>
              <a:rPr sz="1800" b="1" spc="-5" dirty="0">
                <a:solidFill>
                  <a:srgbClr val="FF0000"/>
                </a:solidFill>
                <a:latin typeface="Calibri"/>
                <a:cs typeface="Calibri"/>
              </a:rPr>
              <a:t> </a:t>
            </a:r>
            <a:r>
              <a:rPr sz="1800" b="1" spc="-10" dirty="0">
                <a:solidFill>
                  <a:srgbClr val="FF0000"/>
                </a:solidFill>
                <a:latin typeface="Calibri"/>
                <a:cs typeface="Calibri"/>
              </a:rPr>
              <a:t>for</a:t>
            </a:r>
            <a:r>
              <a:rPr sz="1800" b="1" spc="5" dirty="0">
                <a:solidFill>
                  <a:srgbClr val="FF0000"/>
                </a:solidFill>
                <a:latin typeface="Calibri"/>
                <a:cs typeface="Calibri"/>
              </a:rPr>
              <a:t> </a:t>
            </a:r>
            <a:r>
              <a:rPr sz="1800" b="1" spc="-10" dirty="0">
                <a:solidFill>
                  <a:srgbClr val="FF0000"/>
                </a:solidFill>
                <a:latin typeface="Calibri"/>
                <a:cs typeface="Calibri"/>
              </a:rPr>
              <a:t>Half-wave</a:t>
            </a:r>
            <a:r>
              <a:rPr sz="1800" b="1" spc="-15" dirty="0">
                <a:solidFill>
                  <a:srgbClr val="FF0000"/>
                </a:solidFill>
                <a:latin typeface="Calibri"/>
                <a:cs typeface="Calibri"/>
              </a:rPr>
              <a:t> </a:t>
            </a:r>
            <a:r>
              <a:rPr sz="1800" b="1" spc="-10" dirty="0">
                <a:solidFill>
                  <a:srgbClr val="FF0000"/>
                </a:solidFill>
                <a:latin typeface="Calibri"/>
                <a:cs typeface="Calibri"/>
              </a:rPr>
              <a:t>Rectification</a:t>
            </a:r>
            <a:endParaRPr sz="1800">
              <a:latin typeface="Calibri"/>
              <a:cs typeface="Calibri"/>
            </a:endParaRPr>
          </a:p>
          <a:p>
            <a:pPr>
              <a:lnSpc>
                <a:spcPct val="100000"/>
              </a:lnSpc>
            </a:pPr>
            <a:endParaRPr sz="1800">
              <a:latin typeface="Calibri"/>
              <a:cs typeface="Calibri"/>
            </a:endParaRPr>
          </a:p>
          <a:p>
            <a:pPr marR="55880" algn="r">
              <a:lnSpc>
                <a:spcPct val="100000"/>
              </a:lnSpc>
              <a:spcBef>
                <a:spcPts val="1165"/>
              </a:spcBef>
              <a:tabLst>
                <a:tab pos="601980" algn="l"/>
              </a:tabLst>
            </a:pPr>
            <a:r>
              <a:rPr sz="2700" spc="-7" baseline="3086" dirty="0">
                <a:latin typeface="Calibri"/>
                <a:cs typeface="Calibri"/>
              </a:rPr>
              <a:t>OR	</a:t>
            </a:r>
            <a:r>
              <a:rPr sz="1800" dirty="0">
                <a:latin typeface="Cambria Math"/>
                <a:cs typeface="Cambria Math"/>
              </a:rPr>
              <a:t>𝑰</a:t>
            </a:r>
            <a:r>
              <a:rPr sz="1950" baseline="-14957" dirty="0">
                <a:latin typeface="Cambria Math"/>
                <a:cs typeface="Cambria Math"/>
              </a:rPr>
              <a:t>𝒂𝒄</a:t>
            </a:r>
            <a:r>
              <a:rPr sz="1950" spc="352" baseline="-14957" dirty="0">
                <a:latin typeface="Cambria Math"/>
                <a:cs typeface="Cambria Math"/>
              </a:rPr>
              <a:t> </a:t>
            </a:r>
            <a:r>
              <a:rPr sz="1800" dirty="0">
                <a:latin typeface="Cambria Math"/>
                <a:cs typeface="Cambria Math"/>
              </a:rPr>
              <a:t>=</a:t>
            </a:r>
            <a:endParaRPr sz="1800">
              <a:latin typeface="Cambria Math"/>
              <a:cs typeface="Cambria Math"/>
            </a:endParaRPr>
          </a:p>
        </p:txBody>
      </p:sp>
      <p:sp>
        <p:nvSpPr>
          <p:cNvPr id="7" name="object 7"/>
          <p:cNvSpPr/>
          <p:nvPr/>
        </p:nvSpPr>
        <p:spPr>
          <a:xfrm>
            <a:off x="4149978" y="3214116"/>
            <a:ext cx="1398270" cy="510540"/>
          </a:xfrm>
          <a:custGeom>
            <a:avLst/>
            <a:gdLst/>
            <a:ahLst/>
            <a:cxnLst/>
            <a:rect l="l" t="t" r="r" b="b"/>
            <a:pathLst>
              <a:path w="1398270" h="510539">
                <a:moveTo>
                  <a:pt x="1398143" y="0"/>
                </a:moveTo>
                <a:lnTo>
                  <a:pt x="168275" y="0"/>
                </a:lnTo>
                <a:lnTo>
                  <a:pt x="168275" y="254"/>
                </a:lnTo>
                <a:lnTo>
                  <a:pt x="141224" y="254"/>
                </a:lnTo>
                <a:lnTo>
                  <a:pt x="94742" y="469645"/>
                </a:lnTo>
                <a:lnTo>
                  <a:pt x="38735" y="365887"/>
                </a:lnTo>
                <a:lnTo>
                  <a:pt x="0" y="386334"/>
                </a:lnTo>
                <a:lnTo>
                  <a:pt x="4317" y="394335"/>
                </a:lnTo>
                <a:lnTo>
                  <a:pt x="24764" y="383540"/>
                </a:lnTo>
                <a:lnTo>
                  <a:pt x="93599" y="510159"/>
                </a:lnTo>
                <a:lnTo>
                  <a:pt x="104013" y="510159"/>
                </a:lnTo>
                <a:lnTo>
                  <a:pt x="153670" y="15113"/>
                </a:lnTo>
                <a:lnTo>
                  <a:pt x="1398143" y="15240"/>
                </a:lnTo>
                <a:lnTo>
                  <a:pt x="1398143" y="0"/>
                </a:lnTo>
                <a:close/>
              </a:path>
            </a:pathLst>
          </a:custGeom>
          <a:solidFill>
            <a:srgbClr val="000000"/>
          </a:solidFill>
        </p:spPr>
        <p:txBody>
          <a:bodyPr wrap="square" lIns="0" tIns="0" rIns="0" bIns="0" rtlCol="0"/>
          <a:lstStyle/>
          <a:p>
            <a:endParaRPr/>
          </a:p>
        </p:txBody>
      </p:sp>
      <p:sp>
        <p:nvSpPr>
          <p:cNvPr id="8" name="object 8"/>
          <p:cNvSpPr txBox="1"/>
          <p:nvPr/>
        </p:nvSpPr>
        <p:spPr>
          <a:xfrm>
            <a:off x="4280915" y="3375786"/>
            <a:ext cx="1297305" cy="299720"/>
          </a:xfrm>
          <a:prstGeom prst="rect">
            <a:avLst/>
          </a:prstGeom>
        </p:spPr>
        <p:txBody>
          <a:bodyPr vert="horz" wrap="square" lIns="0" tIns="12700" rIns="0" bIns="0" rtlCol="0">
            <a:spAutoFit/>
          </a:bodyPr>
          <a:lstStyle/>
          <a:p>
            <a:pPr marL="38100">
              <a:lnSpc>
                <a:spcPct val="100000"/>
              </a:lnSpc>
              <a:spcBef>
                <a:spcPts val="100"/>
              </a:spcBef>
            </a:pPr>
            <a:r>
              <a:rPr sz="2700" spc="30" baseline="20061" dirty="0">
                <a:latin typeface="Cambria Math"/>
                <a:cs typeface="Cambria Math"/>
              </a:rPr>
              <a:t>𝑰</a:t>
            </a:r>
            <a:r>
              <a:rPr sz="1950" spc="30" baseline="51282" dirty="0">
                <a:latin typeface="Cambria Math"/>
                <a:cs typeface="Cambria Math"/>
              </a:rPr>
              <a:t>𝟐</a:t>
            </a:r>
            <a:r>
              <a:rPr sz="1300" spc="20" dirty="0">
                <a:latin typeface="Cambria Math"/>
                <a:cs typeface="Cambria Math"/>
              </a:rPr>
              <a:t>𝒓𝒎𝒔</a:t>
            </a:r>
            <a:r>
              <a:rPr sz="1300" spc="135" dirty="0">
                <a:latin typeface="Cambria Math"/>
                <a:cs typeface="Cambria Math"/>
              </a:rPr>
              <a:t> </a:t>
            </a:r>
            <a:r>
              <a:rPr sz="2700" baseline="20061" dirty="0">
                <a:latin typeface="Cambria Math"/>
                <a:cs typeface="Cambria Math"/>
              </a:rPr>
              <a:t>−</a:t>
            </a:r>
            <a:r>
              <a:rPr sz="2700" spc="-37" baseline="20061" dirty="0">
                <a:latin typeface="Cambria Math"/>
                <a:cs typeface="Cambria Math"/>
              </a:rPr>
              <a:t> </a:t>
            </a:r>
            <a:r>
              <a:rPr sz="2700" spc="37" baseline="20061" dirty="0">
                <a:latin typeface="Cambria Math"/>
                <a:cs typeface="Cambria Math"/>
              </a:rPr>
              <a:t>𝑰</a:t>
            </a:r>
            <a:r>
              <a:rPr sz="1950" spc="37" baseline="51282" dirty="0">
                <a:latin typeface="Cambria Math"/>
                <a:cs typeface="Cambria Math"/>
              </a:rPr>
              <a:t>𝟐</a:t>
            </a:r>
            <a:r>
              <a:rPr sz="1300" spc="25" dirty="0">
                <a:latin typeface="Cambria Math"/>
                <a:cs typeface="Cambria Math"/>
              </a:rPr>
              <a:t>𝒅𝒄</a:t>
            </a:r>
            <a:endParaRPr sz="1300">
              <a:latin typeface="Cambria Math"/>
              <a:cs typeface="Cambria Math"/>
            </a:endParaRPr>
          </a:p>
        </p:txBody>
      </p:sp>
      <p:pic>
        <p:nvPicPr>
          <p:cNvPr id="9" name="object 9"/>
          <p:cNvPicPr/>
          <p:nvPr/>
        </p:nvPicPr>
        <p:blipFill>
          <a:blip r:embed="rId4" cstate="print"/>
          <a:stretch>
            <a:fillRect/>
          </a:stretch>
        </p:blipFill>
        <p:spPr>
          <a:xfrm>
            <a:off x="171130" y="3954217"/>
            <a:ext cx="4937810" cy="1140242"/>
          </a:xfrm>
          <a:prstGeom prst="rect">
            <a:avLst/>
          </a:prstGeom>
        </p:spPr>
      </p:pic>
      <p:pic>
        <p:nvPicPr>
          <p:cNvPr id="10" name="object 10"/>
          <p:cNvPicPr/>
          <p:nvPr/>
        </p:nvPicPr>
        <p:blipFill>
          <a:blip r:embed="rId5" cstate="print"/>
          <a:stretch>
            <a:fillRect/>
          </a:stretch>
        </p:blipFill>
        <p:spPr>
          <a:xfrm>
            <a:off x="6118352" y="2956179"/>
            <a:ext cx="1876425" cy="2066925"/>
          </a:xfrm>
          <a:prstGeom prst="rect">
            <a:avLst/>
          </a:prstGeom>
        </p:spPr>
      </p:pic>
      <p:pic>
        <p:nvPicPr>
          <p:cNvPr id="11" name="object 11"/>
          <p:cNvPicPr/>
          <p:nvPr/>
        </p:nvPicPr>
        <p:blipFill>
          <a:blip r:embed="rId6" cstate="print"/>
          <a:stretch>
            <a:fillRect/>
          </a:stretch>
        </p:blipFill>
        <p:spPr>
          <a:xfrm>
            <a:off x="228930" y="5323217"/>
            <a:ext cx="2152650" cy="238125"/>
          </a:xfrm>
          <a:prstGeom prst="rect">
            <a:avLst/>
          </a:prstGeom>
        </p:spPr>
      </p:pic>
      <p:sp>
        <p:nvSpPr>
          <p:cNvPr id="12" name="object 12"/>
          <p:cNvSpPr txBox="1"/>
          <p:nvPr/>
        </p:nvSpPr>
        <p:spPr>
          <a:xfrm>
            <a:off x="172618" y="5523077"/>
            <a:ext cx="830897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It</a:t>
            </a:r>
            <a:r>
              <a:rPr sz="1800" spc="-5" dirty="0">
                <a:latin typeface="Calibri"/>
                <a:cs typeface="Calibri"/>
              </a:rPr>
              <a:t> is</a:t>
            </a:r>
            <a:r>
              <a:rPr sz="1800" dirty="0">
                <a:latin typeface="Calibri"/>
                <a:cs typeface="Calibri"/>
              </a:rPr>
              <a:t> </a:t>
            </a:r>
            <a:r>
              <a:rPr sz="1800" spc="-5" dirty="0">
                <a:latin typeface="Calibri"/>
                <a:cs typeface="Calibri"/>
              </a:rPr>
              <a:t>clear</a:t>
            </a:r>
            <a:r>
              <a:rPr sz="1800" dirty="0">
                <a:latin typeface="Calibri"/>
                <a:cs typeface="Calibri"/>
              </a:rPr>
              <a:t> </a:t>
            </a:r>
            <a:r>
              <a:rPr sz="1800" spc="-5" dirty="0">
                <a:latin typeface="Calibri"/>
                <a:cs typeface="Calibri"/>
              </a:rPr>
              <a:t>that</a:t>
            </a:r>
            <a:r>
              <a:rPr sz="1800" dirty="0">
                <a:latin typeface="Calibri"/>
                <a:cs typeface="Calibri"/>
              </a:rPr>
              <a:t> ac</a:t>
            </a:r>
            <a:r>
              <a:rPr sz="1800" spc="5" dirty="0">
                <a:latin typeface="Calibri"/>
                <a:cs typeface="Calibri"/>
              </a:rPr>
              <a:t> </a:t>
            </a:r>
            <a:r>
              <a:rPr sz="1800" spc="-5" dirty="0">
                <a:latin typeface="Calibri"/>
                <a:cs typeface="Calibri"/>
              </a:rPr>
              <a:t>component</a:t>
            </a:r>
            <a:r>
              <a:rPr sz="1800" dirty="0">
                <a:latin typeface="Calibri"/>
                <a:cs typeface="Calibri"/>
              </a:rPr>
              <a:t> </a:t>
            </a:r>
            <a:r>
              <a:rPr sz="1800" spc="-10" dirty="0">
                <a:latin typeface="Calibri"/>
                <a:cs typeface="Calibri"/>
              </a:rPr>
              <a:t>exceeds </a:t>
            </a:r>
            <a:r>
              <a:rPr sz="1800" spc="-5" dirty="0">
                <a:latin typeface="Calibri"/>
                <a:cs typeface="Calibri"/>
              </a:rPr>
              <a:t>dc</a:t>
            </a:r>
            <a:r>
              <a:rPr sz="1800" dirty="0">
                <a:latin typeface="Calibri"/>
                <a:cs typeface="Calibri"/>
              </a:rPr>
              <a:t> </a:t>
            </a:r>
            <a:r>
              <a:rPr sz="1800" spc="-5" dirty="0">
                <a:latin typeface="Calibri"/>
                <a:cs typeface="Calibri"/>
              </a:rPr>
              <a:t>component</a:t>
            </a:r>
            <a:r>
              <a:rPr sz="1800" spc="5" dirty="0">
                <a:latin typeface="Calibri"/>
                <a:cs typeface="Calibri"/>
              </a:rPr>
              <a:t> </a:t>
            </a:r>
            <a:r>
              <a:rPr sz="1800" spc="-5" dirty="0">
                <a:latin typeface="Calibri"/>
                <a:cs typeface="Calibri"/>
              </a:rPr>
              <a:t>in</a:t>
            </a:r>
            <a:r>
              <a:rPr sz="1800" spc="10" dirty="0">
                <a:latin typeface="Calibri"/>
                <a:cs typeface="Calibri"/>
              </a:rPr>
              <a:t> </a:t>
            </a:r>
            <a:r>
              <a:rPr sz="1800" dirty="0">
                <a:latin typeface="Calibri"/>
                <a:cs typeface="Calibri"/>
              </a:rPr>
              <a:t>the</a:t>
            </a:r>
            <a:r>
              <a:rPr sz="1800" spc="5" dirty="0">
                <a:latin typeface="Calibri"/>
                <a:cs typeface="Calibri"/>
              </a:rPr>
              <a:t> </a:t>
            </a:r>
            <a:r>
              <a:rPr sz="1800" spc="-5" dirty="0">
                <a:latin typeface="Calibri"/>
                <a:cs typeface="Calibri"/>
              </a:rPr>
              <a:t>output</a:t>
            </a:r>
            <a:r>
              <a:rPr sz="1800" spc="5" dirty="0">
                <a:latin typeface="Calibri"/>
                <a:cs typeface="Calibri"/>
              </a:rPr>
              <a:t> </a:t>
            </a:r>
            <a:r>
              <a:rPr sz="1800" spc="-5" dirty="0">
                <a:latin typeface="Calibri"/>
                <a:cs typeface="Calibri"/>
              </a:rPr>
              <a:t>of </a:t>
            </a:r>
            <a:r>
              <a:rPr sz="1800" dirty="0">
                <a:latin typeface="Calibri"/>
                <a:cs typeface="Calibri"/>
              </a:rPr>
              <a:t>a</a:t>
            </a:r>
            <a:r>
              <a:rPr sz="1800" spc="35" dirty="0">
                <a:latin typeface="Calibri"/>
                <a:cs typeface="Calibri"/>
              </a:rPr>
              <a:t> </a:t>
            </a:r>
            <a:r>
              <a:rPr sz="1800" spc="-10" dirty="0">
                <a:latin typeface="Calibri"/>
                <a:cs typeface="Calibri"/>
              </a:rPr>
              <a:t>half-wave</a:t>
            </a:r>
            <a:r>
              <a:rPr sz="1800" dirty="0">
                <a:latin typeface="Calibri"/>
                <a:cs typeface="Calibri"/>
              </a:rPr>
              <a:t> </a:t>
            </a:r>
            <a:r>
              <a:rPr sz="1800" spc="-25" dirty="0">
                <a:latin typeface="Calibri"/>
                <a:cs typeface="Calibri"/>
              </a:rPr>
              <a:t>rectifier.</a:t>
            </a:r>
            <a:endParaRPr sz="1800">
              <a:latin typeface="Calibri"/>
              <a:cs typeface="Calibri"/>
            </a:endParaRPr>
          </a:p>
        </p:txBody>
      </p:sp>
      <p:sp>
        <p:nvSpPr>
          <p:cNvPr id="14" name="Footer Placeholder 13"/>
          <p:cNvSpPr>
            <a:spLocks noGrp="1"/>
          </p:cNvSpPr>
          <p:nvPr>
            <p:ph type="ftr" sz="quarter" idx="5"/>
          </p:nvPr>
        </p:nvSpPr>
        <p:spPr/>
        <p:txBody>
          <a:bodyPr/>
          <a:lstStyle/>
          <a:p>
            <a:r>
              <a:rPr lang="en-IN" smtClean="0"/>
              <a:t>Dr. Neethu Anna Sabu</a:t>
            </a:r>
            <a:endParaRPr lang="en-IN"/>
          </a:p>
        </p:txBody>
      </p:sp>
      <p:sp>
        <p:nvSpPr>
          <p:cNvPr id="15" name="Slide Number Placeholder 14"/>
          <p:cNvSpPr>
            <a:spLocks noGrp="1"/>
          </p:cNvSpPr>
          <p:nvPr>
            <p:ph type="sldNum" sz="quarter" idx="7"/>
          </p:nvPr>
        </p:nvSpPr>
        <p:spPr/>
        <p:txBody>
          <a:bodyPr/>
          <a:lstStyle/>
          <a:p>
            <a:fld id="{B6F15528-21DE-4FAA-801E-634DDDAF4B2B}" type="slidenum">
              <a:rPr lang="en-IN" smtClean="0"/>
              <a:t>63</a:t>
            </a:fld>
            <a:endParaRPr lang="en-IN"/>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71796" y="2358031"/>
            <a:ext cx="4034293" cy="2879008"/>
          </a:xfrm>
          <a:prstGeom prst="rect">
            <a:avLst/>
          </a:prstGeom>
        </p:spPr>
      </p:pic>
      <p:sp>
        <p:nvSpPr>
          <p:cNvPr id="3" name="object 3"/>
          <p:cNvSpPr txBox="1"/>
          <p:nvPr/>
        </p:nvSpPr>
        <p:spPr>
          <a:xfrm>
            <a:off x="258267" y="977010"/>
            <a:ext cx="8227059" cy="1410643"/>
          </a:xfrm>
          <a:prstGeom prst="rect">
            <a:avLst/>
          </a:prstGeom>
        </p:spPr>
        <p:txBody>
          <a:bodyPr vert="horz" wrap="square" lIns="0" tIns="12700" rIns="0" bIns="0" rtlCol="0">
            <a:spAutoFit/>
          </a:bodyPr>
          <a:lstStyle/>
          <a:p>
            <a:pPr marL="12700" marR="5080" algn="just">
              <a:lnSpc>
                <a:spcPct val="100000"/>
              </a:lnSpc>
              <a:spcBef>
                <a:spcPts val="100"/>
              </a:spcBef>
            </a:pPr>
            <a:r>
              <a:rPr sz="1800" spc="-20" dirty="0">
                <a:latin typeface="Times New Roman" panose="02020603050405020304" pitchFamily="18" charset="0"/>
                <a:cs typeface="Times New Roman" panose="02020603050405020304" pitchFamily="18" charset="0"/>
              </a:rPr>
              <a:t>Transformer </a:t>
            </a:r>
            <a:r>
              <a:rPr sz="1800" spc="-10" dirty="0">
                <a:latin typeface="Times New Roman" panose="02020603050405020304" pitchFamily="18" charset="0"/>
                <a:cs typeface="Times New Roman" panose="02020603050405020304" pitchFamily="18" charset="0"/>
              </a:rPr>
              <a:t>utilization factor </a:t>
            </a:r>
            <a:r>
              <a:rPr sz="1800" spc="-5" dirty="0">
                <a:latin typeface="Times New Roman" panose="02020603050405020304" pitchFamily="18" charset="0"/>
                <a:cs typeface="Times New Roman" panose="02020603050405020304" pitchFamily="18" charset="0"/>
              </a:rPr>
              <a:t>is </a:t>
            </a:r>
            <a:r>
              <a:rPr sz="1800" b="1" dirty="0">
                <a:latin typeface="Times New Roman" panose="02020603050405020304" pitchFamily="18" charset="0"/>
                <a:cs typeface="Times New Roman" panose="02020603050405020304" pitchFamily="18" charset="0"/>
              </a:rPr>
              <a:t>a </a:t>
            </a:r>
            <a:r>
              <a:rPr sz="1800" b="1" spc="-10" dirty="0">
                <a:latin typeface="Times New Roman" panose="02020603050405020304" pitchFamily="18" charset="0"/>
                <a:cs typeface="Times New Roman" panose="02020603050405020304" pitchFamily="18" charset="0"/>
              </a:rPr>
              <a:t>quantitative </a:t>
            </a:r>
            <a:r>
              <a:rPr sz="1800" b="1" spc="-5" dirty="0">
                <a:latin typeface="Times New Roman" panose="02020603050405020304" pitchFamily="18" charset="0"/>
                <a:cs typeface="Times New Roman" panose="02020603050405020304" pitchFamily="18" charset="0"/>
              </a:rPr>
              <a:t>indication of </a:t>
            </a:r>
            <a:r>
              <a:rPr sz="1800" b="1" dirty="0">
                <a:latin typeface="Times New Roman" panose="02020603050405020304" pitchFamily="18" charset="0"/>
                <a:cs typeface="Times New Roman" panose="02020603050405020304" pitchFamily="18" charset="0"/>
              </a:rPr>
              <a:t>the </a:t>
            </a:r>
            <a:r>
              <a:rPr sz="1800" b="1" spc="-10" dirty="0">
                <a:latin typeface="Times New Roman" panose="02020603050405020304" pitchFamily="18" charset="0"/>
                <a:cs typeface="Times New Roman" panose="02020603050405020304" pitchFamily="18" charset="0"/>
              </a:rPr>
              <a:t>utilization </a:t>
            </a:r>
            <a:r>
              <a:rPr sz="1800" b="1" spc="-5" dirty="0">
                <a:latin typeface="Times New Roman" panose="02020603050405020304" pitchFamily="18" charset="0"/>
                <a:cs typeface="Times New Roman" panose="02020603050405020304" pitchFamily="18" charset="0"/>
              </a:rPr>
              <a:t>of </a:t>
            </a:r>
            <a:r>
              <a:rPr sz="1800" b="1" spc="-45" dirty="0">
                <a:latin typeface="Times New Roman" panose="02020603050405020304" pitchFamily="18" charset="0"/>
                <a:cs typeface="Times New Roman" panose="02020603050405020304" pitchFamily="18" charset="0"/>
              </a:rPr>
              <a:t>VA </a:t>
            </a:r>
            <a:r>
              <a:rPr sz="1800" b="1" spc="-10" dirty="0">
                <a:latin typeface="Times New Roman" panose="02020603050405020304" pitchFamily="18" charset="0"/>
                <a:cs typeface="Times New Roman" panose="02020603050405020304" pitchFamily="18" charset="0"/>
              </a:rPr>
              <a:t>Rating </a:t>
            </a:r>
            <a:r>
              <a:rPr sz="1800" b="1" spc="-5" dirty="0">
                <a:latin typeface="Times New Roman" panose="02020603050405020304" pitchFamily="18" charset="0"/>
                <a:cs typeface="Times New Roman" panose="02020603050405020304" pitchFamily="18" charset="0"/>
              </a:rPr>
              <a:t>of </a:t>
            </a:r>
            <a:r>
              <a:rPr sz="1800" b="1" dirty="0">
                <a:latin typeface="Times New Roman" panose="02020603050405020304" pitchFamily="18" charset="0"/>
                <a:cs typeface="Times New Roman" panose="02020603050405020304" pitchFamily="18" charset="0"/>
              </a:rPr>
              <a:t> </a:t>
            </a:r>
            <a:r>
              <a:rPr sz="1800" b="1" spc="-35" dirty="0">
                <a:latin typeface="Times New Roman" panose="02020603050405020304" pitchFamily="18" charset="0"/>
                <a:cs typeface="Times New Roman" panose="02020603050405020304" pitchFamily="18" charset="0"/>
              </a:rPr>
              <a:t>Transformer.</a:t>
            </a:r>
            <a:r>
              <a:rPr sz="1800" spc="-3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The </a:t>
            </a:r>
            <a:r>
              <a:rPr sz="1800" spc="-10" dirty="0">
                <a:latin typeface="Times New Roman" panose="02020603050405020304" pitchFamily="18" charset="0"/>
                <a:cs typeface="Times New Roman" panose="02020603050405020304" pitchFamily="18" charset="0"/>
              </a:rPr>
              <a:t>more </a:t>
            </a:r>
            <a:r>
              <a:rPr sz="1800" dirty="0">
                <a:latin typeface="Times New Roman" panose="02020603050405020304" pitchFamily="18" charset="0"/>
                <a:cs typeface="Times New Roman" panose="02020603050405020304" pitchFamily="18" charset="0"/>
              </a:rPr>
              <a:t>the </a:t>
            </a:r>
            <a:r>
              <a:rPr sz="1800" spc="-5" dirty="0">
                <a:latin typeface="Times New Roman" panose="02020603050405020304" pitchFamily="18" charset="0"/>
                <a:cs typeface="Times New Roman" panose="02020603050405020304" pitchFamily="18" charset="0"/>
              </a:rPr>
              <a:t>value of </a:t>
            </a:r>
            <a:r>
              <a:rPr sz="1800" spc="-50" dirty="0">
                <a:latin typeface="Times New Roman" panose="02020603050405020304" pitchFamily="18" charset="0"/>
                <a:cs typeface="Times New Roman" panose="02020603050405020304" pitchFamily="18" charset="0"/>
              </a:rPr>
              <a:t>TUF, </a:t>
            </a:r>
            <a:r>
              <a:rPr sz="1800" dirty="0">
                <a:latin typeface="Times New Roman" panose="02020603050405020304" pitchFamily="18" charset="0"/>
                <a:cs typeface="Times New Roman" panose="02020603050405020304" pitchFamily="18" charset="0"/>
              </a:rPr>
              <a:t>the </a:t>
            </a:r>
            <a:r>
              <a:rPr sz="1800" spc="-10" dirty="0">
                <a:latin typeface="Times New Roman" panose="02020603050405020304" pitchFamily="18" charset="0"/>
                <a:cs typeface="Times New Roman" panose="02020603050405020304" pitchFamily="18" charset="0"/>
              </a:rPr>
              <a:t>more </a:t>
            </a:r>
            <a:r>
              <a:rPr sz="1800" spc="-5" dirty="0">
                <a:latin typeface="Times New Roman" panose="02020603050405020304" pitchFamily="18" charset="0"/>
                <a:cs typeface="Times New Roman" panose="02020603050405020304" pitchFamily="18" charset="0"/>
              </a:rPr>
              <a:t>will be </a:t>
            </a:r>
            <a:r>
              <a:rPr sz="1800" dirty="0">
                <a:latin typeface="Times New Roman" panose="02020603050405020304" pitchFamily="18" charset="0"/>
                <a:cs typeface="Times New Roman" panose="02020603050405020304" pitchFamily="18" charset="0"/>
              </a:rPr>
              <a:t>the </a:t>
            </a:r>
            <a:r>
              <a:rPr sz="1800" spc="-10" dirty="0">
                <a:latin typeface="Times New Roman" panose="02020603050405020304" pitchFamily="18" charset="0"/>
                <a:cs typeface="Times New Roman" panose="02020603050405020304" pitchFamily="18" charset="0"/>
              </a:rPr>
              <a:t>utilization. </a:t>
            </a:r>
            <a:r>
              <a:rPr sz="1800" dirty="0">
                <a:latin typeface="Times New Roman" panose="02020603050405020304" pitchFamily="18" charset="0"/>
                <a:cs typeface="Times New Roman" panose="02020603050405020304" pitchFamily="18" charset="0"/>
              </a:rPr>
              <a:t>In </a:t>
            </a:r>
            <a:r>
              <a:rPr sz="1800" spc="-5" dirty="0">
                <a:latin typeface="Times New Roman" panose="02020603050405020304" pitchFamily="18" charset="0"/>
                <a:cs typeface="Times New Roman" panose="02020603050405020304" pitchFamily="18" charset="0"/>
              </a:rPr>
              <a:t>other </a:t>
            </a:r>
            <a:r>
              <a:rPr sz="1800" spc="-10" dirty="0">
                <a:latin typeface="Times New Roman" panose="02020603050405020304" pitchFamily="18" charset="0"/>
                <a:cs typeface="Times New Roman" panose="02020603050405020304" pitchFamily="18" charset="0"/>
              </a:rPr>
              <a:t>words, </a:t>
            </a:r>
            <a:r>
              <a:rPr sz="1800" spc="-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a:t>
            </a:r>
            <a:r>
              <a:rPr sz="1800" spc="5" dirty="0">
                <a:latin typeface="Times New Roman" panose="02020603050405020304" pitchFamily="18" charset="0"/>
                <a:cs typeface="Times New Roman" panose="02020603050405020304" pitchFamily="18" charset="0"/>
              </a:rPr>
              <a:t> </a:t>
            </a:r>
            <a:r>
              <a:rPr sz="1800" spc="-45" dirty="0">
                <a:latin typeface="Times New Roman" panose="02020603050405020304" pitchFamily="18" charset="0"/>
                <a:cs typeface="Times New Roman" panose="02020603050405020304" pitchFamily="18" charset="0"/>
              </a:rPr>
              <a:t>VA</a:t>
            </a:r>
            <a:r>
              <a:rPr sz="1800"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rating</a:t>
            </a:r>
            <a:r>
              <a:rPr sz="180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of </a:t>
            </a:r>
            <a:r>
              <a:rPr sz="1800" spc="-10" dirty="0">
                <a:latin typeface="Times New Roman" panose="02020603050405020304" pitchFamily="18" charset="0"/>
                <a:cs typeface="Times New Roman" panose="02020603050405020304" pitchFamily="18" charset="0"/>
              </a:rPr>
              <a:t>required</a:t>
            </a:r>
            <a:r>
              <a:rPr sz="1800" spc="2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transformer</a:t>
            </a:r>
            <a:r>
              <a:rPr sz="1800" spc="-2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will</a:t>
            </a:r>
            <a:r>
              <a:rPr sz="1800" spc="1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be</a:t>
            </a:r>
            <a:r>
              <a:rPr sz="1800" dirty="0">
                <a:latin typeface="Times New Roman" panose="02020603050405020304" pitchFamily="18" charset="0"/>
                <a:cs typeface="Times New Roman" panose="02020603050405020304" pitchFamily="18" charset="0"/>
              </a:rPr>
              <a:t> less</a:t>
            </a:r>
            <a:r>
              <a:rPr sz="1800" spc="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if </a:t>
            </a:r>
            <a:r>
              <a:rPr sz="1800" spc="-5" dirty="0">
                <a:latin typeface="Times New Roman" panose="02020603050405020304" pitchFamily="18" charset="0"/>
                <a:cs typeface="Times New Roman" panose="02020603050405020304" pitchFamily="18" charset="0"/>
              </a:rPr>
              <a:t>TUF is </a:t>
            </a:r>
            <a:r>
              <a:rPr sz="1800" spc="-10" dirty="0">
                <a:latin typeface="Times New Roman" panose="02020603050405020304" pitchFamily="18" charset="0"/>
                <a:cs typeface="Times New Roman" panose="02020603050405020304" pitchFamily="18" charset="0"/>
              </a:rPr>
              <a:t>more</a:t>
            </a:r>
            <a:r>
              <a:rPr sz="1800" spc="1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and</a:t>
            </a:r>
            <a:r>
              <a:rPr sz="1800" spc="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vice</a:t>
            </a:r>
            <a:r>
              <a:rPr sz="1800" spc="1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versa</a:t>
            </a:r>
            <a:r>
              <a:rPr sz="1800" spc="-10" dirty="0" smtClean="0">
                <a:latin typeface="Times New Roman" panose="02020603050405020304" pitchFamily="18" charset="0"/>
                <a:cs typeface="Times New Roman" panose="02020603050405020304" pitchFamily="18" charset="0"/>
              </a:rPr>
              <a:t>.</a:t>
            </a:r>
            <a:endParaRPr lang="en-US" sz="1800" spc="-10" dirty="0" smtClean="0">
              <a:latin typeface="Times New Roman" panose="02020603050405020304" pitchFamily="18" charset="0"/>
              <a:cs typeface="Times New Roman" panose="02020603050405020304" pitchFamily="18" charset="0"/>
            </a:endParaRPr>
          </a:p>
          <a:p>
            <a:pPr marL="12700" marR="5080" algn="just">
              <a:lnSpc>
                <a:spcPct val="100000"/>
              </a:lnSpc>
              <a:spcBef>
                <a:spcPts val="100"/>
              </a:spcBef>
            </a:pPr>
            <a:r>
              <a:rPr lang="en-US" dirty="0">
                <a:latin typeface="Times New Roman" panose="02020603050405020304" pitchFamily="18" charset="0"/>
                <a:cs typeface="Times New Roman" panose="02020603050405020304" pitchFamily="18" charset="0"/>
              </a:rPr>
              <a:t>The D.C. power to be delivered to the load, in a rectifier circuit decides the rating of the transformer used in a circuit.</a:t>
            </a:r>
            <a:endParaRPr sz="1800" dirty="0">
              <a:latin typeface="Times New Roman" panose="02020603050405020304" pitchFamily="18" charset="0"/>
              <a:cs typeface="Times New Roman" panose="02020603050405020304" pitchFamily="18" charset="0"/>
            </a:endParaRPr>
          </a:p>
        </p:txBody>
      </p:sp>
      <p:sp>
        <p:nvSpPr>
          <p:cNvPr id="4" name="object 4"/>
          <p:cNvSpPr txBox="1">
            <a:spLocks noGrp="1"/>
          </p:cNvSpPr>
          <p:nvPr>
            <p:ph type="title"/>
          </p:nvPr>
        </p:nvSpPr>
        <p:spPr>
          <a:xfrm>
            <a:off x="2309622" y="14173"/>
            <a:ext cx="4339590" cy="452120"/>
          </a:xfrm>
          <a:prstGeom prst="rect">
            <a:avLst/>
          </a:prstGeom>
        </p:spPr>
        <p:txBody>
          <a:bodyPr vert="horz" wrap="square" lIns="0" tIns="12065" rIns="0" bIns="0" rtlCol="0">
            <a:spAutoFit/>
          </a:bodyPr>
          <a:lstStyle/>
          <a:p>
            <a:pPr marL="12700">
              <a:lnSpc>
                <a:spcPct val="100000"/>
              </a:lnSpc>
              <a:spcBef>
                <a:spcPts val="95"/>
              </a:spcBef>
            </a:pPr>
            <a:r>
              <a:rPr spc="-30" dirty="0"/>
              <a:t>Transformer</a:t>
            </a:r>
            <a:r>
              <a:rPr spc="15" dirty="0"/>
              <a:t> </a:t>
            </a:r>
            <a:r>
              <a:rPr spc="-10" dirty="0"/>
              <a:t>utilization</a:t>
            </a:r>
            <a:r>
              <a:rPr dirty="0"/>
              <a:t> </a:t>
            </a:r>
            <a:r>
              <a:rPr spc="-15" dirty="0"/>
              <a:t>factor</a:t>
            </a:r>
          </a:p>
        </p:txBody>
      </p:sp>
      <p:sp>
        <p:nvSpPr>
          <p:cNvPr id="5" name="object 5"/>
          <p:cNvSpPr txBox="1"/>
          <p:nvPr/>
        </p:nvSpPr>
        <p:spPr>
          <a:xfrm>
            <a:off x="685291" y="5337175"/>
            <a:ext cx="561276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DC</a:t>
            </a:r>
            <a:r>
              <a:rPr sz="1800" b="1" spc="-10" dirty="0">
                <a:latin typeface="Calibri"/>
                <a:cs typeface="Calibri"/>
              </a:rPr>
              <a:t> Power</a:t>
            </a:r>
            <a:r>
              <a:rPr sz="1800" b="1" spc="-30" dirty="0">
                <a:latin typeface="Calibri"/>
                <a:cs typeface="Calibri"/>
              </a:rPr>
              <a:t> </a:t>
            </a:r>
            <a:r>
              <a:rPr sz="1800" b="1" spc="-5" dirty="0">
                <a:latin typeface="Calibri"/>
                <a:cs typeface="Calibri"/>
              </a:rPr>
              <a:t>Output,</a:t>
            </a:r>
            <a:r>
              <a:rPr sz="1800" b="1" spc="-15" dirty="0">
                <a:latin typeface="Calibri"/>
                <a:cs typeface="Calibri"/>
              </a:rPr>
              <a:t> </a:t>
            </a:r>
            <a:r>
              <a:rPr sz="1800" b="1" spc="-10" dirty="0">
                <a:latin typeface="Calibri"/>
                <a:cs typeface="Calibri"/>
              </a:rPr>
              <a:t>Pdc </a:t>
            </a:r>
            <a:r>
              <a:rPr sz="1800" b="1" dirty="0">
                <a:latin typeface="Calibri"/>
                <a:cs typeface="Calibri"/>
              </a:rPr>
              <a:t>=</a:t>
            </a:r>
            <a:r>
              <a:rPr sz="1800" b="1" spc="-10" dirty="0">
                <a:latin typeface="Calibri"/>
                <a:cs typeface="Calibri"/>
              </a:rPr>
              <a:t> </a:t>
            </a:r>
            <a:r>
              <a:rPr sz="1800" b="1" spc="-20" dirty="0">
                <a:latin typeface="Calibri"/>
                <a:cs typeface="Calibri"/>
              </a:rPr>
              <a:t>Average </a:t>
            </a:r>
            <a:r>
              <a:rPr sz="1800" b="1" spc="-10" dirty="0">
                <a:latin typeface="Calibri"/>
                <a:cs typeface="Calibri"/>
              </a:rPr>
              <a:t>Current</a:t>
            </a:r>
            <a:r>
              <a:rPr sz="1800" b="1" spc="-25" dirty="0">
                <a:latin typeface="Calibri"/>
                <a:cs typeface="Calibri"/>
              </a:rPr>
              <a:t> </a:t>
            </a:r>
            <a:r>
              <a:rPr sz="1800" b="1" dirty="0">
                <a:latin typeface="Calibri"/>
                <a:cs typeface="Calibri"/>
              </a:rPr>
              <a:t>x</a:t>
            </a:r>
            <a:r>
              <a:rPr sz="1800" b="1" spc="5" dirty="0">
                <a:latin typeface="Calibri"/>
                <a:cs typeface="Calibri"/>
              </a:rPr>
              <a:t> </a:t>
            </a:r>
            <a:r>
              <a:rPr sz="1800" b="1" spc="-20" dirty="0">
                <a:latin typeface="Calibri"/>
                <a:cs typeface="Calibri"/>
              </a:rPr>
              <a:t>Average</a:t>
            </a:r>
            <a:r>
              <a:rPr sz="1800" b="1" spc="-30" dirty="0">
                <a:latin typeface="Calibri"/>
                <a:cs typeface="Calibri"/>
              </a:rPr>
              <a:t> </a:t>
            </a:r>
            <a:r>
              <a:rPr sz="1800" b="1" spc="-20" dirty="0">
                <a:latin typeface="Calibri"/>
                <a:cs typeface="Calibri"/>
              </a:rPr>
              <a:t>Voltage</a:t>
            </a:r>
            <a:endParaRPr sz="1800">
              <a:latin typeface="Calibri"/>
              <a:cs typeface="Calibri"/>
            </a:endParaRPr>
          </a:p>
        </p:txBody>
      </p:sp>
      <p:sp>
        <p:nvSpPr>
          <p:cNvPr id="7" name="Footer Placeholder 6"/>
          <p:cNvSpPr>
            <a:spLocks noGrp="1"/>
          </p:cNvSpPr>
          <p:nvPr>
            <p:ph type="ftr" sz="quarter" idx="5"/>
          </p:nvPr>
        </p:nvSpPr>
        <p:spPr/>
        <p:txBody>
          <a:bodyPr/>
          <a:lstStyle/>
          <a:p>
            <a:r>
              <a:rPr lang="en-IN" smtClean="0"/>
              <a:t>Dr. Neethu Anna Sabu</a:t>
            </a:r>
            <a:endParaRPr lang="en-IN"/>
          </a:p>
        </p:txBody>
      </p:sp>
      <p:sp>
        <p:nvSpPr>
          <p:cNvPr id="8" name="Slide Number Placeholder 7"/>
          <p:cNvSpPr>
            <a:spLocks noGrp="1"/>
          </p:cNvSpPr>
          <p:nvPr>
            <p:ph type="sldNum" sz="quarter" idx="7"/>
          </p:nvPr>
        </p:nvSpPr>
        <p:spPr/>
        <p:txBody>
          <a:bodyPr/>
          <a:lstStyle/>
          <a:p>
            <a:fld id="{B6F15528-21DE-4FAA-801E-634DDDAF4B2B}" type="slidenum">
              <a:rPr lang="en-IN" smtClean="0"/>
              <a:t>64</a:t>
            </a:fld>
            <a:endParaRPr lang="en-IN"/>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1679" y="59562"/>
            <a:ext cx="4547235" cy="635635"/>
          </a:xfrm>
          <a:prstGeom prst="rect">
            <a:avLst/>
          </a:prstGeom>
        </p:spPr>
        <p:txBody>
          <a:bodyPr vert="horz" wrap="square" lIns="0" tIns="12700" rIns="0" bIns="0" rtlCol="0">
            <a:spAutoFit/>
          </a:bodyPr>
          <a:lstStyle/>
          <a:p>
            <a:pPr marL="1504315" marR="5080" indent="-1492250">
              <a:lnSpc>
                <a:spcPct val="100000"/>
              </a:lnSpc>
              <a:spcBef>
                <a:spcPts val="100"/>
              </a:spcBef>
            </a:pPr>
            <a:r>
              <a:rPr sz="2000" spc="-20" dirty="0"/>
              <a:t>Transformer </a:t>
            </a:r>
            <a:r>
              <a:rPr sz="2000" spc="-5" dirty="0"/>
              <a:t>Utilization </a:t>
            </a:r>
            <a:r>
              <a:rPr sz="2000" spc="-15" dirty="0"/>
              <a:t>Factor </a:t>
            </a:r>
            <a:r>
              <a:rPr sz="2000" dirty="0"/>
              <a:t>(TUF) of </a:t>
            </a:r>
            <a:r>
              <a:rPr sz="2000" spc="-5" dirty="0"/>
              <a:t>Half </a:t>
            </a:r>
            <a:r>
              <a:rPr sz="2000" spc="-445" dirty="0"/>
              <a:t> </a:t>
            </a:r>
            <a:r>
              <a:rPr sz="2000" spc="-35" dirty="0"/>
              <a:t>Wave</a:t>
            </a:r>
            <a:r>
              <a:rPr sz="2000" spc="-10" dirty="0"/>
              <a:t> Rectifier</a:t>
            </a:r>
            <a:endParaRPr sz="2000"/>
          </a:p>
        </p:txBody>
      </p:sp>
      <p:sp>
        <p:nvSpPr>
          <p:cNvPr id="3" name="object 3"/>
          <p:cNvSpPr txBox="1"/>
          <p:nvPr/>
        </p:nvSpPr>
        <p:spPr>
          <a:xfrm>
            <a:off x="292100" y="768807"/>
            <a:ext cx="5899785" cy="300355"/>
          </a:xfrm>
          <a:prstGeom prst="rect">
            <a:avLst/>
          </a:prstGeom>
        </p:spPr>
        <p:txBody>
          <a:bodyPr vert="horz" wrap="square" lIns="0" tIns="12700" rIns="0" bIns="0" rtlCol="0">
            <a:spAutoFit/>
          </a:bodyPr>
          <a:lstStyle/>
          <a:p>
            <a:pPr marL="299085" indent="-287020">
              <a:lnSpc>
                <a:spcPct val="100000"/>
              </a:lnSpc>
              <a:spcBef>
                <a:spcPts val="100"/>
              </a:spcBef>
              <a:buFont typeface="Microsoft Sans Serif"/>
              <a:buChar char="•"/>
              <a:tabLst>
                <a:tab pos="299085" algn="l"/>
                <a:tab pos="299720" algn="l"/>
              </a:tabLst>
            </a:pPr>
            <a:r>
              <a:rPr sz="1800" b="1" spc="-5" dirty="0">
                <a:latin typeface="Calibri"/>
                <a:cs typeface="Calibri"/>
              </a:rPr>
              <a:t>DC </a:t>
            </a:r>
            <a:r>
              <a:rPr sz="1800" b="1" spc="-10" dirty="0">
                <a:latin typeface="Calibri"/>
                <a:cs typeface="Calibri"/>
              </a:rPr>
              <a:t>Power</a:t>
            </a:r>
            <a:r>
              <a:rPr sz="1800" b="1" spc="-25" dirty="0">
                <a:latin typeface="Calibri"/>
                <a:cs typeface="Calibri"/>
              </a:rPr>
              <a:t> </a:t>
            </a:r>
            <a:r>
              <a:rPr sz="1800" b="1" dirty="0">
                <a:latin typeface="Calibri"/>
                <a:cs typeface="Calibri"/>
              </a:rPr>
              <a:t>Output,</a:t>
            </a:r>
            <a:r>
              <a:rPr sz="1800" b="1" spc="-15" dirty="0">
                <a:latin typeface="Calibri"/>
                <a:cs typeface="Calibri"/>
              </a:rPr>
              <a:t> </a:t>
            </a:r>
            <a:r>
              <a:rPr sz="1800" b="1" spc="-10" dirty="0">
                <a:latin typeface="Calibri"/>
                <a:cs typeface="Calibri"/>
              </a:rPr>
              <a:t>Pdc</a:t>
            </a:r>
            <a:r>
              <a:rPr sz="1800" b="1" dirty="0">
                <a:latin typeface="Calibri"/>
                <a:cs typeface="Calibri"/>
              </a:rPr>
              <a:t> = </a:t>
            </a:r>
            <a:r>
              <a:rPr sz="1800" b="1" spc="-20" dirty="0">
                <a:latin typeface="Calibri"/>
                <a:cs typeface="Calibri"/>
              </a:rPr>
              <a:t>Average </a:t>
            </a:r>
            <a:r>
              <a:rPr sz="1800" b="1" spc="-10" dirty="0">
                <a:latin typeface="Calibri"/>
                <a:cs typeface="Calibri"/>
              </a:rPr>
              <a:t>Current</a:t>
            </a:r>
            <a:r>
              <a:rPr sz="1800" b="1" spc="-25" dirty="0">
                <a:latin typeface="Calibri"/>
                <a:cs typeface="Calibri"/>
              </a:rPr>
              <a:t> </a:t>
            </a:r>
            <a:r>
              <a:rPr sz="1800" b="1" dirty="0">
                <a:latin typeface="Calibri"/>
                <a:cs typeface="Calibri"/>
              </a:rPr>
              <a:t>x</a:t>
            </a:r>
            <a:r>
              <a:rPr sz="1800" b="1" spc="5" dirty="0">
                <a:latin typeface="Calibri"/>
                <a:cs typeface="Calibri"/>
              </a:rPr>
              <a:t> </a:t>
            </a:r>
            <a:r>
              <a:rPr sz="1800" b="1" spc="-20" dirty="0">
                <a:latin typeface="Calibri"/>
                <a:cs typeface="Calibri"/>
              </a:rPr>
              <a:t>Average</a:t>
            </a:r>
            <a:r>
              <a:rPr sz="1800" b="1" spc="-35" dirty="0">
                <a:latin typeface="Calibri"/>
                <a:cs typeface="Calibri"/>
              </a:rPr>
              <a:t> </a:t>
            </a:r>
            <a:r>
              <a:rPr sz="1800" b="1" spc="-20" dirty="0">
                <a:latin typeface="Calibri"/>
                <a:cs typeface="Calibri"/>
              </a:rPr>
              <a:t>Voltage</a:t>
            </a:r>
            <a:endParaRPr sz="1800">
              <a:latin typeface="Calibri"/>
              <a:cs typeface="Calibri"/>
            </a:endParaRPr>
          </a:p>
        </p:txBody>
      </p:sp>
      <p:sp>
        <p:nvSpPr>
          <p:cNvPr id="4" name="object 4"/>
          <p:cNvSpPr txBox="1"/>
          <p:nvPr/>
        </p:nvSpPr>
        <p:spPr>
          <a:xfrm>
            <a:off x="795934" y="1448816"/>
            <a:ext cx="281305" cy="292735"/>
          </a:xfrm>
          <a:prstGeom prst="rect">
            <a:avLst/>
          </a:prstGeom>
        </p:spPr>
        <p:txBody>
          <a:bodyPr vert="horz" wrap="square" lIns="0" tIns="12700" rIns="0" bIns="0" rtlCol="0">
            <a:spAutoFit/>
          </a:bodyPr>
          <a:lstStyle/>
          <a:p>
            <a:pPr marL="12700">
              <a:lnSpc>
                <a:spcPct val="100000"/>
              </a:lnSpc>
              <a:spcBef>
                <a:spcPts val="100"/>
              </a:spcBef>
            </a:pPr>
            <a:r>
              <a:rPr sz="1750" dirty="0">
                <a:latin typeface="Cambria Math"/>
                <a:cs typeface="Cambria Math"/>
              </a:rPr>
              <a:t>𝒅𝒄</a:t>
            </a:r>
            <a:endParaRPr sz="1750">
              <a:latin typeface="Cambria Math"/>
              <a:cs typeface="Cambria Math"/>
            </a:endParaRPr>
          </a:p>
        </p:txBody>
      </p:sp>
      <p:sp>
        <p:nvSpPr>
          <p:cNvPr id="5" name="object 5"/>
          <p:cNvSpPr/>
          <p:nvPr/>
        </p:nvSpPr>
        <p:spPr>
          <a:xfrm>
            <a:off x="1472946" y="1525142"/>
            <a:ext cx="417830" cy="20320"/>
          </a:xfrm>
          <a:custGeom>
            <a:avLst/>
            <a:gdLst/>
            <a:ahLst/>
            <a:cxnLst/>
            <a:rect l="l" t="t" r="r" b="b"/>
            <a:pathLst>
              <a:path w="417830" h="20319">
                <a:moveTo>
                  <a:pt x="417576" y="0"/>
                </a:moveTo>
                <a:lnTo>
                  <a:pt x="0" y="0"/>
                </a:lnTo>
                <a:lnTo>
                  <a:pt x="0" y="19812"/>
                </a:lnTo>
                <a:lnTo>
                  <a:pt x="417576" y="19812"/>
                </a:lnTo>
                <a:lnTo>
                  <a:pt x="417576" y="0"/>
                </a:lnTo>
                <a:close/>
              </a:path>
            </a:pathLst>
          </a:custGeom>
          <a:solidFill>
            <a:srgbClr val="000000"/>
          </a:solidFill>
        </p:spPr>
        <p:txBody>
          <a:bodyPr wrap="square" lIns="0" tIns="0" rIns="0" bIns="0" rtlCol="0"/>
          <a:lstStyle/>
          <a:p>
            <a:endParaRPr/>
          </a:p>
        </p:txBody>
      </p:sp>
      <p:sp>
        <p:nvSpPr>
          <p:cNvPr id="6" name="object 6"/>
          <p:cNvSpPr txBox="1"/>
          <p:nvPr/>
        </p:nvSpPr>
        <p:spPr>
          <a:xfrm>
            <a:off x="561746" y="1073911"/>
            <a:ext cx="2032000" cy="621665"/>
          </a:xfrm>
          <a:prstGeom prst="rect">
            <a:avLst/>
          </a:prstGeom>
        </p:spPr>
        <p:txBody>
          <a:bodyPr vert="horz" wrap="square" lIns="0" tIns="12700" rIns="0" bIns="0" rtlCol="0">
            <a:spAutoFit/>
          </a:bodyPr>
          <a:lstStyle/>
          <a:p>
            <a:pPr marL="911225">
              <a:lnSpc>
                <a:spcPts val="2345"/>
              </a:lnSpc>
              <a:spcBef>
                <a:spcPts val="100"/>
              </a:spcBef>
              <a:tabLst>
                <a:tab pos="1641475" algn="l"/>
              </a:tabLst>
            </a:pPr>
            <a:r>
              <a:rPr sz="2400" dirty="0">
                <a:latin typeface="Cambria Math"/>
                <a:cs typeface="Cambria Math"/>
              </a:rPr>
              <a:t>𝑽</a:t>
            </a:r>
            <a:r>
              <a:rPr sz="2625" baseline="-15873" dirty="0">
                <a:latin typeface="Cambria Math"/>
                <a:cs typeface="Cambria Math"/>
              </a:rPr>
              <a:t>𝒎	</a:t>
            </a:r>
            <a:r>
              <a:rPr sz="2400" spc="-5" dirty="0">
                <a:latin typeface="Cambria Math"/>
                <a:cs typeface="Cambria Math"/>
              </a:rPr>
              <a:t>𝑰</a:t>
            </a:r>
            <a:r>
              <a:rPr sz="2625" spc="-7" baseline="-15873" dirty="0">
                <a:latin typeface="Cambria Math"/>
                <a:cs typeface="Cambria Math"/>
              </a:rPr>
              <a:t>𝒎</a:t>
            </a:r>
            <a:endParaRPr sz="2625" baseline="-15873">
              <a:latin typeface="Cambria Math"/>
              <a:cs typeface="Cambria Math"/>
            </a:endParaRPr>
          </a:p>
          <a:p>
            <a:pPr marL="38100">
              <a:lnSpc>
                <a:spcPts val="2345"/>
              </a:lnSpc>
              <a:tabLst>
                <a:tab pos="600075" algn="l"/>
                <a:tab pos="1380490" algn="l"/>
              </a:tabLst>
            </a:pPr>
            <a:r>
              <a:rPr sz="2400" dirty="0">
                <a:latin typeface="Cambria Math"/>
                <a:cs typeface="Cambria Math"/>
              </a:rPr>
              <a:t>𝑷	=	𝑿</a:t>
            </a:r>
            <a:endParaRPr sz="2400">
              <a:latin typeface="Cambria Math"/>
              <a:cs typeface="Cambria Math"/>
            </a:endParaRPr>
          </a:p>
        </p:txBody>
      </p:sp>
      <p:sp>
        <p:nvSpPr>
          <p:cNvPr id="7" name="object 7"/>
          <p:cNvSpPr txBox="1"/>
          <p:nvPr/>
        </p:nvSpPr>
        <p:spPr>
          <a:xfrm>
            <a:off x="1564005" y="1508252"/>
            <a:ext cx="931544" cy="391160"/>
          </a:xfrm>
          <a:prstGeom prst="rect">
            <a:avLst/>
          </a:prstGeom>
        </p:spPr>
        <p:txBody>
          <a:bodyPr vert="horz" wrap="square" lIns="0" tIns="12700" rIns="0" bIns="0" rtlCol="0">
            <a:spAutoFit/>
          </a:bodyPr>
          <a:lstStyle/>
          <a:p>
            <a:pPr marL="12700">
              <a:lnSpc>
                <a:spcPct val="100000"/>
              </a:lnSpc>
              <a:spcBef>
                <a:spcPts val="100"/>
              </a:spcBef>
              <a:tabLst>
                <a:tab pos="709295" algn="l"/>
              </a:tabLst>
            </a:pPr>
            <a:r>
              <a:rPr sz="2400" dirty="0">
                <a:latin typeface="Cambria Math"/>
                <a:cs typeface="Cambria Math"/>
              </a:rPr>
              <a:t>𝝅	𝝅</a:t>
            </a:r>
            <a:endParaRPr sz="2400">
              <a:latin typeface="Cambria Math"/>
              <a:cs typeface="Cambria Math"/>
            </a:endParaRPr>
          </a:p>
        </p:txBody>
      </p:sp>
      <p:sp>
        <p:nvSpPr>
          <p:cNvPr id="8" name="object 8"/>
          <p:cNvSpPr/>
          <p:nvPr/>
        </p:nvSpPr>
        <p:spPr>
          <a:xfrm>
            <a:off x="2202942" y="1525142"/>
            <a:ext cx="352425" cy="20320"/>
          </a:xfrm>
          <a:custGeom>
            <a:avLst/>
            <a:gdLst/>
            <a:ahLst/>
            <a:cxnLst/>
            <a:rect l="l" t="t" r="r" b="b"/>
            <a:pathLst>
              <a:path w="352425" h="20319">
                <a:moveTo>
                  <a:pt x="352044" y="0"/>
                </a:moveTo>
                <a:lnTo>
                  <a:pt x="0" y="0"/>
                </a:lnTo>
                <a:lnTo>
                  <a:pt x="0" y="19812"/>
                </a:lnTo>
                <a:lnTo>
                  <a:pt x="352044" y="19812"/>
                </a:lnTo>
                <a:lnTo>
                  <a:pt x="352044" y="0"/>
                </a:lnTo>
                <a:close/>
              </a:path>
            </a:pathLst>
          </a:custGeom>
          <a:solidFill>
            <a:srgbClr val="000000"/>
          </a:solidFill>
        </p:spPr>
        <p:txBody>
          <a:bodyPr wrap="square" lIns="0" tIns="0" rIns="0" bIns="0" rtlCol="0"/>
          <a:lstStyle/>
          <a:p>
            <a:endParaRPr/>
          </a:p>
        </p:txBody>
      </p:sp>
      <p:sp>
        <p:nvSpPr>
          <p:cNvPr id="9" name="object 9"/>
          <p:cNvSpPr txBox="1">
            <a:spLocks noGrp="1"/>
          </p:cNvSpPr>
          <p:nvPr>
            <p:ph type="body" idx="1"/>
          </p:nvPr>
        </p:nvSpPr>
        <p:spPr>
          <a:prstGeom prst="rect">
            <a:avLst/>
          </a:prstGeom>
        </p:spPr>
        <p:txBody>
          <a:bodyPr vert="horz" wrap="square" lIns="0" tIns="104140" rIns="0" bIns="0" rtlCol="0">
            <a:spAutoFit/>
          </a:bodyPr>
          <a:lstStyle/>
          <a:p>
            <a:pPr marL="361950" indent="-343535" algn="just">
              <a:lnSpc>
                <a:spcPct val="100000"/>
              </a:lnSpc>
              <a:spcBef>
                <a:spcPts val="820"/>
              </a:spcBef>
              <a:buFont typeface="Microsoft Sans Serif"/>
              <a:buChar char="•"/>
              <a:tabLst>
                <a:tab pos="362585" algn="l"/>
              </a:tabLst>
            </a:pPr>
            <a:r>
              <a:rPr spc="-55" dirty="0"/>
              <a:t>VA</a:t>
            </a:r>
            <a:r>
              <a:rPr spc="-10" dirty="0"/>
              <a:t> </a:t>
            </a:r>
            <a:r>
              <a:rPr spc="-15" dirty="0"/>
              <a:t>rating</a:t>
            </a:r>
            <a:r>
              <a:rPr spc="-20" dirty="0"/>
              <a:t> </a:t>
            </a:r>
            <a:r>
              <a:rPr dirty="0"/>
              <a:t>of</a:t>
            </a:r>
            <a:r>
              <a:rPr spc="-10" dirty="0"/>
              <a:t> </a:t>
            </a:r>
            <a:r>
              <a:rPr spc="-20" dirty="0"/>
              <a:t>Transformer</a:t>
            </a:r>
          </a:p>
          <a:p>
            <a:pPr marL="299085" marR="11430" indent="-287020" algn="just">
              <a:lnSpc>
                <a:spcPct val="100000"/>
              </a:lnSpc>
              <a:spcBef>
                <a:spcPts val="720"/>
              </a:spcBef>
              <a:buFont typeface="Microsoft Sans Serif"/>
              <a:buChar char="•"/>
              <a:tabLst>
                <a:tab pos="299720" algn="l"/>
              </a:tabLst>
            </a:pPr>
            <a:r>
              <a:rPr b="0" spc="-5" dirty="0">
                <a:latin typeface="Calibri"/>
                <a:cs typeface="Calibri"/>
              </a:rPr>
              <a:t>The </a:t>
            </a:r>
            <a:r>
              <a:rPr b="0" spc="-10" dirty="0">
                <a:latin typeface="Calibri"/>
                <a:cs typeface="Calibri"/>
              </a:rPr>
              <a:t>voltage </a:t>
            </a:r>
            <a:r>
              <a:rPr b="0" spc="-5" dirty="0">
                <a:latin typeface="Calibri"/>
                <a:cs typeface="Calibri"/>
              </a:rPr>
              <a:t>of </a:t>
            </a:r>
            <a:r>
              <a:rPr b="0" spc="-10" dirty="0">
                <a:latin typeface="Calibri"/>
                <a:cs typeface="Calibri"/>
              </a:rPr>
              <a:t>source </a:t>
            </a:r>
            <a:r>
              <a:rPr b="0" spc="-5" dirty="0">
                <a:latin typeface="Calibri"/>
                <a:cs typeface="Calibri"/>
              </a:rPr>
              <a:t>is sinusoidal, </a:t>
            </a:r>
            <a:r>
              <a:rPr b="0" spc="-15" dirty="0">
                <a:latin typeface="Calibri"/>
                <a:cs typeface="Calibri"/>
              </a:rPr>
              <a:t>therefore </a:t>
            </a:r>
            <a:r>
              <a:rPr b="0" dirty="0">
                <a:latin typeface="Calibri"/>
                <a:cs typeface="Calibri"/>
              </a:rPr>
              <a:t>its rms </a:t>
            </a:r>
            <a:r>
              <a:rPr b="0" spc="-5" dirty="0">
                <a:latin typeface="Calibri"/>
                <a:cs typeface="Calibri"/>
              </a:rPr>
              <a:t>value will </a:t>
            </a:r>
            <a:r>
              <a:rPr b="0" dirty="0">
                <a:latin typeface="Calibri"/>
                <a:cs typeface="Calibri"/>
              </a:rPr>
              <a:t>be equal </a:t>
            </a:r>
            <a:r>
              <a:rPr b="0" spc="-25" dirty="0">
                <a:latin typeface="Calibri"/>
                <a:cs typeface="Calibri"/>
              </a:rPr>
              <a:t>to </a:t>
            </a:r>
            <a:r>
              <a:rPr b="0" spc="-20" dirty="0">
                <a:latin typeface="Calibri"/>
                <a:cs typeface="Calibri"/>
              </a:rPr>
              <a:t> </a:t>
            </a:r>
            <a:r>
              <a:rPr b="0" spc="-5" dirty="0">
                <a:latin typeface="Calibri"/>
                <a:cs typeface="Calibri"/>
              </a:rPr>
              <a:t>(Vm/√2).</a:t>
            </a:r>
          </a:p>
          <a:p>
            <a:pPr marL="299085" marR="5080" indent="-287020" algn="just">
              <a:lnSpc>
                <a:spcPct val="100000"/>
              </a:lnSpc>
              <a:buFont typeface="Microsoft Sans Serif"/>
              <a:buChar char="•"/>
              <a:tabLst>
                <a:tab pos="299720" algn="l"/>
              </a:tabLst>
            </a:pPr>
            <a:r>
              <a:rPr b="0" spc="-5" dirty="0">
                <a:latin typeface="Calibri"/>
                <a:cs typeface="Calibri"/>
              </a:rPr>
              <a:t>The rms value of </a:t>
            </a:r>
            <a:r>
              <a:rPr b="0" dirty="0">
                <a:latin typeface="Calibri"/>
                <a:cs typeface="Calibri"/>
              </a:rPr>
              <a:t>the </a:t>
            </a:r>
            <a:r>
              <a:rPr b="0" spc="-10" dirty="0">
                <a:latin typeface="Calibri"/>
                <a:cs typeface="Calibri"/>
              </a:rPr>
              <a:t>source current </a:t>
            </a:r>
            <a:r>
              <a:rPr b="0" spc="-5" dirty="0">
                <a:latin typeface="Calibri"/>
                <a:cs typeface="Calibri"/>
              </a:rPr>
              <a:t>will </a:t>
            </a:r>
            <a:r>
              <a:rPr b="0" dirty="0">
                <a:latin typeface="Calibri"/>
                <a:cs typeface="Calibri"/>
              </a:rPr>
              <a:t>be equal </a:t>
            </a:r>
            <a:r>
              <a:rPr b="0" spc="-15" dirty="0">
                <a:latin typeface="Calibri"/>
                <a:cs typeface="Calibri"/>
              </a:rPr>
              <a:t>to </a:t>
            </a:r>
            <a:r>
              <a:rPr b="0" dirty="0">
                <a:latin typeface="Calibri"/>
                <a:cs typeface="Calibri"/>
              </a:rPr>
              <a:t>the </a:t>
            </a:r>
            <a:r>
              <a:rPr b="0" spc="-5" dirty="0">
                <a:latin typeface="Calibri"/>
                <a:cs typeface="Calibri"/>
              </a:rPr>
              <a:t>rms value of </a:t>
            </a:r>
            <a:r>
              <a:rPr b="0" spc="-10" dirty="0">
                <a:latin typeface="Calibri"/>
                <a:cs typeface="Calibri"/>
              </a:rPr>
              <a:t>the </a:t>
            </a:r>
            <a:r>
              <a:rPr b="0" dirty="0">
                <a:latin typeface="Calibri"/>
                <a:cs typeface="Calibri"/>
              </a:rPr>
              <a:t>load </a:t>
            </a:r>
            <a:r>
              <a:rPr b="0" spc="5" dirty="0">
                <a:latin typeface="Calibri"/>
                <a:cs typeface="Calibri"/>
              </a:rPr>
              <a:t> </a:t>
            </a:r>
            <a:r>
              <a:rPr b="0" spc="-5" dirty="0">
                <a:latin typeface="Calibri"/>
                <a:cs typeface="Calibri"/>
              </a:rPr>
              <a:t>current. </a:t>
            </a:r>
            <a:r>
              <a:rPr b="0" dirty="0">
                <a:latin typeface="Calibri"/>
                <a:cs typeface="Calibri"/>
              </a:rPr>
              <a:t>As the </a:t>
            </a:r>
            <a:r>
              <a:rPr b="0" spc="-5" dirty="0">
                <a:latin typeface="Calibri"/>
                <a:cs typeface="Calibri"/>
              </a:rPr>
              <a:t>rms value of </a:t>
            </a:r>
            <a:r>
              <a:rPr b="0" dirty="0">
                <a:latin typeface="Calibri"/>
                <a:cs typeface="Calibri"/>
              </a:rPr>
              <a:t>load </a:t>
            </a:r>
            <a:r>
              <a:rPr b="0" spc="-10" dirty="0">
                <a:latin typeface="Calibri"/>
                <a:cs typeface="Calibri"/>
              </a:rPr>
              <a:t>current </a:t>
            </a:r>
            <a:r>
              <a:rPr b="0" spc="-20" dirty="0">
                <a:latin typeface="Calibri"/>
                <a:cs typeface="Calibri"/>
              </a:rPr>
              <a:t>for </a:t>
            </a:r>
            <a:r>
              <a:rPr b="0" spc="-5" dirty="0">
                <a:latin typeface="Calibri"/>
                <a:cs typeface="Calibri"/>
              </a:rPr>
              <a:t>half </a:t>
            </a:r>
            <a:r>
              <a:rPr b="0" spc="-25" dirty="0">
                <a:latin typeface="Calibri"/>
                <a:cs typeface="Calibri"/>
              </a:rPr>
              <a:t>wave </a:t>
            </a:r>
            <a:r>
              <a:rPr b="0" spc="-5" dirty="0">
                <a:latin typeface="Calibri"/>
                <a:cs typeface="Calibri"/>
              </a:rPr>
              <a:t>rectifier is </a:t>
            </a:r>
            <a:r>
              <a:rPr b="0" dirty="0">
                <a:latin typeface="Calibri"/>
                <a:cs typeface="Calibri"/>
              </a:rPr>
              <a:t>equal </a:t>
            </a:r>
            <a:r>
              <a:rPr b="0" spc="-25" dirty="0">
                <a:latin typeface="Calibri"/>
                <a:cs typeface="Calibri"/>
              </a:rPr>
              <a:t>to </a:t>
            </a:r>
            <a:r>
              <a:rPr b="0" spc="-20" dirty="0">
                <a:latin typeface="Calibri"/>
                <a:cs typeface="Calibri"/>
              </a:rPr>
              <a:t> </a:t>
            </a:r>
            <a:r>
              <a:rPr b="0" dirty="0">
                <a:latin typeface="Calibri"/>
                <a:cs typeface="Calibri"/>
              </a:rPr>
              <a:t>(Im/2),</a:t>
            </a:r>
            <a:r>
              <a:rPr b="0" spc="-15" dirty="0">
                <a:latin typeface="Calibri"/>
                <a:cs typeface="Calibri"/>
              </a:rPr>
              <a:t> therefore</a:t>
            </a:r>
            <a:r>
              <a:rPr b="0" dirty="0">
                <a:latin typeface="Calibri"/>
                <a:cs typeface="Calibri"/>
              </a:rPr>
              <a:t> the</a:t>
            </a:r>
            <a:r>
              <a:rPr b="0" spc="10" dirty="0">
                <a:latin typeface="Calibri"/>
                <a:cs typeface="Calibri"/>
              </a:rPr>
              <a:t> </a:t>
            </a:r>
            <a:r>
              <a:rPr b="0" spc="-5" dirty="0">
                <a:latin typeface="Calibri"/>
                <a:cs typeface="Calibri"/>
              </a:rPr>
              <a:t>rms</a:t>
            </a:r>
            <a:r>
              <a:rPr b="0" spc="15" dirty="0">
                <a:latin typeface="Calibri"/>
                <a:cs typeface="Calibri"/>
              </a:rPr>
              <a:t> </a:t>
            </a:r>
            <a:r>
              <a:rPr b="0" spc="-5" dirty="0">
                <a:latin typeface="Calibri"/>
                <a:cs typeface="Calibri"/>
              </a:rPr>
              <a:t>value of</a:t>
            </a:r>
            <a:r>
              <a:rPr b="0" dirty="0">
                <a:latin typeface="Calibri"/>
                <a:cs typeface="Calibri"/>
              </a:rPr>
              <a:t> </a:t>
            </a:r>
            <a:r>
              <a:rPr b="0" spc="-10" dirty="0">
                <a:latin typeface="Calibri"/>
                <a:cs typeface="Calibri"/>
              </a:rPr>
              <a:t>source</a:t>
            </a:r>
            <a:r>
              <a:rPr b="0" spc="10" dirty="0">
                <a:latin typeface="Calibri"/>
                <a:cs typeface="Calibri"/>
              </a:rPr>
              <a:t> </a:t>
            </a:r>
            <a:r>
              <a:rPr b="0" spc="-10" dirty="0">
                <a:latin typeface="Calibri"/>
                <a:cs typeface="Calibri"/>
              </a:rPr>
              <a:t>current</a:t>
            </a:r>
            <a:r>
              <a:rPr b="0" dirty="0">
                <a:latin typeface="Calibri"/>
                <a:cs typeface="Calibri"/>
              </a:rPr>
              <a:t> </a:t>
            </a:r>
            <a:r>
              <a:rPr b="0" spc="-5" dirty="0">
                <a:latin typeface="Calibri"/>
                <a:cs typeface="Calibri"/>
              </a:rPr>
              <a:t>will</a:t>
            </a:r>
            <a:r>
              <a:rPr b="0" spc="20" dirty="0">
                <a:latin typeface="Calibri"/>
                <a:cs typeface="Calibri"/>
              </a:rPr>
              <a:t> </a:t>
            </a:r>
            <a:r>
              <a:rPr b="0" spc="-5" dirty="0">
                <a:latin typeface="Calibri"/>
                <a:cs typeface="Calibri"/>
              </a:rPr>
              <a:t>also</a:t>
            </a:r>
            <a:r>
              <a:rPr b="0" spc="20" dirty="0">
                <a:latin typeface="Calibri"/>
                <a:cs typeface="Calibri"/>
              </a:rPr>
              <a:t> </a:t>
            </a:r>
            <a:r>
              <a:rPr b="0" dirty="0">
                <a:latin typeface="Calibri"/>
                <a:cs typeface="Calibri"/>
              </a:rPr>
              <a:t>be</a:t>
            </a:r>
            <a:r>
              <a:rPr b="0" spc="-5" dirty="0">
                <a:latin typeface="Calibri"/>
                <a:cs typeface="Calibri"/>
              </a:rPr>
              <a:t> </a:t>
            </a:r>
            <a:r>
              <a:rPr b="0" dirty="0">
                <a:latin typeface="Calibri"/>
                <a:cs typeface="Calibri"/>
              </a:rPr>
              <a:t>equal</a:t>
            </a:r>
            <a:r>
              <a:rPr b="0" spc="5" dirty="0">
                <a:latin typeface="Calibri"/>
                <a:cs typeface="Calibri"/>
              </a:rPr>
              <a:t> </a:t>
            </a:r>
            <a:r>
              <a:rPr b="0" spc="-15" dirty="0">
                <a:latin typeface="Calibri"/>
                <a:cs typeface="Calibri"/>
              </a:rPr>
              <a:t>to</a:t>
            </a:r>
            <a:r>
              <a:rPr b="0" spc="-5" dirty="0">
                <a:latin typeface="Calibri"/>
                <a:cs typeface="Calibri"/>
              </a:rPr>
              <a:t> </a:t>
            </a:r>
            <a:r>
              <a:rPr b="0" dirty="0">
                <a:latin typeface="Calibri"/>
                <a:cs typeface="Calibri"/>
              </a:rPr>
              <a:t>(Im/2).</a:t>
            </a:r>
          </a:p>
        </p:txBody>
      </p:sp>
      <p:sp>
        <p:nvSpPr>
          <p:cNvPr id="10" name="object 10"/>
          <p:cNvSpPr/>
          <p:nvPr/>
        </p:nvSpPr>
        <p:spPr>
          <a:xfrm>
            <a:off x="2282825" y="4558410"/>
            <a:ext cx="417830" cy="20320"/>
          </a:xfrm>
          <a:custGeom>
            <a:avLst/>
            <a:gdLst/>
            <a:ahLst/>
            <a:cxnLst/>
            <a:rect l="l" t="t" r="r" b="b"/>
            <a:pathLst>
              <a:path w="417830" h="20320">
                <a:moveTo>
                  <a:pt x="417575" y="0"/>
                </a:moveTo>
                <a:lnTo>
                  <a:pt x="0" y="0"/>
                </a:lnTo>
                <a:lnTo>
                  <a:pt x="0" y="19812"/>
                </a:lnTo>
                <a:lnTo>
                  <a:pt x="417575" y="19812"/>
                </a:lnTo>
                <a:lnTo>
                  <a:pt x="417575" y="0"/>
                </a:lnTo>
                <a:close/>
              </a:path>
            </a:pathLst>
          </a:custGeom>
          <a:solidFill>
            <a:srgbClr val="000000"/>
          </a:solidFill>
        </p:spPr>
        <p:txBody>
          <a:bodyPr wrap="square" lIns="0" tIns="0" rIns="0" bIns="0" rtlCol="0"/>
          <a:lstStyle/>
          <a:p>
            <a:endParaRPr/>
          </a:p>
        </p:txBody>
      </p:sp>
      <p:sp>
        <p:nvSpPr>
          <p:cNvPr id="11" name="object 11"/>
          <p:cNvSpPr txBox="1"/>
          <p:nvPr/>
        </p:nvSpPr>
        <p:spPr>
          <a:xfrm>
            <a:off x="627380" y="4107942"/>
            <a:ext cx="2788920" cy="863600"/>
          </a:xfrm>
          <a:prstGeom prst="rect">
            <a:avLst/>
          </a:prstGeom>
        </p:spPr>
        <p:txBody>
          <a:bodyPr vert="horz" wrap="square" lIns="0" tIns="12700" rIns="0" bIns="0" rtlCol="0">
            <a:spAutoFit/>
          </a:bodyPr>
          <a:lstStyle/>
          <a:p>
            <a:pPr marR="5080" algn="ctr">
              <a:lnSpc>
                <a:spcPts val="2590"/>
              </a:lnSpc>
              <a:spcBef>
                <a:spcPts val="100"/>
              </a:spcBef>
              <a:tabLst>
                <a:tab pos="1604645" algn="l"/>
                <a:tab pos="2334895" algn="l"/>
              </a:tabLst>
            </a:pPr>
            <a:r>
              <a:rPr sz="3600" baseline="-41666" dirty="0">
                <a:latin typeface="Cambria Math"/>
                <a:cs typeface="Cambria Math"/>
              </a:rPr>
              <a:t>𝑽𝑨	</a:t>
            </a:r>
            <a:r>
              <a:rPr sz="2400" dirty="0">
                <a:latin typeface="Cambria Math"/>
                <a:cs typeface="Cambria Math"/>
              </a:rPr>
              <a:t>𝑽</a:t>
            </a:r>
            <a:r>
              <a:rPr sz="2625" baseline="-15873" dirty="0">
                <a:latin typeface="Cambria Math"/>
                <a:cs typeface="Cambria Math"/>
              </a:rPr>
              <a:t>𝒎	</a:t>
            </a:r>
            <a:r>
              <a:rPr sz="2400" dirty="0">
                <a:latin typeface="Cambria Math"/>
                <a:cs typeface="Cambria Math"/>
              </a:rPr>
              <a:t>𝑰</a:t>
            </a:r>
            <a:r>
              <a:rPr sz="2625" baseline="-15873" dirty="0">
                <a:latin typeface="Cambria Math"/>
                <a:cs typeface="Cambria Math"/>
              </a:rPr>
              <a:t>𝒎</a:t>
            </a:r>
            <a:endParaRPr sz="2625" baseline="-15873">
              <a:latin typeface="Cambria Math"/>
              <a:cs typeface="Cambria Math"/>
            </a:endParaRPr>
          </a:p>
          <a:p>
            <a:pPr marL="64769" algn="ctr">
              <a:lnSpc>
                <a:spcPts val="1860"/>
              </a:lnSpc>
              <a:tabLst>
                <a:tab pos="1669414" algn="l"/>
              </a:tabLst>
            </a:pPr>
            <a:r>
              <a:rPr sz="1750" spc="-5" dirty="0">
                <a:latin typeface="Cambria Math"/>
                <a:cs typeface="Cambria Math"/>
              </a:rPr>
              <a:t>𝒓𝒂𝒕𝒊𝒏𝒈</a:t>
            </a:r>
            <a:r>
              <a:rPr sz="1750" spc="385" dirty="0">
                <a:latin typeface="Cambria Math"/>
                <a:cs typeface="Cambria Math"/>
              </a:rPr>
              <a:t> </a:t>
            </a:r>
            <a:r>
              <a:rPr sz="3600" baseline="11574" dirty="0">
                <a:latin typeface="Cambria Math"/>
                <a:cs typeface="Cambria Math"/>
              </a:rPr>
              <a:t>=	𝑿</a:t>
            </a:r>
            <a:endParaRPr sz="3600" baseline="11574">
              <a:latin typeface="Cambria Math"/>
              <a:cs typeface="Cambria Math"/>
            </a:endParaRPr>
          </a:p>
          <a:p>
            <a:pPr marL="1672589">
              <a:lnSpc>
                <a:spcPts val="2150"/>
              </a:lnSpc>
              <a:tabLst>
                <a:tab pos="2469515" algn="l"/>
              </a:tabLst>
            </a:pPr>
            <a:r>
              <a:rPr sz="2400" spc="-5" dirty="0">
                <a:latin typeface="Cambria Math"/>
                <a:cs typeface="Cambria Math"/>
              </a:rPr>
              <a:t>√𝟐	</a:t>
            </a:r>
            <a:r>
              <a:rPr sz="3600" baseline="6944" dirty="0">
                <a:latin typeface="Cambria Math"/>
                <a:cs typeface="Cambria Math"/>
              </a:rPr>
              <a:t>𝟐</a:t>
            </a:r>
            <a:endParaRPr sz="3600" baseline="6944">
              <a:latin typeface="Cambria Math"/>
              <a:cs typeface="Cambria Math"/>
            </a:endParaRPr>
          </a:p>
        </p:txBody>
      </p:sp>
      <p:sp>
        <p:nvSpPr>
          <p:cNvPr id="12" name="object 12"/>
          <p:cNvSpPr/>
          <p:nvPr/>
        </p:nvSpPr>
        <p:spPr>
          <a:xfrm>
            <a:off x="3012820" y="4558410"/>
            <a:ext cx="352425" cy="20320"/>
          </a:xfrm>
          <a:custGeom>
            <a:avLst/>
            <a:gdLst/>
            <a:ahLst/>
            <a:cxnLst/>
            <a:rect l="l" t="t" r="r" b="b"/>
            <a:pathLst>
              <a:path w="352425" h="20320">
                <a:moveTo>
                  <a:pt x="352044" y="0"/>
                </a:moveTo>
                <a:lnTo>
                  <a:pt x="0" y="0"/>
                </a:lnTo>
                <a:lnTo>
                  <a:pt x="0" y="19812"/>
                </a:lnTo>
                <a:lnTo>
                  <a:pt x="352044" y="19812"/>
                </a:lnTo>
                <a:lnTo>
                  <a:pt x="352044" y="0"/>
                </a:lnTo>
                <a:close/>
              </a:path>
            </a:pathLst>
          </a:custGeom>
          <a:solidFill>
            <a:srgbClr val="000000"/>
          </a:solidFill>
        </p:spPr>
        <p:txBody>
          <a:bodyPr wrap="square" lIns="0" tIns="0" rIns="0" bIns="0" rtlCol="0"/>
          <a:lstStyle/>
          <a:p>
            <a:endParaRPr/>
          </a:p>
        </p:txBody>
      </p:sp>
      <p:sp>
        <p:nvSpPr>
          <p:cNvPr id="13" name="object 13"/>
          <p:cNvSpPr txBox="1"/>
          <p:nvPr/>
        </p:nvSpPr>
        <p:spPr>
          <a:xfrm>
            <a:off x="2771394" y="1282700"/>
            <a:ext cx="138303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t>
            </a:r>
            <a:r>
              <a:rPr sz="1800" spc="-10" dirty="0">
                <a:latin typeface="Calibri"/>
                <a:cs typeface="Calibri"/>
              </a:rPr>
              <a:t>…</a:t>
            </a:r>
            <a:r>
              <a:rPr sz="1800" dirty="0">
                <a:latin typeface="Calibri"/>
                <a:cs typeface="Calibri"/>
              </a:rPr>
              <a:t>…</a:t>
            </a:r>
            <a:r>
              <a:rPr sz="1800" spc="-10" dirty="0">
                <a:latin typeface="Calibri"/>
                <a:cs typeface="Calibri"/>
              </a:rPr>
              <a:t>……</a:t>
            </a:r>
            <a:r>
              <a:rPr sz="1800" spc="-5" dirty="0">
                <a:latin typeface="Calibri"/>
                <a:cs typeface="Calibri"/>
              </a:rPr>
              <a:t>(</a:t>
            </a:r>
            <a:r>
              <a:rPr sz="1800" spc="-10" dirty="0">
                <a:latin typeface="Calibri"/>
                <a:cs typeface="Calibri"/>
              </a:rPr>
              <a:t>1</a:t>
            </a:r>
            <a:r>
              <a:rPr sz="1800" dirty="0">
                <a:latin typeface="Calibri"/>
                <a:cs typeface="Calibri"/>
              </a:rPr>
              <a:t>)</a:t>
            </a:r>
            <a:endParaRPr sz="1800">
              <a:latin typeface="Calibri"/>
              <a:cs typeface="Calibri"/>
            </a:endParaRPr>
          </a:p>
        </p:txBody>
      </p:sp>
      <p:sp>
        <p:nvSpPr>
          <p:cNvPr id="14" name="object 14"/>
          <p:cNvSpPr txBox="1"/>
          <p:nvPr/>
        </p:nvSpPr>
        <p:spPr>
          <a:xfrm>
            <a:off x="3628771" y="4366005"/>
            <a:ext cx="138303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t>
            </a:r>
            <a:r>
              <a:rPr sz="1800" spc="-10" dirty="0">
                <a:latin typeface="Calibri"/>
                <a:cs typeface="Calibri"/>
              </a:rPr>
              <a:t>…</a:t>
            </a:r>
            <a:r>
              <a:rPr sz="1800" dirty="0">
                <a:latin typeface="Calibri"/>
                <a:cs typeface="Calibri"/>
              </a:rPr>
              <a:t>…</a:t>
            </a:r>
            <a:r>
              <a:rPr sz="1800" spc="-10" dirty="0">
                <a:latin typeface="Calibri"/>
                <a:cs typeface="Calibri"/>
              </a:rPr>
              <a:t>……</a:t>
            </a:r>
            <a:r>
              <a:rPr sz="1800" spc="-5" dirty="0">
                <a:latin typeface="Calibri"/>
                <a:cs typeface="Calibri"/>
              </a:rPr>
              <a:t>(</a:t>
            </a:r>
            <a:r>
              <a:rPr sz="1800" spc="-10" dirty="0">
                <a:latin typeface="Calibri"/>
                <a:cs typeface="Calibri"/>
              </a:rPr>
              <a:t>2</a:t>
            </a:r>
            <a:r>
              <a:rPr sz="1800" dirty="0">
                <a:latin typeface="Calibri"/>
                <a:cs typeface="Calibri"/>
              </a:rPr>
              <a:t>)</a:t>
            </a:r>
            <a:endParaRPr sz="1800">
              <a:latin typeface="Calibri"/>
              <a:cs typeface="Calibri"/>
            </a:endParaRPr>
          </a:p>
        </p:txBody>
      </p:sp>
      <p:sp>
        <p:nvSpPr>
          <p:cNvPr id="15" name="object 15"/>
          <p:cNvSpPr txBox="1"/>
          <p:nvPr/>
        </p:nvSpPr>
        <p:spPr>
          <a:xfrm>
            <a:off x="388111" y="5220665"/>
            <a:ext cx="2411730" cy="30035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From</a:t>
            </a:r>
            <a:r>
              <a:rPr sz="1800" spc="-20" dirty="0">
                <a:latin typeface="Calibri"/>
                <a:cs typeface="Calibri"/>
              </a:rPr>
              <a:t> </a:t>
            </a:r>
            <a:r>
              <a:rPr sz="1800" spc="-5" dirty="0">
                <a:latin typeface="Calibri"/>
                <a:cs typeface="Calibri"/>
              </a:rPr>
              <a:t>equation (1)</a:t>
            </a:r>
            <a:r>
              <a:rPr sz="1800" dirty="0">
                <a:latin typeface="Calibri"/>
                <a:cs typeface="Calibri"/>
              </a:rPr>
              <a:t> and</a:t>
            </a:r>
            <a:r>
              <a:rPr sz="1800" spc="-15" dirty="0">
                <a:latin typeface="Calibri"/>
                <a:cs typeface="Calibri"/>
              </a:rPr>
              <a:t> </a:t>
            </a:r>
            <a:r>
              <a:rPr sz="1800" spc="-5" dirty="0">
                <a:latin typeface="Calibri"/>
                <a:cs typeface="Calibri"/>
              </a:rPr>
              <a:t>(2)</a:t>
            </a:r>
            <a:endParaRPr sz="1800">
              <a:latin typeface="Calibri"/>
              <a:cs typeface="Calibri"/>
            </a:endParaRPr>
          </a:p>
        </p:txBody>
      </p:sp>
      <p:sp>
        <p:nvSpPr>
          <p:cNvPr id="16" name="object 16"/>
          <p:cNvSpPr txBox="1"/>
          <p:nvPr/>
        </p:nvSpPr>
        <p:spPr>
          <a:xfrm>
            <a:off x="3075432" y="5213350"/>
            <a:ext cx="1494790" cy="391160"/>
          </a:xfrm>
          <a:prstGeom prst="rect">
            <a:avLst/>
          </a:prstGeom>
        </p:spPr>
        <p:txBody>
          <a:bodyPr vert="horz" wrap="square" lIns="0" tIns="12700" rIns="0" bIns="0" rtlCol="0">
            <a:spAutoFit/>
          </a:bodyPr>
          <a:lstStyle/>
          <a:p>
            <a:pPr marL="38100">
              <a:lnSpc>
                <a:spcPct val="100000"/>
              </a:lnSpc>
              <a:spcBef>
                <a:spcPts val="100"/>
              </a:spcBef>
            </a:pPr>
            <a:r>
              <a:rPr sz="2400" dirty="0">
                <a:latin typeface="Cambria Math"/>
                <a:cs typeface="Cambria Math"/>
              </a:rPr>
              <a:t>𝑻𝑼𝑭</a:t>
            </a:r>
            <a:r>
              <a:rPr sz="2400" spc="114" dirty="0">
                <a:latin typeface="Cambria Math"/>
                <a:cs typeface="Cambria Math"/>
              </a:rPr>
              <a:t> </a:t>
            </a:r>
            <a:r>
              <a:rPr sz="2400" dirty="0">
                <a:latin typeface="Cambria Math"/>
                <a:cs typeface="Cambria Math"/>
              </a:rPr>
              <a:t>=</a:t>
            </a:r>
            <a:r>
              <a:rPr sz="2400" spc="90" dirty="0">
                <a:latin typeface="Cambria Math"/>
                <a:cs typeface="Cambria Math"/>
              </a:rPr>
              <a:t> </a:t>
            </a:r>
            <a:r>
              <a:rPr sz="2625" baseline="44444" dirty="0">
                <a:latin typeface="Cambria Math"/>
                <a:cs typeface="Cambria Math"/>
              </a:rPr>
              <a:t>𝟐√𝟐</a:t>
            </a:r>
            <a:endParaRPr sz="2625" baseline="44444">
              <a:latin typeface="Cambria Math"/>
              <a:cs typeface="Cambria Math"/>
            </a:endParaRPr>
          </a:p>
        </p:txBody>
      </p:sp>
      <p:sp>
        <p:nvSpPr>
          <p:cNvPr id="17" name="object 17"/>
          <p:cNvSpPr/>
          <p:nvPr/>
        </p:nvSpPr>
        <p:spPr>
          <a:xfrm>
            <a:off x="4117340" y="5433695"/>
            <a:ext cx="413384" cy="20320"/>
          </a:xfrm>
          <a:custGeom>
            <a:avLst/>
            <a:gdLst/>
            <a:ahLst/>
            <a:cxnLst/>
            <a:rect l="l" t="t" r="r" b="b"/>
            <a:pathLst>
              <a:path w="413385" h="20320">
                <a:moveTo>
                  <a:pt x="413003" y="0"/>
                </a:moveTo>
                <a:lnTo>
                  <a:pt x="0" y="0"/>
                </a:lnTo>
                <a:lnTo>
                  <a:pt x="0" y="19811"/>
                </a:lnTo>
                <a:lnTo>
                  <a:pt x="413003" y="19811"/>
                </a:lnTo>
                <a:lnTo>
                  <a:pt x="413003" y="0"/>
                </a:lnTo>
                <a:close/>
              </a:path>
            </a:pathLst>
          </a:custGeom>
          <a:solidFill>
            <a:srgbClr val="000000"/>
          </a:solidFill>
        </p:spPr>
        <p:txBody>
          <a:bodyPr wrap="square" lIns="0" tIns="0" rIns="0" bIns="0" rtlCol="0"/>
          <a:lstStyle/>
          <a:p>
            <a:endParaRPr/>
          </a:p>
        </p:txBody>
      </p:sp>
      <p:sp>
        <p:nvSpPr>
          <p:cNvPr id="18" name="object 18"/>
          <p:cNvSpPr txBox="1"/>
          <p:nvPr/>
        </p:nvSpPr>
        <p:spPr>
          <a:xfrm>
            <a:off x="4166870" y="5213350"/>
            <a:ext cx="1321435" cy="391160"/>
          </a:xfrm>
          <a:prstGeom prst="rect">
            <a:avLst/>
          </a:prstGeom>
        </p:spPr>
        <p:txBody>
          <a:bodyPr vert="horz" wrap="square" lIns="0" tIns="12700" rIns="0" bIns="0" rtlCol="0">
            <a:spAutoFit/>
          </a:bodyPr>
          <a:lstStyle/>
          <a:p>
            <a:pPr marL="38100">
              <a:lnSpc>
                <a:spcPct val="100000"/>
              </a:lnSpc>
              <a:spcBef>
                <a:spcPts val="100"/>
              </a:spcBef>
            </a:pPr>
            <a:r>
              <a:rPr sz="2625" spc="97" baseline="-38095" dirty="0">
                <a:latin typeface="Cambria Math"/>
                <a:cs typeface="Cambria Math"/>
              </a:rPr>
              <a:t>π</a:t>
            </a:r>
            <a:r>
              <a:rPr sz="1725" spc="97" baseline="-24154" dirty="0">
                <a:latin typeface="Cambria Math"/>
                <a:cs typeface="Cambria Math"/>
              </a:rPr>
              <a:t>𝟐 </a:t>
            </a:r>
            <a:r>
              <a:rPr sz="1725" spc="104" baseline="-24154" dirty="0">
                <a:latin typeface="Cambria Math"/>
                <a:cs typeface="Cambria Math"/>
              </a:rPr>
              <a:t> </a:t>
            </a:r>
            <a:r>
              <a:rPr sz="2400" b="1" dirty="0">
                <a:latin typeface="Calibri"/>
                <a:cs typeface="Calibri"/>
              </a:rPr>
              <a:t>=</a:t>
            </a:r>
            <a:r>
              <a:rPr sz="2400" b="1" spc="-35" dirty="0">
                <a:latin typeface="Calibri"/>
                <a:cs typeface="Calibri"/>
              </a:rPr>
              <a:t> </a:t>
            </a:r>
            <a:r>
              <a:rPr sz="2400" b="1" spc="-5" dirty="0">
                <a:latin typeface="Calibri"/>
                <a:cs typeface="Calibri"/>
              </a:rPr>
              <a:t>0.285</a:t>
            </a:r>
            <a:endParaRPr sz="2400">
              <a:latin typeface="Calibri"/>
              <a:cs typeface="Calibri"/>
            </a:endParaRPr>
          </a:p>
        </p:txBody>
      </p:sp>
      <p:sp>
        <p:nvSpPr>
          <p:cNvPr id="19" name="object 19"/>
          <p:cNvSpPr txBox="1"/>
          <p:nvPr/>
        </p:nvSpPr>
        <p:spPr>
          <a:xfrm>
            <a:off x="6673977" y="6684061"/>
            <a:ext cx="2429510" cy="165735"/>
          </a:xfrm>
          <a:prstGeom prst="rect">
            <a:avLst/>
          </a:prstGeom>
        </p:spPr>
        <p:txBody>
          <a:bodyPr vert="horz" wrap="square" lIns="0" tIns="0" rIns="0" bIns="0" rtlCol="0">
            <a:spAutoFit/>
          </a:bodyPr>
          <a:lstStyle/>
          <a:p>
            <a:pPr marL="12700">
              <a:lnSpc>
                <a:spcPts val="1150"/>
              </a:lnSpc>
            </a:pPr>
            <a:r>
              <a:rPr sz="1100" dirty="0">
                <a:solidFill>
                  <a:srgbClr val="C00000"/>
                </a:solidFill>
                <a:latin typeface="Calibri"/>
                <a:cs typeface="Calibri"/>
              </a:rPr>
              <a:t>5.1</a:t>
            </a:r>
            <a:r>
              <a:rPr sz="1100" spc="-25" dirty="0">
                <a:solidFill>
                  <a:srgbClr val="C00000"/>
                </a:solidFill>
                <a:latin typeface="Calibri"/>
                <a:cs typeface="Calibri"/>
              </a:rPr>
              <a:t> </a:t>
            </a:r>
            <a:r>
              <a:rPr sz="1100" dirty="0">
                <a:solidFill>
                  <a:srgbClr val="C00000"/>
                </a:solidFill>
                <a:latin typeface="Calibri"/>
                <a:cs typeface="Calibri"/>
              </a:rPr>
              <a:t>Diode</a:t>
            </a:r>
            <a:r>
              <a:rPr sz="1100" spc="-30" dirty="0">
                <a:solidFill>
                  <a:srgbClr val="C00000"/>
                </a:solidFill>
                <a:latin typeface="Calibri"/>
                <a:cs typeface="Calibri"/>
              </a:rPr>
              <a:t> </a:t>
            </a:r>
            <a:r>
              <a:rPr sz="1100" dirty="0">
                <a:solidFill>
                  <a:srgbClr val="C00000"/>
                </a:solidFill>
                <a:latin typeface="Calibri"/>
                <a:cs typeface="Calibri"/>
              </a:rPr>
              <a:t>and</a:t>
            </a:r>
            <a:r>
              <a:rPr sz="1100" spc="-25" dirty="0">
                <a:solidFill>
                  <a:srgbClr val="C00000"/>
                </a:solidFill>
                <a:latin typeface="Calibri"/>
                <a:cs typeface="Calibri"/>
              </a:rPr>
              <a:t> </a:t>
            </a:r>
            <a:r>
              <a:rPr sz="1100" dirty="0">
                <a:solidFill>
                  <a:srgbClr val="C00000"/>
                </a:solidFill>
                <a:latin typeface="Calibri"/>
                <a:cs typeface="Calibri"/>
              </a:rPr>
              <a:t>Rectifiers</a:t>
            </a:r>
            <a:r>
              <a:rPr sz="1100" spc="455" dirty="0">
                <a:solidFill>
                  <a:srgbClr val="C00000"/>
                </a:solidFill>
                <a:latin typeface="Calibri"/>
                <a:cs typeface="Calibri"/>
              </a:rPr>
              <a:t> </a:t>
            </a:r>
            <a:r>
              <a:rPr sz="1100" dirty="0">
                <a:solidFill>
                  <a:srgbClr val="C00000"/>
                </a:solidFill>
                <a:latin typeface="Calibri"/>
                <a:cs typeface="Calibri"/>
              </a:rPr>
              <a:t>EEEE-MBZ/KJSCE</a:t>
            </a:r>
            <a:endParaRPr sz="1100">
              <a:latin typeface="Calibri"/>
              <a:cs typeface="Calibri"/>
            </a:endParaRPr>
          </a:p>
        </p:txBody>
      </p:sp>
      <p:sp>
        <p:nvSpPr>
          <p:cNvPr id="20" name="Footer Placeholder 19"/>
          <p:cNvSpPr>
            <a:spLocks noGrp="1"/>
          </p:cNvSpPr>
          <p:nvPr>
            <p:ph type="ftr" sz="quarter" idx="5"/>
          </p:nvPr>
        </p:nvSpPr>
        <p:spPr/>
        <p:txBody>
          <a:bodyPr/>
          <a:lstStyle/>
          <a:p>
            <a:r>
              <a:rPr lang="en-IN" smtClean="0"/>
              <a:t>Dr. Neethu Anna Sabu</a:t>
            </a:r>
            <a:endParaRPr lang="en-IN"/>
          </a:p>
        </p:txBody>
      </p:sp>
      <p:sp>
        <p:nvSpPr>
          <p:cNvPr id="21" name="Slide Number Placeholder 20"/>
          <p:cNvSpPr>
            <a:spLocks noGrp="1"/>
          </p:cNvSpPr>
          <p:nvPr>
            <p:ph type="sldNum" sz="quarter" idx="7"/>
          </p:nvPr>
        </p:nvSpPr>
        <p:spPr/>
        <p:txBody>
          <a:bodyPr/>
          <a:lstStyle/>
          <a:p>
            <a:fld id="{B6F15528-21DE-4FAA-801E-634DDDAF4B2B}" type="slidenum">
              <a:rPr lang="en-IN" smtClean="0"/>
              <a:t>65</a:t>
            </a:fld>
            <a:endParaRPr lang="en-IN"/>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5395" y="96773"/>
            <a:ext cx="4136390" cy="635000"/>
          </a:xfrm>
          <a:prstGeom prst="rect">
            <a:avLst/>
          </a:prstGeom>
        </p:spPr>
        <p:txBody>
          <a:bodyPr vert="horz" wrap="square" lIns="0" tIns="12065" rIns="0" bIns="0" rtlCol="0">
            <a:spAutoFit/>
          </a:bodyPr>
          <a:lstStyle/>
          <a:p>
            <a:pPr marL="12700">
              <a:lnSpc>
                <a:spcPct val="100000"/>
              </a:lnSpc>
              <a:spcBef>
                <a:spcPts val="95"/>
              </a:spcBef>
            </a:pPr>
            <a:r>
              <a:rPr sz="4000" b="0" spc="-40" dirty="0">
                <a:latin typeface="Calibri Light"/>
                <a:cs typeface="Calibri Light"/>
              </a:rPr>
              <a:t>Peak</a:t>
            </a:r>
            <a:r>
              <a:rPr sz="4000" b="0" spc="-105" dirty="0">
                <a:latin typeface="Calibri Light"/>
                <a:cs typeface="Calibri Light"/>
              </a:rPr>
              <a:t> </a:t>
            </a:r>
            <a:r>
              <a:rPr sz="4000" b="0" spc="-55" dirty="0">
                <a:latin typeface="Calibri Light"/>
                <a:cs typeface="Calibri Light"/>
              </a:rPr>
              <a:t>Inverse</a:t>
            </a:r>
            <a:r>
              <a:rPr sz="4000" b="0" spc="-95" dirty="0">
                <a:latin typeface="Calibri Light"/>
                <a:cs typeface="Calibri Light"/>
              </a:rPr>
              <a:t> </a:t>
            </a:r>
            <a:r>
              <a:rPr sz="4000" b="0" spc="-60" dirty="0">
                <a:latin typeface="Calibri Light"/>
                <a:cs typeface="Calibri Light"/>
              </a:rPr>
              <a:t>Voltage</a:t>
            </a:r>
            <a:endParaRPr sz="4000">
              <a:latin typeface="Calibri Light"/>
              <a:cs typeface="Calibri Light"/>
            </a:endParaRPr>
          </a:p>
        </p:txBody>
      </p:sp>
      <p:grpSp>
        <p:nvGrpSpPr>
          <p:cNvPr id="3" name="object 3"/>
          <p:cNvGrpSpPr/>
          <p:nvPr/>
        </p:nvGrpSpPr>
        <p:grpSpPr>
          <a:xfrm>
            <a:off x="1490681" y="2346198"/>
            <a:ext cx="5649595" cy="2275205"/>
            <a:chOff x="1490681" y="2346198"/>
            <a:chExt cx="5649595" cy="2275205"/>
          </a:xfrm>
        </p:grpSpPr>
        <p:pic>
          <p:nvPicPr>
            <p:cNvPr id="4" name="object 4"/>
            <p:cNvPicPr/>
            <p:nvPr/>
          </p:nvPicPr>
          <p:blipFill>
            <a:blip r:embed="rId2" cstate="print"/>
            <a:stretch>
              <a:fillRect/>
            </a:stretch>
          </p:blipFill>
          <p:spPr>
            <a:xfrm>
              <a:off x="1490681" y="2346198"/>
              <a:ext cx="5649131" cy="2274853"/>
            </a:xfrm>
            <a:prstGeom prst="rect">
              <a:avLst/>
            </a:prstGeom>
          </p:spPr>
        </p:pic>
        <p:sp>
          <p:nvSpPr>
            <p:cNvPr id="5" name="object 5"/>
            <p:cNvSpPr/>
            <p:nvPr/>
          </p:nvSpPr>
          <p:spPr>
            <a:xfrm>
              <a:off x="6574282" y="2706243"/>
              <a:ext cx="0" cy="432434"/>
            </a:xfrm>
            <a:custGeom>
              <a:avLst/>
              <a:gdLst/>
              <a:ahLst/>
              <a:cxnLst/>
              <a:rect l="l" t="t" r="r" b="b"/>
              <a:pathLst>
                <a:path h="432435">
                  <a:moveTo>
                    <a:pt x="0" y="0"/>
                  </a:moveTo>
                  <a:lnTo>
                    <a:pt x="0" y="431927"/>
                  </a:lnTo>
                </a:path>
              </a:pathLst>
            </a:custGeom>
            <a:ln w="6350">
              <a:solidFill>
                <a:srgbClr val="5B9BD4"/>
              </a:solidFill>
            </a:ln>
          </p:spPr>
          <p:txBody>
            <a:bodyPr wrap="square" lIns="0" tIns="0" rIns="0" bIns="0" rtlCol="0"/>
            <a:lstStyle/>
            <a:p>
              <a:endParaRPr/>
            </a:p>
          </p:txBody>
        </p:sp>
        <p:sp>
          <p:nvSpPr>
            <p:cNvPr id="6" name="object 6"/>
            <p:cNvSpPr/>
            <p:nvPr/>
          </p:nvSpPr>
          <p:spPr>
            <a:xfrm>
              <a:off x="4932171" y="2529713"/>
              <a:ext cx="72390" cy="49530"/>
            </a:xfrm>
            <a:custGeom>
              <a:avLst/>
              <a:gdLst/>
              <a:ahLst/>
              <a:cxnLst/>
              <a:rect l="l" t="t" r="r" b="b"/>
              <a:pathLst>
                <a:path w="72389" h="49530">
                  <a:moveTo>
                    <a:pt x="35941" y="0"/>
                  </a:moveTo>
                  <a:lnTo>
                    <a:pt x="21913" y="1938"/>
                  </a:lnTo>
                  <a:lnTo>
                    <a:pt x="10493" y="7223"/>
                  </a:lnTo>
                  <a:lnTo>
                    <a:pt x="2811" y="15055"/>
                  </a:lnTo>
                  <a:lnTo>
                    <a:pt x="0" y="24637"/>
                  </a:lnTo>
                  <a:lnTo>
                    <a:pt x="2811" y="34200"/>
                  </a:lnTo>
                  <a:lnTo>
                    <a:pt x="10493" y="41989"/>
                  </a:lnTo>
                  <a:lnTo>
                    <a:pt x="21913" y="47230"/>
                  </a:lnTo>
                  <a:lnTo>
                    <a:pt x="35941" y="49148"/>
                  </a:lnTo>
                  <a:lnTo>
                    <a:pt x="49988" y="47230"/>
                  </a:lnTo>
                  <a:lnTo>
                    <a:pt x="61452" y="41989"/>
                  </a:lnTo>
                  <a:lnTo>
                    <a:pt x="69177" y="34200"/>
                  </a:lnTo>
                  <a:lnTo>
                    <a:pt x="72009" y="24637"/>
                  </a:lnTo>
                  <a:lnTo>
                    <a:pt x="69177" y="15055"/>
                  </a:lnTo>
                  <a:lnTo>
                    <a:pt x="61452" y="7223"/>
                  </a:lnTo>
                  <a:lnTo>
                    <a:pt x="49988" y="1938"/>
                  </a:lnTo>
                  <a:lnTo>
                    <a:pt x="35941" y="0"/>
                  </a:lnTo>
                  <a:close/>
                </a:path>
              </a:pathLst>
            </a:custGeom>
            <a:solidFill>
              <a:srgbClr val="5B9BD4"/>
            </a:solidFill>
          </p:spPr>
          <p:txBody>
            <a:bodyPr wrap="square" lIns="0" tIns="0" rIns="0" bIns="0" rtlCol="0"/>
            <a:lstStyle/>
            <a:p>
              <a:endParaRPr/>
            </a:p>
          </p:txBody>
        </p:sp>
        <p:sp>
          <p:nvSpPr>
            <p:cNvPr id="7" name="object 7"/>
            <p:cNvSpPr/>
            <p:nvPr/>
          </p:nvSpPr>
          <p:spPr>
            <a:xfrm>
              <a:off x="4932171" y="2529713"/>
              <a:ext cx="72390" cy="49530"/>
            </a:xfrm>
            <a:custGeom>
              <a:avLst/>
              <a:gdLst/>
              <a:ahLst/>
              <a:cxnLst/>
              <a:rect l="l" t="t" r="r" b="b"/>
              <a:pathLst>
                <a:path w="72389" h="49530">
                  <a:moveTo>
                    <a:pt x="0" y="24637"/>
                  </a:moveTo>
                  <a:lnTo>
                    <a:pt x="2811" y="15055"/>
                  </a:lnTo>
                  <a:lnTo>
                    <a:pt x="10493" y="7223"/>
                  </a:lnTo>
                  <a:lnTo>
                    <a:pt x="21913" y="1938"/>
                  </a:lnTo>
                  <a:lnTo>
                    <a:pt x="35941" y="0"/>
                  </a:lnTo>
                  <a:lnTo>
                    <a:pt x="49988" y="1938"/>
                  </a:lnTo>
                  <a:lnTo>
                    <a:pt x="61452" y="7223"/>
                  </a:lnTo>
                  <a:lnTo>
                    <a:pt x="69177" y="15055"/>
                  </a:lnTo>
                  <a:lnTo>
                    <a:pt x="72009" y="24637"/>
                  </a:lnTo>
                  <a:lnTo>
                    <a:pt x="69177" y="34200"/>
                  </a:lnTo>
                  <a:lnTo>
                    <a:pt x="61452" y="41989"/>
                  </a:lnTo>
                  <a:lnTo>
                    <a:pt x="49988" y="47230"/>
                  </a:lnTo>
                  <a:lnTo>
                    <a:pt x="35941" y="49148"/>
                  </a:lnTo>
                  <a:lnTo>
                    <a:pt x="21913" y="47230"/>
                  </a:lnTo>
                  <a:lnTo>
                    <a:pt x="10493" y="41989"/>
                  </a:lnTo>
                  <a:lnTo>
                    <a:pt x="2811" y="34200"/>
                  </a:lnTo>
                  <a:lnTo>
                    <a:pt x="0" y="24637"/>
                  </a:lnTo>
                  <a:close/>
                </a:path>
              </a:pathLst>
            </a:custGeom>
            <a:ln w="12700">
              <a:solidFill>
                <a:srgbClr val="41709C"/>
              </a:solidFill>
            </a:ln>
          </p:spPr>
          <p:txBody>
            <a:bodyPr wrap="square" lIns="0" tIns="0" rIns="0" bIns="0" rtlCol="0"/>
            <a:lstStyle/>
            <a:p>
              <a:endParaRPr/>
            </a:p>
          </p:txBody>
        </p:sp>
        <p:pic>
          <p:nvPicPr>
            <p:cNvPr id="8" name="object 8"/>
            <p:cNvPicPr/>
            <p:nvPr/>
          </p:nvPicPr>
          <p:blipFill>
            <a:blip r:embed="rId3" cstate="print"/>
            <a:stretch>
              <a:fillRect/>
            </a:stretch>
          </p:blipFill>
          <p:spPr>
            <a:xfrm>
              <a:off x="5343778" y="2521966"/>
              <a:ext cx="84709" cy="78231"/>
            </a:xfrm>
            <a:prstGeom prst="rect">
              <a:avLst/>
            </a:prstGeom>
          </p:spPr>
        </p:pic>
      </p:grpSp>
      <p:sp>
        <p:nvSpPr>
          <p:cNvPr id="9" name="object 9"/>
          <p:cNvSpPr txBox="1"/>
          <p:nvPr/>
        </p:nvSpPr>
        <p:spPr>
          <a:xfrm>
            <a:off x="258267" y="1015746"/>
            <a:ext cx="8629015" cy="2144177"/>
          </a:xfrm>
          <a:prstGeom prst="rect">
            <a:avLst/>
          </a:prstGeom>
        </p:spPr>
        <p:txBody>
          <a:bodyPr vert="horz" wrap="square" lIns="0" tIns="12700" rIns="0" bIns="0" rtlCol="0">
            <a:spAutoFit/>
          </a:bodyPr>
          <a:lstStyle/>
          <a:p>
            <a:pPr marL="12700" marR="5080">
              <a:lnSpc>
                <a:spcPct val="100000"/>
              </a:lnSpc>
              <a:spcBef>
                <a:spcPts val="100"/>
              </a:spcBef>
            </a:pPr>
            <a:r>
              <a:rPr lang="en-US" sz="2400" dirty="0"/>
              <a:t>The maximum inverse voltage that the diode can withstand without being destroyed is called as </a:t>
            </a:r>
            <a:r>
              <a:rPr lang="en-US" sz="2400" b="1" dirty="0"/>
              <a:t>Peak Inverse Voltage</a:t>
            </a:r>
            <a:r>
              <a:rPr lang="en-US" sz="2400" dirty="0" smtClean="0"/>
              <a:t>.</a:t>
            </a:r>
          </a:p>
          <a:p>
            <a:pPr marL="12700" marR="5080">
              <a:lnSpc>
                <a:spcPct val="100000"/>
              </a:lnSpc>
              <a:spcBef>
                <a:spcPts val="100"/>
              </a:spcBef>
            </a:pPr>
            <a:r>
              <a:rPr sz="2400" b="1" spc="-5" dirty="0" smtClean="0">
                <a:latin typeface="Calibri"/>
                <a:cs typeface="Calibri"/>
              </a:rPr>
              <a:t>During </a:t>
            </a:r>
            <a:r>
              <a:rPr sz="2400" b="1" spc="-15" dirty="0">
                <a:latin typeface="Calibri"/>
                <a:cs typeface="Calibri"/>
              </a:rPr>
              <a:t>Negative </a:t>
            </a:r>
            <a:r>
              <a:rPr sz="2400" b="1" dirty="0">
                <a:latin typeface="Calibri"/>
                <a:cs typeface="Calibri"/>
              </a:rPr>
              <a:t>Half </a:t>
            </a:r>
            <a:r>
              <a:rPr sz="2400" b="1" spc="-10" dirty="0">
                <a:latin typeface="Calibri"/>
                <a:cs typeface="Calibri"/>
              </a:rPr>
              <a:t>cycle </a:t>
            </a:r>
            <a:r>
              <a:rPr sz="2400" b="1" spc="-5" dirty="0">
                <a:latin typeface="Calibri"/>
                <a:cs typeface="Calibri"/>
              </a:rPr>
              <a:t>Diode </a:t>
            </a:r>
            <a:r>
              <a:rPr sz="2400" b="1" dirty="0">
                <a:latin typeface="Calibri"/>
                <a:cs typeface="Calibri"/>
              </a:rPr>
              <a:t>D is </a:t>
            </a:r>
            <a:r>
              <a:rPr sz="2400" b="1" spc="-15" dirty="0">
                <a:latin typeface="Calibri"/>
                <a:cs typeface="Calibri"/>
              </a:rPr>
              <a:t>Reverse </a:t>
            </a:r>
            <a:r>
              <a:rPr sz="2400" b="1" dirty="0">
                <a:latin typeface="Calibri"/>
                <a:cs typeface="Calibri"/>
              </a:rPr>
              <a:t>biased </a:t>
            </a:r>
            <a:r>
              <a:rPr sz="2400" b="1" spc="-5" dirty="0">
                <a:latin typeface="Calibri"/>
                <a:cs typeface="Calibri"/>
              </a:rPr>
              <a:t>shown </a:t>
            </a:r>
            <a:r>
              <a:rPr sz="2400" b="1" spc="-10" dirty="0">
                <a:latin typeface="Calibri"/>
                <a:cs typeface="Calibri"/>
              </a:rPr>
              <a:t>by </a:t>
            </a:r>
            <a:r>
              <a:rPr sz="2400" b="1" dirty="0">
                <a:latin typeface="Calibri"/>
                <a:cs typeface="Calibri"/>
              </a:rPr>
              <a:t>open </a:t>
            </a:r>
            <a:r>
              <a:rPr sz="2400" b="1" spc="-530" dirty="0">
                <a:latin typeface="Calibri"/>
                <a:cs typeface="Calibri"/>
              </a:rPr>
              <a:t> </a:t>
            </a:r>
            <a:r>
              <a:rPr sz="2400" b="1" spc="-10" dirty="0">
                <a:latin typeface="Calibri"/>
                <a:cs typeface="Calibri"/>
              </a:rPr>
              <a:t>circuit</a:t>
            </a:r>
            <a:r>
              <a:rPr sz="2400" b="1" spc="-30" dirty="0">
                <a:latin typeface="Calibri"/>
                <a:cs typeface="Calibri"/>
              </a:rPr>
              <a:t> </a:t>
            </a:r>
            <a:r>
              <a:rPr sz="2400" b="1" dirty="0">
                <a:latin typeface="Calibri"/>
                <a:cs typeface="Calibri"/>
              </a:rPr>
              <a:t>so </a:t>
            </a:r>
            <a:r>
              <a:rPr sz="2400" b="1" spc="-25" dirty="0">
                <a:latin typeface="Calibri"/>
                <a:cs typeface="Calibri"/>
              </a:rPr>
              <a:t>Voltage</a:t>
            </a:r>
            <a:r>
              <a:rPr sz="2400" b="1" spc="-5" dirty="0">
                <a:latin typeface="Calibri"/>
                <a:cs typeface="Calibri"/>
              </a:rPr>
              <a:t> across</a:t>
            </a:r>
            <a:r>
              <a:rPr sz="2400" b="1" spc="-25" dirty="0">
                <a:latin typeface="Calibri"/>
                <a:cs typeface="Calibri"/>
              </a:rPr>
              <a:t> </a:t>
            </a:r>
            <a:r>
              <a:rPr sz="2400" b="1" dirty="0">
                <a:latin typeface="Calibri"/>
                <a:cs typeface="Calibri"/>
              </a:rPr>
              <a:t>is</a:t>
            </a:r>
            <a:r>
              <a:rPr sz="2400" b="1" spc="10" dirty="0">
                <a:latin typeface="Calibri"/>
                <a:cs typeface="Calibri"/>
              </a:rPr>
              <a:t> </a:t>
            </a:r>
            <a:r>
              <a:rPr sz="2400" b="1" spc="-20" dirty="0" err="1" smtClean="0">
                <a:latin typeface="Calibri"/>
                <a:cs typeface="Calibri"/>
              </a:rPr>
              <a:t>Vm</a:t>
            </a:r>
            <a:r>
              <a:rPr sz="2400" b="1" spc="-20" dirty="0">
                <a:latin typeface="Calibri"/>
                <a:cs typeface="Calibri"/>
              </a:rPr>
              <a:t>.</a:t>
            </a:r>
            <a:endParaRPr sz="2400" dirty="0">
              <a:latin typeface="Calibri"/>
              <a:cs typeface="Calibri"/>
            </a:endParaRPr>
          </a:p>
          <a:p>
            <a:pPr>
              <a:lnSpc>
                <a:spcPct val="100000"/>
              </a:lnSpc>
              <a:spcBef>
                <a:spcPts val="15"/>
              </a:spcBef>
            </a:pPr>
            <a:endParaRPr sz="2450" dirty="0">
              <a:latin typeface="Calibri"/>
              <a:cs typeface="Calibri"/>
            </a:endParaRPr>
          </a:p>
          <a:p>
            <a:pPr marL="1620520" algn="ctr">
              <a:lnSpc>
                <a:spcPct val="100000"/>
              </a:lnSpc>
            </a:pPr>
            <a:r>
              <a:rPr sz="1800" spc="-15" dirty="0">
                <a:latin typeface="Calibri"/>
                <a:cs typeface="Calibri"/>
              </a:rPr>
              <a:t>VDmax=-Vm</a:t>
            </a:r>
            <a:endParaRPr sz="1800" dirty="0">
              <a:latin typeface="Calibri"/>
              <a:cs typeface="Calibri"/>
            </a:endParaRPr>
          </a:p>
        </p:txBody>
      </p:sp>
      <p:sp>
        <p:nvSpPr>
          <p:cNvPr id="10" name="object 10"/>
          <p:cNvSpPr txBox="1"/>
          <p:nvPr/>
        </p:nvSpPr>
        <p:spPr>
          <a:xfrm>
            <a:off x="906576" y="4973827"/>
            <a:ext cx="1695450"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FF0000"/>
                </a:solidFill>
                <a:latin typeface="Calibri"/>
                <a:cs typeface="Calibri"/>
              </a:rPr>
              <a:t>So</a:t>
            </a:r>
            <a:r>
              <a:rPr sz="2800" b="1" spc="-30" dirty="0">
                <a:solidFill>
                  <a:srgbClr val="FF0000"/>
                </a:solidFill>
                <a:latin typeface="Calibri"/>
                <a:cs typeface="Calibri"/>
              </a:rPr>
              <a:t> </a:t>
            </a:r>
            <a:r>
              <a:rPr sz="2800" b="1" spc="-10" dirty="0">
                <a:solidFill>
                  <a:srgbClr val="FF0000"/>
                </a:solidFill>
                <a:latin typeface="Calibri"/>
                <a:cs typeface="Calibri"/>
              </a:rPr>
              <a:t>PIV=</a:t>
            </a:r>
            <a:r>
              <a:rPr sz="2800" b="1" spc="-30" dirty="0">
                <a:solidFill>
                  <a:srgbClr val="FF0000"/>
                </a:solidFill>
                <a:latin typeface="Calibri"/>
                <a:cs typeface="Calibri"/>
              </a:rPr>
              <a:t> </a:t>
            </a:r>
            <a:r>
              <a:rPr sz="2800" b="1" spc="-90" dirty="0">
                <a:solidFill>
                  <a:srgbClr val="FF0000"/>
                </a:solidFill>
                <a:latin typeface="Calibri"/>
                <a:cs typeface="Calibri"/>
              </a:rPr>
              <a:t>Vm</a:t>
            </a:r>
            <a:endParaRPr sz="2800">
              <a:latin typeface="Calibri"/>
              <a:cs typeface="Calibri"/>
            </a:endParaRPr>
          </a:p>
        </p:txBody>
      </p:sp>
      <p:sp>
        <p:nvSpPr>
          <p:cNvPr id="12" name="Footer Placeholder 11"/>
          <p:cNvSpPr>
            <a:spLocks noGrp="1"/>
          </p:cNvSpPr>
          <p:nvPr>
            <p:ph type="ftr" sz="quarter" idx="5"/>
          </p:nvPr>
        </p:nvSpPr>
        <p:spPr/>
        <p:txBody>
          <a:bodyPr/>
          <a:lstStyle/>
          <a:p>
            <a:r>
              <a:rPr lang="en-IN" smtClean="0"/>
              <a:t>Dr. Neethu Anna Sabu</a:t>
            </a:r>
            <a:endParaRPr lang="en-IN"/>
          </a:p>
        </p:txBody>
      </p:sp>
      <p:sp>
        <p:nvSpPr>
          <p:cNvPr id="13" name="Slide Number Placeholder 12"/>
          <p:cNvSpPr>
            <a:spLocks noGrp="1"/>
          </p:cNvSpPr>
          <p:nvPr>
            <p:ph type="sldNum" sz="quarter" idx="7"/>
          </p:nvPr>
        </p:nvSpPr>
        <p:spPr/>
        <p:txBody>
          <a:bodyPr/>
          <a:lstStyle/>
          <a:p>
            <a:fld id="{B6F15528-21DE-4FAA-801E-634DDDAF4B2B}" type="slidenum">
              <a:rPr lang="en-IN" smtClean="0"/>
              <a:t>66</a:t>
            </a:fld>
            <a:endParaRPr lang="en-IN"/>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3943" y="204978"/>
            <a:ext cx="5976112" cy="430887"/>
          </a:xfrm>
        </p:spPr>
        <p:txBody>
          <a:bodyPr/>
          <a:lstStyle/>
          <a:p>
            <a:pPr algn="ctr"/>
            <a:r>
              <a:rPr lang="en-US" dirty="0" smtClean="0">
                <a:latin typeface="Times New Roman" panose="02020603050405020304" pitchFamily="18" charset="0"/>
                <a:cs typeface="Times New Roman" panose="02020603050405020304" pitchFamily="18" charset="0"/>
              </a:rPr>
              <a:t>Full wave rectifier</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285699" y="1755749"/>
            <a:ext cx="8359775" cy="1538883"/>
          </a:xfrm>
        </p:spPr>
        <p:txBody>
          <a:bodyPr/>
          <a:lstStyle/>
          <a:p>
            <a:pPr marL="342900" indent="-342900" algn="just">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Full Wave Rectifier is a diode circuit which is used to transform the complete cycle of Alternating Voltage (AC Supply) to Direct Voltage (DC Supply</a:t>
            </a:r>
            <a:r>
              <a:rPr lang="en-US" b="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In </a:t>
            </a:r>
            <a:r>
              <a:rPr lang="en-US" b="0" dirty="0">
                <a:latin typeface="Times New Roman" panose="02020603050405020304" pitchFamily="18" charset="0"/>
                <a:cs typeface="Times New Roman" panose="02020603050405020304" pitchFamily="18" charset="0"/>
              </a:rPr>
              <a:t>full wave rectification, current flows through the load in the same direction for the complete cycle of input AC Supply.</a:t>
            </a:r>
          </a:p>
          <a:p>
            <a:pPr marL="342900" indent="-34290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67</a:t>
            </a:fld>
            <a:endParaRPr lang="en-IN"/>
          </a:p>
        </p:txBody>
      </p:sp>
    </p:spTree>
    <p:extLst>
      <p:ext uri="{BB962C8B-B14F-4D97-AF65-F5344CB8AC3E}">
        <p14:creationId xmlns:p14="http://schemas.microsoft.com/office/powerpoint/2010/main" val="29119934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861041"/>
            <a:ext cx="9144000" cy="2997200"/>
            <a:chOff x="0" y="3861041"/>
            <a:chExt cx="9144000" cy="2997200"/>
          </a:xfrm>
        </p:grpSpPr>
        <p:sp>
          <p:nvSpPr>
            <p:cNvPr id="3" name="object 3"/>
            <p:cNvSpPr/>
            <p:nvPr/>
          </p:nvSpPr>
          <p:spPr>
            <a:xfrm>
              <a:off x="3131820" y="5728398"/>
              <a:ext cx="5715" cy="0"/>
            </a:xfrm>
            <a:custGeom>
              <a:avLst/>
              <a:gdLst/>
              <a:ahLst/>
              <a:cxnLst/>
              <a:rect l="l" t="t" r="r" b="b"/>
              <a:pathLst>
                <a:path w="5714">
                  <a:moveTo>
                    <a:pt x="0" y="0"/>
                  </a:moveTo>
                  <a:lnTo>
                    <a:pt x="5588" y="0"/>
                  </a:lnTo>
                </a:path>
              </a:pathLst>
            </a:custGeom>
            <a:ln w="6350">
              <a:solidFill>
                <a:srgbClr val="5B9BD4"/>
              </a:solidFill>
            </a:ln>
          </p:spPr>
          <p:txBody>
            <a:bodyPr wrap="square" lIns="0" tIns="0" rIns="0" bIns="0" rtlCol="0"/>
            <a:lstStyle/>
            <a:p>
              <a:endParaRPr/>
            </a:p>
          </p:txBody>
        </p:sp>
        <p:sp>
          <p:nvSpPr>
            <p:cNvPr id="4" name="object 4"/>
            <p:cNvSpPr/>
            <p:nvPr/>
          </p:nvSpPr>
          <p:spPr>
            <a:xfrm>
              <a:off x="3045967" y="5777547"/>
              <a:ext cx="186055" cy="635"/>
            </a:xfrm>
            <a:custGeom>
              <a:avLst/>
              <a:gdLst/>
              <a:ahLst/>
              <a:cxnLst/>
              <a:rect l="l" t="t" r="r" b="b"/>
              <a:pathLst>
                <a:path w="186055" h="635">
                  <a:moveTo>
                    <a:pt x="0" y="0"/>
                  </a:moveTo>
                  <a:lnTo>
                    <a:pt x="185547" y="12"/>
                  </a:lnTo>
                </a:path>
              </a:pathLst>
            </a:custGeom>
            <a:ln w="6350">
              <a:solidFill>
                <a:srgbClr val="5B9BD4"/>
              </a:solidFill>
            </a:ln>
          </p:spPr>
          <p:txBody>
            <a:bodyPr wrap="square" lIns="0" tIns="0" rIns="0" bIns="0" rtlCol="0"/>
            <a:lstStyle/>
            <a:p>
              <a:endParaRPr/>
            </a:p>
          </p:txBody>
        </p:sp>
        <p:pic>
          <p:nvPicPr>
            <p:cNvPr id="5" name="object 5"/>
            <p:cNvPicPr/>
            <p:nvPr/>
          </p:nvPicPr>
          <p:blipFill>
            <a:blip r:embed="rId2" cstate="print"/>
            <a:stretch>
              <a:fillRect/>
            </a:stretch>
          </p:blipFill>
          <p:spPr>
            <a:xfrm>
              <a:off x="164706" y="3861041"/>
              <a:ext cx="5195062" cy="2326004"/>
            </a:xfrm>
            <a:prstGeom prst="rect">
              <a:avLst/>
            </a:prstGeom>
          </p:spPr>
        </p:pic>
        <p:sp>
          <p:nvSpPr>
            <p:cNvPr id="6" name="object 6"/>
            <p:cNvSpPr/>
            <p:nvPr/>
          </p:nvSpPr>
          <p:spPr>
            <a:xfrm>
              <a:off x="2116328" y="4776851"/>
              <a:ext cx="428625" cy="904875"/>
            </a:xfrm>
            <a:custGeom>
              <a:avLst/>
              <a:gdLst/>
              <a:ahLst/>
              <a:cxnLst/>
              <a:rect l="l" t="t" r="r" b="b"/>
              <a:pathLst>
                <a:path w="428625" h="904875">
                  <a:moveTo>
                    <a:pt x="428371" y="856183"/>
                  </a:moveTo>
                  <a:lnTo>
                    <a:pt x="422922" y="853008"/>
                  </a:lnTo>
                  <a:lnTo>
                    <a:pt x="345948" y="808101"/>
                  </a:lnTo>
                  <a:lnTo>
                    <a:pt x="344043" y="808609"/>
                  </a:lnTo>
                  <a:lnTo>
                    <a:pt x="342265" y="811644"/>
                  </a:lnTo>
                  <a:lnTo>
                    <a:pt x="342773" y="813587"/>
                  </a:lnTo>
                  <a:lnTo>
                    <a:pt x="410337" y="853008"/>
                  </a:lnTo>
                  <a:lnTo>
                    <a:pt x="0" y="853008"/>
                  </a:lnTo>
                  <a:lnTo>
                    <a:pt x="0" y="859358"/>
                  </a:lnTo>
                  <a:lnTo>
                    <a:pt x="410337" y="859358"/>
                  </a:lnTo>
                  <a:lnTo>
                    <a:pt x="342773" y="898779"/>
                  </a:lnTo>
                  <a:lnTo>
                    <a:pt x="342265" y="900722"/>
                  </a:lnTo>
                  <a:lnTo>
                    <a:pt x="344043" y="903744"/>
                  </a:lnTo>
                  <a:lnTo>
                    <a:pt x="345948" y="904265"/>
                  </a:lnTo>
                  <a:lnTo>
                    <a:pt x="422922" y="859358"/>
                  </a:lnTo>
                  <a:lnTo>
                    <a:pt x="428371" y="856183"/>
                  </a:lnTo>
                  <a:close/>
                </a:path>
                <a:path w="428625" h="904875">
                  <a:moveTo>
                    <a:pt x="428371" y="48006"/>
                  </a:moveTo>
                  <a:lnTo>
                    <a:pt x="422910" y="44831"/>
                  </a:lnTo>
                  <a:lnTo>
                    <a:pt x="345948" y="0"/>
                  </a:lnTo>
                  <a:lnTo>
                    <a:pt x="344043" y="508"/>
                  </a:lnTo>
                  <a:lnTo>
                    <a:pt x="342265" y="3556"/>
                  </a:lnTo>
                  <a:lnTo>
                    <a:pt x="342773" y="5461"/>
                  </a:lnTo>
                  <a:lnTo>
                    <a:pt x="410248" y="44831"/>
                  </a:lnTo>
                  <a:lnTo>
                    <a:pt x="0" y="44831"/>
                  </a:lnTo>
                  <a:lnTo>
                    <a:pt x="0" y="51181"/>
                  </a:lnTo>
                  <a:lnTo>
                    <a:pt x="410476" y="51181"/>
                  </a:lnTo>
                  <a:lnTo>
                    <a:pt x="342773" y="90678"/>
                  </a:lnTo>
                  <a:lnTo>
                    <a:pt x="342265" y="92583"/>
                  </a:lnTo>
                  <a:lnTo>
                    <a:pt x="344043" y="95631"/>
                  </a:lnTo>
                  <a:lnTo>
                    <a:pt x="345948" y="96139"/>
                  </a:lnTo>
                  <a:lnTo>
                    <a:pt x="422922" y="51181"/>
                  </a:lnTo>
                  <a:lnTo>
                    <a:pt x="428371" y="48006"/>
                  </a:lnTo>
                  <a:close/>
                </a:path>
              </a:pathLst>
            </a:custGeom>
            <a:solidFill>
              <a:srgbClr val="5B9BD4"/>
            </a:solidFill>
          </p:spPr>
          <p:txBody>
            <a:bodyPr wrap="square" lIns="0" tIns="0" rIns="0" bIns="0" rtlCol="0"/>
            <a:lstStyle/>
            <a:p>
              <a:endParaRPr/>
            </a:p>
          </p:txBody>
        </p:sp>
      </p:grpSp>
      <p:sp>
        <p:nvSpPr>
          <p:cNvPr id="7" name="object 7"/>
          <p:cNvSpPr txBox="1">
            <a:spLocks noGrp="1"/>
          </p:cNvSpPr>
          <p:nvPr>
            <p:ph type="title"/>
          </p:nvPr>
        </p:nvSpPr>
        <p:spPr>
          <a:xfrm>
            <a:off x="3500754" y="134823"/>
            <a:ext cx="3718560" cy="514350"/>
          </a:xfrm>
          <a:prstGeom prst="rect">
            <a:avLst/>
          </a:prstGeom>
        </p:spPr>
        <p:txBody>
          <a:bodyPr vert="horz" wrap="square" lIns="0" tIns="13335" rIns="0" bIns="0" rtlCol="0">
            <a:spAutoFit/>
          </a:bodyPr>
          <a:lstStyle/>
          <a:p>
            <a:pPr marL="12700">
              <a:lnSpc>
                <a:spcPct val="100000"/>
              </a:lnSpc>
              <a:spcBef>
                <a:spcPts val="105"/>
              </a:spcBef>
            </a:pPr>
            <a:r>
              <a:rPr sz="3200" spc="-35" dirty="0"/>
              <a:t>FULL-WAVE</a:t>
            </a:r>
            <a:r>
              <a:rPr sz="3200" spc="-95" dirty="0"/>
              <a:t> </a:t>
            </a:r>
            <a:r>
              <a:rPr sz="3200" spc="-10" dirty="0"/>
              <a:t>RECTIFIER</a:t>
            </a:r>
            <a:endParaRPr sz="3200"/>
          </a:p>
        </p:txBody>
      </p:sp>
      <p:sp>
        <p:nvSpPr>
          <p:cNvPr id="8" name="object 8"/>
          <p:cNvSpPr txBox="1"/>
          <p:nvPr/>
        </p:nvSpPr>
        <p:spPr>
          <a:xfrm>
            <a:off x="243636" y="633476"/>
            <a:ext cx="8616315" cy="2841804"/>
          </a:xfrm>
          <a:prstGeom prst="rect">
            <a:avLst/>
          </a:prstGeom>
        </p:spPr>
        <p:txBody>
          <a:bodyPr vert="horz" wrap="square" lIns="0" tIns="12700" rIns="0" bIns="0" rtlCol="0">
            <a:spAutoFit/>
          </a:bodyPr>
          <a:lstStyle/>
          <a:p>
            <a:pPr marL="2493645">
              <a:lnSpc>
                <a:spcPct val="100000"/>
              </a:lnSpc>
              <a:spcBef>
                <a:spcPts val="100"/>
              </a:spcBef>
            </a:pPr>
            <a:r>
              <a:rPr sz="1800" spc="-10" dirty="0">
                <a:latin typeface="Times New Roman" panose="02020603050405020304" pitchFamily="18" charset="0"/>
                <a:cs typeface="Times New Roman" panose="02020603050405020304" pitchFamily="18" charset="0"/>
              </a:rPr>
              <a:t>Full-wave</a:t>
            </a:r>
            <a:r>
              <a:rPr sz="1800" spc="-1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rectifiers</a:t>
            </a:r>
            <a:r>
              <a:rPr sz="1800" spc="1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are </a:t>
            </a:r>
            <a:r>
              <a:rPr sz="1800" spc="-5" dirty="0">
                <a:latin typeface="Times New Roman" panose="02020603050405020304" pitchFamily="18" charset="0"/>
                <a:cs typeface="Times New Roman" panose="02020603050405020304" pitchFamily="18" charset="0"/>
              </a:rPr>
              <a:t>of</a:t>
            </a:r>
            <a:r>
              <a:rPr sz="1800" spc="-10" dirty="0">
                <a:latin typeface="Times New Roman" panose="02020603050405020304" pitchFamily="18" charset="0"/>
                <a:cs typeface="Times New Roman" panose="02020603050405020304" pitchFamily="18" charset="0"/>
              </a:rPr>
              <a:t> two</a:t>
            </a:r>
            <a:r>
              <a:rPr sz="1800" spc="-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types:</a:t>
            </a:r>
          </a:p>
          <a:p>
            <a:pPr marL="2493645">
              <a:lnSpc>
                <a:spcPts val="1985"/>
              </a:lnSpc>
            </a:pPr>
            <a:r>
              <a:rPr sz="1800" dirty="0">
                <a:latin typeface="Times New Roman" panose="02020603050405020304" pitchFamily="18" charset="0"/>
                <a:cs typeface="Times New Roman" panose="02020603050405020304" pitchFamily="18" charset="0"/>
              </a:rPr>
              <a:t>1. </a:t>
            </a:r>
            <a:r>
              <a:rPr sz="1800" spc="-10" dirty="0">
                <a:latin typeface="Times New Roman" panose="02020603050405020304" pitchFamily="18" charset="0"/>
                <a:cs typeface="Times New Roman" panose="02020603050405020304" pitchFamily="18" charset="0"/>
              </a:rPr>
              <a:t>Centre</a:t>
            </a:r>
            <a:r>
              <a:rPr sz="180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tapped</a:t>
            </a:r>
            <a:r>
              <a:rPr sz="1800" spc="2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full-wave</a:t>
            </a:r>
            <a:r>
              <a:rPr sz="1800" spc="1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rectifier</a:t>
            </a:r>
            <a:r>
              <a:rPr sz="1800" spc="1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2.</a:t>
            </a:r>
            <a:r>
              <a:rPr sz="1800" spc="-5" dirty="0">
                <a:latin typeface="Times New Roman" panose="02020603050405020304" pitchFamily="18" charset="0"/>
                <a:cs typeface="Times New Roman" panose="02020603050405020304" pitchFamily="18" charset="0"/>
              </a:rPr>
              <a:t> Bridge</a:t>
            </a:r>
            <a:r>
              <a:rPr sz="180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rectifier</a:t>
            </a:r>
            <a:endParaRPr sz="1800" dirty="0">
              <a:latin typeface="Times New Roman" panose="02020603050405020304" pitchFamily="18" charset="0"/>
              <a:cs typeface="Times New Roman" panose="02020603050405020304" pitchFamily="18" charset="0"/>
            </a:endParaRPr>
          </a:p>
          <a:p>
            <a:pPr marL="12700" algn="just">
              <a:lnSpc>
                <a:spcPts val="2705"/>
              </a:lnSpc>
            </a:pPr>
            <a:r>
              <a:rPr sz="2400" b="1" spc="-15" dirty="0">
                <a:solidFill>
                  <a:srgbClr val="FF0000"/>
                </a:solidFill>
                <a:latin typeface="Times New Roman" panose="02020603050405020304" pitchFamily="18" charset="0"/>
                <a:cs typeface="Times New Roman" panose="02020603050405020304" pitchFamily="18" charset="0"/>
              </a:rPr>
              <a:t>Centre</a:t>
            </a:r>
            <a:r>
              <a:rPr sz="2400" b="1" spc="5" dirty="0">
                <a:solidFill>
                  <a:srgbClr val="FF0000"/>
                </a:solidFill>
                <a:latin typeface="Times New Roman" panose="02020603050405020304" pitchFamily="18" charset="0"/>
                <a:cs typeface="Times New Roman" panose="02020603050405020304" pitchFamily="18" charset="0"/>
              </a:rPr>
              <a:t> </a:t>
            </a:r>
            <a:r>
              <a:rPr sz="2400" b="1" spc="-35" dirty="0">
                <a:solidFill>
                  <a:srgbClr val="FF0000"/>
                </a:solidFill>
                <a:latin typeface="Times New Roman" panose="02020603050405020304" pitchFamily="18" charset="0"/>
                <a:cs typeface="Times New Roman" panose="02020603050405020304" pitchFamily="18" charset="0"/>
              </a:rPr>
              <a:t>Tapped</a:t>
            </a:r>
            <a:r>
              <a:rPr sz="2400" b="1" spc="-10" dirty="0">
                <a:solidFill>
                  <a:srgbClr val="FF0000"/>
                </a:solidFill>
                <a:latin typeface="Times New Roman" panose="02020603050405020304" pitchFamily="18" charset="0"/>
                <a:cs typeface="Times New Roman" panose="02020603050405020304" pitchFamily="18" charset="0"/>
              </a:rPr>
              <a:t> </a:t>
            </a:r>
            <a:r>
              <a:rPr sz="2400" b="1" spc="-15" dirty="0">
                <a:solidFill>
                  <a:srgbClr val="FF0000"/>
                </a:solidFill>
                <a:latin typeface="Times New Roman" panose="02020603050405020304" pitchFamily="18" charset="0"/>
                <a:cs typeface="Times New Roman" panose="02020603050405020304" pitchFamily="18" charset="0"/>
              </a:rPr>
              <a:t>Full-wave</a:t>
            </a:r>
            <a:r>
              <a:rPr sz="2400" b="1" spc="-10" dirty="0">
                <a:solidFill>
                  <a:srgbClr val="FF0000"/>
                </a:solidFill>
                <a:latin typeface="Times New Roman" panose="02020603050405020304" pitchFamily="18" charset="0"/>
                <a:cs typeface="Times New Roman" panose="02020603050405020304" pitchFamily="18" charset="0"/>
              </a:rPr>
              <a:t> </a:t>
            </a:r>
            <a:r>
              <a:rPr sz="2400" b="1" spc="-5" dirty="0">
                <a:solidFill>
                  <a:srgbClr val="FF0000"/>
                </a:solidFill>
                <a:latin typeface="Times New Roman" panose="02020603050405020304" pitchFamily="18" charset="0"/>
                <a:cs typeface="Times New Roman" panose="02020603050405020304" pitchFamily="18" charset="0"/>
              </a:rPr>
              <a:t>Rectifier</a:t>
            </a:r>
            <a:endParaRPr sz="2400" dirty="0">
              <a:latin typeface="Times New Roman" panose="02020603050405020304" pitchFamily="18" charset="0"/>
              <a:cs typeface="Times New Roman" panose="02020603050405020304" pitchFamily="18" charset="0"/>
            </a:endParaRPr>
          </a:p>
          <a:p>
            <a:pPr marL="313690" indent="-287020" algn="just">
              <a:lnSpc>
                <a:spcPts val="2155"/>
              </a:lnSpc>
              <a:buFont typeface="Microsoft Sans Serif"/>
              <a:buChar char="•"/>
              <a:tabLst>
                <a:tab pos="314325" algn="l"/>
              </a:tabLst>
            </a:pPr>
            <a:r>
              <a:rPr sz="1800" dirty="0">
                <a:latin typeface="Times New Roman" panose="02020603050405020304" pitchFamily="18" charset="0"/>
                <a:cs typeface="Times New Roman" panose="02020603050405020304" pitchFamily="18" charset="0"/>
              </a:rPr>
              <a:t>It</a:t>
            </a:r>
            <a:r>
              <a:rPr sz="1800" spc="35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employs</a:t>
            </a:r>
            <a:r>
              <a:rPr sz="1800" spc="36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two</a:t>
            </a:r>
            <a:r>
              <a:rPr sz="1800" spc="34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diodes</a:t>
            </a:r>
            <a:r>
              <a:rPr sz="1800" spc="37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and</a:t>
            </a:r>
            <a:r>
              <a:rPr sz="1800" spc="36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a</a:t>
            </a:r>
            <a:r>
              <a:rPr sz="1800" spc="37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centre</a:t>
            </a:r>
            <a:r>
              <a:rPr sz="1800" spc="36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tap</a:t>
            </a:r>
            <a:r>
              <a:rPr sz="1800" spc="360" dirty="0">
                <a:latin typeface="Times New Roman" panose="02020603050405020304" pitchFamily="18" charset="0"/>
                <a:cs typeface="Times New Roman" panose="02020603050405020304" pitchFamily="18" charset="0"/>
              </a:rPr>
              <a:t> </a:t>
            </a:r>
            <a:r>
              <a:rPr sz="1800" spc="-25" dirty="0" err="1">
                <a:latin typeface="Times New Roman" panose="02020603050405020304" pitchFamily="18" charset="0"/>
                <a:cs typeface="Times New Roman" panose="02020603050405020304" pitchFamily="18" charset="0"/>
              </a:rPr>
              <a:t>transformer</a:t>
            </a:r>
            <a:r>
              <a:rPr sz="1800" spc="-25" dirty="0" err="1" smtClean="0">
                <a:latin typeface="Times New Roman" panose="02020603050405020304" pitchFamily="18" charset="0"/>
                <a:cs typeface="Times New Roman" panose="02020603050405020304" pitchFamily="18" charset="0"/>
              </a:rPr>
              <a:t>.</a:t>
            </a:r>
            <a:r>
              <a:rPr lang="en-US" sz="1800" spc="-25" dirty="0" err="1" smtClean="0">
                <a:latin typeface="Times New Roman" panose="02020603050405020304" pitchFamily="18" charset="0"/>
                <a:cs typeface="Times New Roman" panose="02020603050405020304" pitchFamily="18" charset="0"/>
              </a:rPr>
              <a:t>,RL</a:t>
            </a:r>
            <a:r>
              <a:rPr sz="1800" spc="365" dirty="0" smtClean="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The</a:t>
            </a:r>
            <a:r>
              <a:rPr sz="1800" spc="36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ac</a:t>
            </a:r>
            <a:r>
              <a:rPr sz="1800" spc="35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signal</a:t>
            </a:r>
            <a:r>
              <a:rPr sz="1800" spc="36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to</a:t>
            </a:r>
            <a:r>
              <a:rPr sz="1800" spc="36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be</a:t>
            </a:r>
            <a:r>
              <a:rPr sz="1800" spc="36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rectified</a:t>
            </a:r>
            <a:r>
              <a:rPr sz="1800" spc="385" dirty="0">
                <a:latin typeface="Times New Roman" panose="02020603050405020304" pitchFamily="18" charset="0"/>
                <a:cs typeface="Times New Roman" panose="02020603050405020304" pitchFamily="18" charset="0"/>
              </a:rPr>
              <a:t> </a:t>
            </a:r>
            <a:r>
              <a:rPr sz="1800" spc="-10" dirty="0" smtClean="0">
                <a:latin typeface="Times New Roman" panose="02020603050405020304" pitchFamily="18" charset="0"/>
                <a:cs typeface="Times New Roman" panose="02020603050405020304" pitchFamily="18" charset="0"/>
              </a:rPr>
              <a:t>is</a:t>
            </a:r>
            <a:r>
              <a:rPr lang="en-US" dirty="0">
                <a:latin typeface="Times New Roman" panose="02020603050405020304" pitchFamily="18" charset="0"/>
                <a:cs typeface="Times New Roman" panose="02020603050405020304" pitchFamily="18" charset="0"/>
              </a:rPr>
              <a:t> </a:t>
            </a:r>
            <a:r>
              <a:rPr sz="1800" spc="-5" dirty="0" smtClean="0">
                <a:latin typeface="Times New Roman" panose="02020603050405020304" pitchFamily="18" charset="0"/>
                <a:cs typeface="Times New Roman" panose="02020603050405020304" pitchFamily="18" charset="0"/>
              </a:rPr>
              <a:t>applied</a:t>
            </a:r>
            <a:r>
              <a:rPr sz="1800" spc="20" dirty="0" smtClean="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to</a:t>
            </a:r>
            <a:r>
              <a:rPr sz="1800" spc="1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 </a:t>
            </a:r>
            <a:r>
              <a:rPr sz="1800" spc="-5" dirty="0">
                <a:latin typeface="Times New Roman" panose="02020603050405020304" pitchFamily="18" charset="0"/>
                <a:cs typeface="Times New Roman" panose="02020603050405020304" pitchFamily="18" charset="0"/>
              </a:rPr>
              <a:t>primary</a:t>
            </a:r>
            <a:r>
              <a:rPr sz="1800" spc="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of</a:t>
            </a:r>
            <a:r>
              <a:rPr sz="1800" spc="1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 </a:t>
            </a:r>
            <a:r>
              <a:rPr sz="1800" spc="-10" dirty="0">
                <a:latin typeface="Times New Roman" panose="02020603050405020304" pitchFamily="18" charset="0"/>
                <a:cs typeface="Times New Roman" panose="02020603050405020304" pitchFamily="18" charset="0"/>
              </a:rPr>
              <a:t>transformer</a:t>
            </a:r>
            <a:r>
              <a:rPr sz="1800" spc="-1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and</a:t>
            </a:r>
            <a:r>
              <a:rPr sz="1800" spc="2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a:t>
            </a:r>
            <a:r>
              <a:rPr sz="1800" spc="2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dc</a:t>
            </a:r>
            <a:r>
              <a:rPr sz="1800" spc="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output</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is</a:t>
            </a:r>
            <a:r>
              <a:rPr sz="1800" spc="5" dirty="0">
                <a:latin typeface="Times New Roman" panose="02020603050405020304" pitchFamily="18" charset="0"/>
                <a:cs typeface="Times New Roman" panose="02020603050405020304" pitchFamily="18" charset="0"/>
              </a:rPr>
              <a:t> </a:t>
            </a:r>
            <a:r>
              <a:rPr sz="1800" spc="-20" dirty="0">
                <a:latin typeface="Times New Roman" panose="02020603050405020304" pitchFamily="18" charset="0"/>
                <a:cs typeface="Times New Roman" panose="02020603050405020304" pitchFamily="18" charset="0"/>
              </a:rPr>
              <a:t>taken</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across</a:t>
            </a:r>
            <a:r>
              <a:rPr sz="1800" spc="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a:t>
            </a:r>
            <a:r>
              <a:rPr sz="1800" spc="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load,</a:t>
            </a:r>
            <a:r>
              <a:rPr sz="1800" spc="25" dirty="0">
                <a:latin typeface="Times New Roman" panose="02020603050405020304" pitchFamily="18" charset="0"/>
                <a:cs typeface="Times New Roman" panose="02020603050405020304" pitchFamily="18" charset="0"/>
              </a:rPr>
              <a:t> </a:t>
            </a:r>
            <a:r>
              <a:rPr sz="1800" i="1" spc="-5" dirty="0">
                <a:latin typeface="Times New Roman" panose="02020603050405020304" pitchFamily="18" charset="0"/>
                <a:cs typeface="Times New Roman" panose="02020603050405020304" pitchFamily="18" charset="0"/>
              </a:rPr>
              <a:t>RL</a:t>
            </a:r>
            <a:r>
              <a:rPr sz="1800" spc="-5" dirty="0">
                <a:latin typeface="Times New Roman" panose="02020603050405020304" pitchFamily="18" charset="0"/>
                <a:cs typeface="Times New Roman" panose="02020603050405020304" pitchFamily="18" charset="0"/>
              </a:rPr>
              <a:t>.</a:t>
            </a:r>
            <a:endParaRPr sz="1800" dirty="0">
              <a:latin typeface="Times New Roman" panose="02020603050405020304" pitchFamily="18" charset="0"/>
              <a:cs typeface="Times New Roman" panose="02020603050405020304" pitchFamily="18" charset="0"/>
            </a:endParaRPr>
          </a:p>
          <a:p>
            <a:pPr marL="313690" marR="5080" indent="-287020" algn="just">
              <a:lnSpc>
                <a:spcPct val="100000"/>
              </a:lnSpc>
              <a:buFont typeface="Microsoft Sans Serif"/>
              <a:buChar char="•"/>
              <a:tabLst>
                <a:tab pos="314325" algn="l"/>
              </a:tabLst>
            </a:pPr>
            <a:r>
              <a:rPr sz="1800" spc="-10" dirty="0">
                <a:latin typeface="Times New Roman" panose="02020603050405020304" pitchFamily="18" charset="0"/>
                <a:cs typeface="Times New Roman" panose="02020603050405020304" pitchFamily="18" charset="0"/>
              </a:rPr>
              <a:t>During </a:t>
            </a:r>
            <a:r>
              <a:rPr sz="1800" dirty="0">
                <a:latin typeface="Times New Roman" panose="02020603050405020304" pitchFamily="18" charset="0"/>
                <a:cs typeface="Times New Roman" panose="02020603050405020304" pitchFamily="18" charset="0"/>
              </a:rPr>
              <a:t>the </a:t>
            </a:r>
            <a:r>
              <a:rPr sz="1800" spc="-5" dirty="0">
                <a:latin typeface="Times New Roman" panose="02020603050405020304" pitchFamily="18" charset="0"/>
                <a:cs typeface="Times New Roman" panose="02020603050405020304" pitchFamily="18" charset="0"/>
              </a:rPr>
              <a:t>+ve </a:t>
            </a:r>
            <a:r>
              <a:rPr sz="1800" spc="-10" dirty="0">
                <a:latin typeface="Times New Roman" panose="02020603050405020304" pitchFamily="18" charset="0"/>
                <a:cs typeface="Times New Roman" panose="02020603050405020304" pitchFamily="18" charset="0"/>
              </a:rPr>
              <a:t>half-cycle </a:t>
            </a:r>
            <a:r>
              <a:rPr sz="1800" dirty="0">
                <a:latin typeface="Times New Roman" panose="02020603050405020304" pitchFamily="18" charset="0"/>
                <a:cs typeface="Times New Roman" panose="02020603050405020304" pitchFamily="18" charset="0"/>
              </a:rPr>
              <a:t>end </a:t>
            </a:r>
            <a:r>
              <a:rPr sz="1800" i="1" dirty="0">
                <a:latin typeface="Times New Roman" panose="02020603050405020304" pitchFamily="18" charset="0"/>
                <a:cs typeface="Times New Roman" panose="02020603050405020304" pitchFamily="18" charset="0"/>
              </a:rPr>
              <a:t>X </a:t>
            </a:r>
            <a:r>
              <a:rPr sz="1800" spc="-5" dirty="0">
                <a:latin typeface="Times New Roman" panose="02020603050405020304" pitchFamily="18" charset="0"/>
                <a:cs typeface="Times New Roman" panose="02020603050405020304" pitchFamily="18" charset="0"/>
              </a:rPr>
              <a:t>is +ve </a:t>
            </a:r>
            <a:r>
              <a:rPr sz="1800" dirty="0">
                <a:latin typeface="Times New Roman" panose="02020603050405020304" pitchFamily="18" charset="0"/>
                <a:cs typeface="Times New Roman" panose="02020603050405020304" pitchFamily="18" charset="0"/>
              </a:rPr>
              <a:t>and </a:t>
            </a:r>
            <a:r>
              <a:rPr sz="1800" spc="5" dirty="0">
                <a:latin typeface="Times New Roman" panose="02020603050405020304" pitchFamily="18" charset="0"/>
                <a:cs typeface="Times New Roman" panose="02020603050405020304" pitchFamily="18" charset="0"/>
              </a:rPr>
              <a:t>end </a:t>
            </a:r>
            <a:r>
              <a:rPr sz="1800" i="1" dirty="0">
                <a:latin typeface="Times New Roman" panose="02020603050405020304" pitchFamily="18" charset="0"/>
                <a:cs typeface="Times New Roman" panose="02020603050405020304" pitchFamily="18" charset="0"/>
              </a:rPr>
              <a:t>Y </a:t>
            </a:r>
            <a:r>
              <a:rPr sz="1800" spc="-5" dirty="0">
                <a:latin typeface="Times New Roman" panose="02020603050405020304" pitchFamily="18" charset="0"/>
                <a:cs typeface="Times New Roman" panose="02020603050405020304" pitchFamily="18" charset="0"/>
              </a:rPr>
              <a:t>is –ve. This </a:t>
            </a:r>
            <a:r>
              <a:rPr sz="1800" spc="-15" dirty="0">
                <a:latin typeface="Times New Roman" panose="02020603050405020304" pitchFamily="18" charset="0"/>
                <a:cs typeface="Times New Roman" panose="02020603050405020304" pitchFamily="18" charset="0"/>
              </a:rPr>
              <a:t>makes </a:t>
            </a:r>
            <a:r>
              <a:rPr sz="1800" spc="-5" dirty="0">
                <a:latin typeface="Times New Roman" panose="02020603050405020304" pitchFamily="18" charset="0"/>
                <a:cs typeface="Times New Roman" panose="02020603050405020304" pitchFamily="18" charset="0"/>
              </a:rPr>
              <a:t>diode </a:t>
            </a:r>
            <a:r>
              <a:rPr sz="1800" i="1" spc="-5" dirty="0">
                <a:latin typeface="Times New Roman" panose="02020603050405020304" pitchFamily="18" charset="0"/>
                <a:cs typeface="Times New Roman" panose="02020603050405020304" pitchFamily="18" charset="0"/>
              </a:rPr>
              <a:t>D</a:t>
            </a:r>
            <a:r>
              <a:rPr sz="1800" spc="-5" dirty="0">
                <a:latin typeface="Times New Roman" panose="02020603050405020304" pitchFamily="18" charset="0"/>
                <a:cs typeface="Times New Roman" panose="02020603050405020304" pitchFamily="18" charset="0"/>
              </a:rPr>
              <a:t>1 </a:t>
            </a:r>
            <a:r>
              <a:rPr sz="1800" spc="-15" dirty="0">
                <a:latin typeface="Times New Roman" panose="02020603050405020304" pitchFamily="18" charset="0"/>
                <a:cs typeface="Times New Roman" panose="02020603050405020304" pitchFamily="18" charset="0"/>
              </a:rPr>
              <a:t>forward </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biased </a:t>
            </a:r>
            <a:r>
              <a:rPr sz="1800" dirty="0">
                <a:latin typeface="Times New Roman" panose="02020603050405020304" pitchFamily="18" charset="0"/>
                <a:cs typeface="Times New Roman" panose="02020603050405020304" pitchFamily="18" charset="0"/>
              </a:rPr>
              <a:t>and thus a </a:t>
            </a:r>
            <a:r>
              <a:rPr sz="1800" spc="-10" dirty="0">
                <a:latin typeface="Times New Roman" panose="02020603050405020304" pitchFamily="18" charset="0"/>
                <a:cs typeface="Times New Roman" panose="02020603050405020304" pitchFamily="18" charset="0"/>
              </a:rPr>
              <a:t>current </a:t>
            </a:r>
            <a:r>
              <a:rPr sz="1800" i="1" spc="-5" dirty="0">
                <a:latin typeface="Times New Roman" panose="02020603050405020304" pitchFamily="18" charset="0"/>
                <a:cs typeface="Times New Roman" panose="02020603050405020304" pitchFamily="18" charset="0"/>
              </a:rPr>
              <a:t>i</a:t>
            </a:r>
            <a:r>
              <a:rPr sz="1800" spc="-5" dirty="0">
                <a:latin typeface="Times New Roman" panose="02020603050405020304" pitchFamily="18" charset="0"/>
                <a:cs typeface="Times New Roman" panose="02020603050405020304" pitchFamily="18" charset="0"/>
              </a:rPr>
              <a:t>1 flows </a:t>
            </a:r>
            <a:r>
              <a:rPr sz="1800" spc="-10" dirty="0">
                <a:latin typeface="Times New Roman" panose="02020603050405020304" pitchFamily="18" charset="0"/>
                <a:cs typeface="Times New Roman" panose="02020603050405020304" pitchFamily="18" charset="0"/>
              </a:rPr>
              <a:t>through </a:t>
            </a:r>
            <a:r>
              <a:rPr sz="1800" spc="-5" dirty="0">
                <a:latin typeface="Times New Roman" panose="02020603050405020304" pitchFamily="18" charset="0"/>
                <a:cs typeface="Times New Roman" panose="02020603050405020304" pitchFamily="18" charset="0"/>
              </a:rPr>
              <a:t>it </a:t>
            </a:r>
            <a:r>
              <a:rPr sz="1800" dirty="0">
                <a:latin typeface="Times New Roman" panose="02020603050405020304" pitchFamily="18" charset="0"/>
                <a:cs typeface="Times New Roman" panose="02020603050405020304" pitchFamily="18" charset="0"/>
              </a:rPr>
              <a:t>and </a:t>
            </a:r>
            <a:r>
              <a:rPr sz="1800" spc="-5" dirty="0">
                <a:latin typeface="Times New Roman" panose="02020603050405020304" pitchFamily="18" charset="0"/>
                <a:cs typeface="Times New Roman" panose="02020603050405020304" pitchFamily="18" charset="0"/>
              </a:rPr>
              <a:t>load </a:t>
            </a:r>
            <a:r>
              <a:rPr sz="1800" spc="-10" dirty="0">
                <a:latin typeface="Times New Roman" panose="02020603050405020304" pitchFamily="18" charset="0"/>
                <a:cs typeface="Times New Roman" panose="02020603050405020304" pitchFamily="18" charset="0"/>
              </a:rPr>
              <a:t>resistor </a:t>
            </a:r>
            <a:r>
              <a:rPr sz="1800" i="1" spc="-5" dirty="0">
                <a:latin typeface="Times New Roman" panose="02020603050405020304" pitchFamily="18" charset="0"/>
                <a:cs typeface="Times New Roman" panose="02020603050405020304" pitchFamily="18" charset="0"/>
              </a:rPr>
              <a:t>RL</a:t>
            </a:r>
            <a:r>
              <a:rPr sz="1800" spc="-5" dirty="0">
                <a:latin typeface="Times New Roman" panose="02020603050405020304" pitchFamily="18" charset="0"/>
                <a:cs typeface="Times New Roman" panose="02020603050405020304" pitchFamily="18" charset="0"/>
              </a:rPr>
              <a:t>. Diode </a:t>
            </a:r>
            <a:r>
              <a:rPr sz="1800" i="1" spc="-5" dirty="0">
                <a:latin typeface="Times New Roman" panose="02020603050405020304" pitchFamily="18" charset="0"/>
                <a:cs typeface="Times New Roman" panose="02020603050405020304" pitchFamily="18" charset="0"/>
              </a:rPr>
              <a:t>D</a:t>
            </a:r>
            <a:r>
              <a:rPr sz="1800" spc="-5" dirty="0">
                <a:latin typeface="Times New Roman" panose="02020603050405020304" pitchFamily="18" charset="0"/>
                <a:cs typeface="Times New Roman" panose="02020603050405020304" pitchFamily="18" charset="0"/>
              </a:rPr>
              <a:t>2 is </a:t>
            </a:r>
            <a:r>
              <a:rPr sz="1800" spc="-15" dirty="0">
                <a:latin typeface="Times New Roman" panose="02020603050405020304" pitchFamily="18" charset="0"/>
                <a:cs typeface="Times New Roman" panose="02020603050405020304" pitchFamily="18" charset="0"/>
              </a:rPr>
              <a:t>reverse </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biased</a:t>
            </a:r>
            <a:r>
              <a:rPr sz="1800" dirty="0">
                <a:latin typeface="Times New Roman" panose="02020603050405020304" pitchFamily="18" charset="0"/>
                <a:cs typeface="Times New Roman" panose="02020603050405020304" pitchFamily="18" charset="0"/>
              </a:rPr>
              <a:t> and</a:t>
            </a:r>
            <a:r>
              <a:rPr sz="1800" spc="2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 </a:t>
            </a:r>
            <a:r>
              <a:rPr sz="1800" spc="-10" dirty="0">
                <a:latin typeface="Times New Roman" panose="02020603050405020304" pitchFamily="18" charset="0"/>
                <a:cs typeface="Times New Roman" panose="02020603050405020304" pitchFamily="18" charset="0"/>
              </a:rPr>
              <a:t>current</a:t>
            </a:r>
            <a:r>
              <a:rPr sz="1800" spc="25" dirty="0">
                <a:latin typeface="Times New Roman" panose="02020603050405020304" pitchFamily="18" charset="0"/>
                <a:cs typeface="Times New Roman" panose="02020603050405020304" pitchFamily="18" charset="0"/>
              </a:rPr>
              <a:t> </a:t>
            </a:r>
            <a:r>
              <a:rPr sz="1800" i="1" spc="-5" dirty="0">
                <a:latin typeface="Times New Roman" panose="02020603050405020304" pitchFamily="18" charset="0"/>
                <a:cs typeface="Times New Roman" panose="02020603050405020304" pitchFamily="18" charset="0"/>
              </a:rPr>
              <a:t>i</a:t>
            </a:r>
            <a:r>
              <a:rPr sz="1800" spc="-5" dirty="0">
                <a:latin typeface="Times New Roman" panose="02020603050405020304" pitchFamily="18" charset="0"/>
                <a:cs typeface="Times New Roman" panose="02020603050405020304" pitchFamily="18" charset="0"/>
              </a:rPr>
              <a:t>2</a:t>
            </a:r>
            <a:r>
              <a:rPr sz="180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is</a:t>
            </a:r>
            <a:r>
              <a:rPr sz="1800" spc="5"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zero.</a:t>
            </a:r>
            <a:endParaRPr sz="1800" dirty="0">
              <a:latin typeface="Times New Roman" panose="02020603050405020304" pitchFamily="18" charset="0"/>
              <a:cs typeface="Times New Roman" panose="02020603050405020304" pitchFamily="18" charset="0"/>
            </a:endParaRPr>
          </a:p>
          <a:p>
            <a:pPr marL="313690" marR="5080" indent="-287020" algn="just">
              <a:lnSpc>
                <a:spcPct val="100000"/>
              </a:lnSpc>
              <a:buFont typeface="Microsoft Sans Serif"/>
              <a:buChar char="•"/>
              <a:tabLst>
                <a:tab pos="314325" algn="l"/>
              </a:tabLst>
            </a:pPr>
            <a:r>
              <a:rPr sz="1800" spc="-10" dirty="0">
                <a:latin typeface="Times New Roman" panose="02020603050405020304" pitchFamily="18" charset="0"/>
                <a:cs typeface="Times New Roman" panose="02020603050405020304" pitchFamily="18" charset="0"/>
              </a:rPr>
              <a:t>During </a:t>
            </a:r>
            <a:r>
              <a:rPr sz="1800" dirty="0">
                <a:latin typeface="Times New Roman" panose="02020603050405020304" pitchFamily="18" charset="0"/>
                <a:cs typeface="Times New Roman" panose="02020603050405020304" pitchFamily="18" charset="0"/>
              </a:rPr>
              <a:t>the </a:t>
            </a:r>
            <a:r>
              <a:rPr sz="1800" spc="-5" dirty="0">
                <a:latin typeface="Times New Roman" panose="02020603050405020304" pitchFamily="18" charset="0"/>
                <a:cs typeface="Times New Roman" panose="02020603050405020304" pitchFamily="18" charset="0"/>
              </a:rPr>
              <a:t>–ve </a:t>
            </a:r>
            <a:r>
              <a:rPr sz="1800" spc="-10" dirty="0">
                <a:latin typeface="Times New Roman" panose="02020603050405020304" pitchFamily="18" charset="0"/>
                <a:cs typeface="Times New Roman" panose="02020603050405020304" pitchFamily="18" charset="0"/>
              </a:rPr>
              <a:t>half-cycle </a:t>
            </a:r>
            <a:r>
              <a:rPr sz="1800" dirty="0">
                <a:latin typeface="Times New Roman" panose="02020603050405020304" pitchFamily="18" charset="0"/>
                <a:cs typeface="Times New Roman" panose="02020603050405020304" pitchFamily="18" charset="0"/>
              </a:rPr>
              <a:t>end </a:t>
            </a:r>
            <a:r>
              <a:rPr sz="1800" i="1" dirty="0">
                <a:latin typeface="Times New Roman" panose="02020603050405020304" pitchFamily="18" charset="0"/>
                <a:cs typeface="Times New Roman" panose="02020603050405020304" pitchFamily="18" charset="0"/>
              </a:rPr>
              <a:t>Y </a:t>
            </a:r>
            <a:r>
              <a:rPr sz="1800" spc="-5" dirty="0">
                <a:latin typeface="Times New Roman" panose="02020603050405020304" pitchFamily="18" charset="0"/>
                <a:cs typeface="Times New Roman" panose="02020603050405020304" pitchFamily="18" charset="0"/>
              </a:rPr>
              <a:t>is +ve </a:t>
            </a:r>
            <a:r>
              <a:rPr sz="1800" dirty="0">
                <a:latin typeface="Times New Roman" panose="02020603050405020304" pitchFamily="18" charset="0"/>
                <a:cs typeface="Times New Roman" panose="02020603050405020304" pitchFamily="18" charset="0"/>
              </a:rPr>
              <a:t>and end </a:t>
            </a:r>
            <a:r>
              <a:rPr sz="1800" i="1" dirty="0">
                <a:latin typeface="Times New Roman" panose="02020603050405020304" pitchFamily="18" charset="0"/>
                <a:cs typeface="Times New Roman" panose="02020603050405020304" pitchFamily="18" charset="0"/>
              </a:rPr>
              <a:t>X </a:t>
            </a:r>
            <a:r>
              <a:rPr sz="1800" spc="-5" dirty="0">
                <a:latin typeface="Times New Roman" panose="02020603050405020304" pitchFamily="18" charset="0"/>
                <a:cs typeface="Times New Roman" panose="02020603050405020304" pitchFamily="18" charset="0"/>
              </a:rPr>
              <a:t>is –ve. Now diode </a:t>
            </a:r>
            <a:r>
              <a:rPr sz="1800" i="1" spc="-5" dirty="0">
                <a:latin typeface="Times New Roman" panose="02020603050405020304" pitchFamily="18" charset="0"/>
                <a:cs typeface="Times New Roman" panose="02020603050405020304" pitchFamily="18" charset="0"/>
              </a:rPr>
              <a:t>D</a:t>
            </a:r>
            <a:r>
              <a:rPr sz="1800" spc="-5" dirty="0">
                <a:latin typeface="Times New Roman" panose="02020603050405020304" pitchFamily="18" charset="0"/>
                <a:cs typeface="Times New Roman" panose="02020603050405020304" pitchFamily="18" charset="0"/>
              </a:rPr>
              <a:t>2 is </a:t>
            </a:r>
            <a:r>
              <a:rPr sz="1800" spc="-15" dirty="0">
                <a:latin typeface="Times New Roman" panose="02020603050405020304" pitchFamily="18" charset="0"/>
                <a:cs typeface="Times New Roman" panose="02020603050405020304" pitchFamily="18" charset="0"/>
              </a:rPr>
              <a:t>forward </a:t>
            </a:r>
            <a:r>
              <a:rPr sz="1800" spc="-5" dirty="0">
                <a:latin typeface="Times New Roman" panose="02020603050405020304" pitchFamily="18" charset="0"/>
                <a:cs typeface="Times New Roman" panose="02020603050405020304" pitchFamily="18" charset="0"/>
              </a:rPr>
              <a:t>biased </a:t>
            </a:r>
            <a:r>
              <a:rPr sz="1800" dirty="0">
                <a:latin typeface="Times New Roman" panose="02020603050405020304" pitchFamily="18" charset="0"/>
                <a:cs typeface="Times New Roman" panose="02020603050405020304" pitchFamily="18" charset="0"/>
              </a:rPr>
              <a:t> and</a:t>
            </a:r>
            <a:r>
              <a:rPr sz="1800" spc="9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thus</a:t>
            </a:r>
            <a:r>
              <a:rPr sz="1800" spc="9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a</a:t>
            </a:r>
            <a:r>
              <a:rPr sz="1800" spc="8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current</a:t>
            </a:r>
            <a:r>
              <a:rPr sz="1800" spc="80" dirty="0">
                <a:latin typeface="Times New Roman" panose="02020603050405020304" pitchFamily="18" charset="0"/>
                <a:cs typeface="Times New Roman" panose="02020603050405020304" pitchFamily="18" charset="0"/>
              </a:rPr>
              <a:t> </a:t>
            </a:r>
            <a:r>
              <a:rPr sz="1800" i="1" spc="-5" dirty="0">
                <a:latin typeface="Times New Roman" panose="02020603050405020304" pitchFamily="18" charset="0"/>
                <a:cs typeface="Times New Roman" panose="02020603050405020304" pitchFamily="18" charset="0"/>
              </a:rPr>
              <a:t>i</a:t>
            </a:r>
            <a:r>
              <a:rPr sz="1800" spc="-5" dirty="0">
                <a:latin typeface="Times New Roman" panose="02020603050405020304" pitchFamily="18" charset="0"/>
                <a:cs typeface="Times New Roman" panose="02020603050405020304" pitchFamily="18" charset="0"/>
              </a:rPr>
              <a:t>2</a:t>
            </a:r>
            <a:r>
              <a:rPr sz="1800" spc="8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flows</a:t>
            </a:r>
            <a:r>
              <a:rPr sz="1800" spc="9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through</a:t>
            </a:r>
            <a:r>
              <a:rPr sz="1800" spc="9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it</a:t>
            </a:r>
            <a:r>
              <a:rPr sz="1800" spc="8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and</a:t>
            </a:r>
            <a:r>
              <a:rPr sz="1800" spc="10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load</a:t>
            </a:r>
            <a:r>
              <a:rPr sz="1800" spc="8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resistor</a:t>
            </a:r>
            <a:r>
              <a:rPr sz="1800" spc="80" dirty="0">
                <a:latin typeface="Times New Roman" panose="02020603050405020304" pitchFamily="18" charset="0"/>
                <a:cs typeface="Times New Roman" panose="02020603050405020304" pitchFamily="18" charset="0"/>
              </a:rPr>
              <a:t> </a:t>
            </a:r>
            <a:r>
              <a:rPr sz="1800" i="1" spc="-5" dirty="0">
                <a:latin typeface="Times New Roman" panose="02020603050405020304" pitchFamily="18" charset="0"/>
                <a:cs typeface="Times New Roman" panose="02020603050405020304" pitchFamily="18" charset="0"/>
              </a:rPr>
              <a:t>RL</a:t>
            </a:r>
            <a:r>
              <a:rPr sz="1800" spc="-5" dirty="0">
                <a:latin typeface="Times New Roman" panose="02020603050405020304" pitchFamily="18" charset="0"/>
                <a:cs typeface="Times New Roman" panose="02020603050405020304" pitchFamily="18" charset="0"/>
              </a:rPr>
              <a:t>.</a:t>
            </a:r>
            <a:r>
              <a:rPr sz="1800" spc="8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Diode</a:t>
            </a:r>
            <a:r>
              <a:rPr sz="1800" spc="114" dirty="0">
                <a:latin typeface="Times New Roman" panose="02020603050405020304" pitchFamily="18" charset="0"/>
                <a:cs typeface="Times New Roman" panose="02020603050405020304" pitchFamily="18" charset="0"/>
              </a:rPr>
              <a:t> </a:t>
            </a:r>
            <a:r>
              <a:rPr sz="1800" i="1" spc="-5" dirty="0">
                <a:latin typeface="Times New Roman" panose="02020603050405020304" pitchFamily="18" charset="0"/>
                <a:cs typeface="Times New Roman" panose="02020603050405020304" pitchFamily="18" charset="0"/>
              </a:rPr>
              <a:t>D</a:t>
            </a:r>
            <a:r>
              <a:rPr sz="1800" spc="-5" dirty="0">
                <a:latin typeface="Times New Roman" panose="02020603050405020304" pitchFamily="18" charset="0"/>
                <a:cs typeface="Times New Roman" panose="02020603050405020304" pitchFamily="18" charset="0"/>
              </a:rPr>
              <a:t>1</a:t>
            </a:r>
            <a:r>
              <a:rPr sz="1800" spc="8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is</a:t>
            </a:r>
            <a:r>
              <a:rPr sz="1800" spc="85"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reversed</a:t>
            </a:r>
            <a:r>
              <a:rPr sz="1800" spc="9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and</a:t>
            </a:r>
            <a:r>
              <a:rPr sz="1800" spc="9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a:t>
            </a:r>
          </a:p>
        </p:txBody>
      </p:sp>
      <p:sp>
        <p:nvSpPr>
          <p:cNvPr id="9" name="object 9"/>
          <p:cNvSpPr txBox="1"/>
          <p:nvPr/>
        </p:nvSpPr>
        <p:spPr>
          <a:xfrm>
            <a:off x="544779" y="3423666"/>
            <a:ext cx="132143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current</a:t>
            </a:r>
            <a:r>
              <a:rPr sz="1800" spc="-20" dirty="0">
                <a:latin typeface="Calibri"/>
                <a:cs typeface="Calibri"/>
              </a:rPr>
              <a:t> </a:t>
            </a:r>
            <a:r>
              <a:rPr sz="1800" i="1" spc="-5" dirty="0">
                <a:latin typeface="Calibri"/>
                <a:cs typeface="Calibri"/>
              </a:rPr>
              <a:t>i</a:t>
            </a:r>
            <a:r>
              <a:rPr sz="1800" spc="-5" dirty="0">
                <a:latin typeface="Calibri"/>
                <a:cs typeface="Calibri"/>
              </a:rPr>
              <a:t>1</a:t>
            </a:r>
            <a:r>
              <a:rPr sz="1800" spc="-15" dirty="0">
                <a:latin typeface="Calibri"/>
                <a:cs typeface="Calibri"/>
              </a:rPr>
              <a:t> </a:t>
            </a:r>
            <a:r>
              <a:rPr sz="1800" dirty="0">
                <a:latin typeface="Calibri"/>
                <a:cs typeface="Calibri"/>
              </a:rPr>
              <a:t>=</a:t>
            </a:r>
            <a:r>
              <a:rPr sz="1800" spc="-25" dirty="0">
                <a:latin typeface="Calibri"/>
                <a:cs typeface="Calibri"/>
              </a:rPr>
              <a:t> </a:t>
            </a:r>
            <a:r>
              <a:rPr sz="1800" dirty="0">
                <a:latin typeface="Calibri"/>
                <a:cs typeface="Calibri"/>
              </a:rPr>
              <a:t>0.</a:t>
            </a:r>
            <a:endParaRPr sz="1800">
              <a:latin typeface="Calibri"/>
              <a:cs typeface="Calibri"/>
            </a:endParaRPr>
          </a:p>
        </p:txBody>
      </p:sp>
      <p:sp>
        <p:nvSpPr>
          <p:cNvPr id="10" name="object 10"/>
          <p:cNvSpPr txBox="1"/>
          <p:nvPr/>
        </p:nvSpPr>
        <p:spPr>
          <a:xfrm>
            <a:off x="2603626" y="4681473"/>
            <a:ext cx="211454" cy="299720"/>
          </a:xfrm>
          <a:prstGeom prst="rect">
            <a:avLst/>
          </a:prstGeom>
        </p:spPr>
        <p:txBody>
          <a:bodyPr vert="horz" wrap="square" lIns="0" tIns="12700" rIns="0" bIns="0" rtlCol="0">
            <a:spAutoFit/>
          </a:bodyPr>
          <a:lstStyle/>
          <a:p>
            <a:pPr marL="38100">
              <a:lnSpc>
                <a:spcPct val="100000"/>
              </a:lnSpc>
              <a:spcBef>
                <a:spcPts val="100"/>
              </a:spcBef>
            </a:pPr>
            <a:r>
              <a:rPr sz="1800" dirty="0">
                <a:latin typeface="Calibri"/>
                <a:cs typeface="Calibri"/>
              </a:rPr>
              <a:t>I</a:t>
            </a:r>
            <a:r>
              <a:rPr sz="1800" baseline="-20833" dirty="0">
                <a:latin typeface="Calibri"/>
                <a:cs typeface="Calibri"/>
              </a:rPr>
              <a:t>1</a:t>
            </a:r>
            <a:endParaRPr sz="1800" baseline="-20833">
              <a:latin typeface="Calibri"/>
              <a:cs typeface="Calibri"/>
            </a:endParaRPr>
          </a:p>
        </p:txBody>
      </p:sp>
      <p:sp>
        <p:nvSpPr>
          <p:cNvPr id="11" name="object 11"/>
          <p:cNvSpPr txBox="1"/>
          <p:nvPr/>
        </p:nvSpPr>
        <p:spPr>
          <a:xfrm>
            <a:off x="2695320" y="5521249"/>
            <a:ext cx="211454" cy="299720"/>
          </a:xfrm>
          <a:prstGeom prst="rect">
            <a:avLst/>
          </a:prstGeom>
        </p:spPr>
        <p:txBody>
          <a:bodyPr vert="horz" wrap="square" lIns="0" tIns="12700" rIns="0" bIns="0" rtlCol="0">
            <a:spAutoFit/>
          </a:bodyPr>
          <a:lstStyle/>
          <a:p>
            <a:pPr marL="38100">
              <a:lnSpc>
                <a:spcPct val="100000"/>
              </a:lnSpc>
              <a:spcBef>
                <a:spcPts val="100"/>
              </a:spcBef>
            </a:pPr>
            <a:r>
              <a:rPr sz="1800" dirty="0">
                <a:latin typeface="Calibri"/>
                <a:cs typeface="Calibri"/>
              </a:rPr>
              <a:t>I</a:t>
            </a:r>
            <a:r>
              <a:rPr sz="1800" baseline="-20833" dirty="0">
                <a:latin typeface="Calibri"/>
                <a:cs typeface="Calibri"/>
              </a:rPr>
              <a:t>1</a:t>
            </a:r>
            <a:endParaRPr sz="1800" baseline="-20833">
              <a:latin typeface="Calibri"/>
              <a:cs typeface="Calibri"/>
            </a:endParaRPr>
          </a:p>
        </p:txBody>
      </p:sp>
      <p:grpSp>
        <p:nvGrpSpPr>
          <p:cNvPr id="12" name="object 12"/>
          <p:cNvGrpSpPr/>
          <p:nvPr/>
        </p:nvGrpSpPr>
        <p:grpSpPr>
          <a:xfrm>
            <a:off x="1829435" y="5316601"/>
            <a:ext cx="264795" cy="283210"/>
            <a:chOff x="1829435" y="5316601"/>
            <a:chExt cx="264795" cy="283210"/>
          </a:xfrm>
        </p:grpSpPr>
        <p:sp>
          <p:nvSpPr>
            <p:cNvPr id="13" name="object 13"/>
            <p:cNvSpPr/>
            <p:nvPr/>
          </p:nvSpPr>
          <p:spPr>
            <a:xfrm>
              <a:off x="1957578" y="5316601"/>
              <a:ext cx="0" cy="186055"/>
            </a:xfrm>
            <a:custGeom>
              <a:avLst/>
              <a:gdLst/>
              <a:ahLst/>
              <a:cxnLst/>
              <a:rect l="l" t="t" r="r" b="b"/>
              <a:pathLst>
                <a:path h="186054">
                  <a:moveTo>
                    <a:pt x="0" y="0"/>
                  </a:moveTo>
                  <a:lnTo>
                    <a:pt x="0" y="185547"/>
                  </a:lnTo>
                </a:path>
              </a:pathLst>
            </a:custGeom>
            <a:ln w="6350">
              <a:solidFill>
                <a:srgbClr val="5B9BD4"/>
              </a:solidFill>
            </a:ln>
          </p:spPr>
          <p:txBody>
            <a:bodyPr wrap="square" lIns="0" tIns="0" rIns="0" bIns="0" rtlCol="0"/>
            <a:lstStyle/>
            <a:p>
              <a:endParaRPr/>
            </a:p>
          </p:txBody>
        </p:sp>
        <p:sp>
          <p:nvSpPr>
            <p:cNvPr id="14" name="object 14"/>
            <p:cNvSpPr/>
            <p:nvPr/>
          </p:nvSpPr>
          <p:spPr>
            <a:xfrm>
              <a:off x="1829435" y="5502148"/>
              <a:ext cx="264795" cy="0"/>
            </a:xfrm>
            <a:custGeom>
              <a:avLst/>
              <a:gdLst/>
              <a:ahLst/>
              <a:cxnLst/>
              <a:rect l="l" t="t" r="r" b="b"/>
              <a:pathLst>
                <a:path w="264794">
                  <a:moveTo>
                    <a:pt x="0" y="0"/>
                  </a:moveTo>
                  <a:lnTo>
                    <a:pt x="264541" y="0"/>
                  </a:lnTo>
                </a:path>
              </a:pathLst>
            </a:custGeom>
            <a:ln w="6350">
              <a:solidFill>
                <a:srgbClr val="5B9BD4"/>
              </a:solidFill>
            </a:ln>
          </p:spPr>
          <p:txBody>
            <a:bodyPr wrap="square" lIns="0" tIns="0" rIns="0" bIns="0" rtlCol="0"/>
            <a:lstStyle/>
            <a:p>
              <a:endParaRPr/>
            </a:p>
          </p:txBody>
        </p:sp>
        <p:sp>
          <p:nvSpPr>
            <p:cNvPr id="15" name="object 15"/>
            <p:cNvSpPr/>
            <p:nvPr/>
          </p:nvSpPr>
          <p:spPr>
            <a:xfrm>
              <a:off x="1916811" y="5596509"/>
              <a:ext cx="83820" cy="0"/>
            </a:xfrm>
            <a:custGeom>
              <a:avLst/>
              <a:gdLst/>
              <a:ahLst/>
              <a:cxnLst/>
              <a:rect l="l" t="t" r="r" b="b"/>
              <a:pathLst>
                <a:path w="83819">
                  <a:moveTo>
                    <a:pt x="0" y="0"/>
                  </a:moveTo>
                  <a:lnTo>
                    <a:pt x="83439" y="0"/>
                  </a:lnTo>
                </a:path>
              </a:pathLst>
            </a:custGeom>
            <a:ln w="6350">
              <a:solidFill>
                <a:srgbClr val="5B9BD4"/>
              </a:solidFill>
            </a:ln>
          </p:spPr>
          <p:txBody>
            <a:bodyPr wrap="square" lIns="0" tIns="0" rIns="0" bIns="0" rtlCol="0"/>
            <a:lstStyle/>
            <a:p>
              <a:endParaRPr/>
            </a:p>
          </p:txBody>
        </p:sp>
      </p:grpSp>
      <p:sp>
        <p:nvSpPr>
          <p:cNvPr id="16" name="object 16"/>
          <p:cNvSpPr txBox="1"/>
          <p:nvPr/>
        </p:nvSpPr>
        <p:spPr>
          <a:xfrm>
            <a:off x="5659882" y="3526663"/>
            <a:ext cx="3263265" cy="51308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0000"/>
                </a:solidFill>
                <a:latin typeface="Calibri"/>
                <a:cs typeface="Calibri"/>
              </a:rPr>
              <a:t>Disadvantages</a:t>
            </a:r>
            <a:endParaRPr sz="1600">
              <a:latin typeface="Calibri"/>
              <a:cs typeface="Calibri"/>
            </a:endParaRPr>
          </a:p>
          <a:p>
            <a:pPr marL="299085" indent="-287020">
              <a:lnSpc>
                <a:spcPct val="100000"/>
              </a:lnSpc>
              <a:buFont typeface="Microsoft Sans Serif"/>
              <a:buChar char="•"/>
              <a:tabLst>
                <a:tab pos="299085" algn="l"/>
                <a:tab pos="299720" algn="l"/>
              </a:tabLst>
            </a:pPr>
            <a:r>
              <a:rPr sz="1600" spc="-5" dirty="0">
                <a:latin typeface="Calibri"/>
                <a:cs typeface="Calibri"/>
              </a:rPr>
              <a:t>Since</a:t>
            </a:r>
            <a:r>
              <a:rPr sz="1600" spc="20" dirty="0">
                <a:latin typeface="Calibri"/>
                <a:cs typeface="Calibri"/>
              </a:rPr>
              <a:t> </a:t>
            </a:r>
            <a:r>
              <a:rPr sz="1600" spc="-5" dirty="0">
                <a:latin typeface="Calibri"/>
                <a:cs typeface="Calibri"/>
              </a:rPr>
              <a:t>each</a:t>
            </a:r>
            <a:r>
              <a:rPr sz="1600" spc="30" dirty="0">
                <a:latin typeface="Calibri"/>
                <a:cs typeface="Calibri"/>
              </a:rPr>
              <a:t> </a:t>
            </a:r>
            <a:r>
              <a:rPr sz="1600" spc="-5" dirty="0">
                <a:latin typeface="Calibri"/>
                <a:cs typeface="Calibri"/>
              </a:rPr>
              <a:t>diode</a:t>
            </a:r>
            <a:r>
              <a:rPr sz="1600" spc="30" dirty="0">
                <a:latin typeface="Calibri"/>
                <a:cs typeface="Calibri"/>
              </a:rPr>
              <a:t> </a:t>
            </a:r>
            <a:r>
              <a:rPr sz="1600" spc="-5" dirty="0">
                <a:latin typeface="Calibri"/>
                <a:cs typeface="Calibri"/>
              </a:rPr>
              <a:t>uses</a:t>
            </a:r>
            <a:r>
              <a:rPr sz="1600" spc="35" dirty="0">
                <a:latin typeface="Calibri"/>
                <a:cs typeface="Calibri"/>
              </a:rPr>
              <a:t> </a:t>
            </a:r>
            <a:r>
              <a:rPr sz="1600" spc="-5" dirty="0">
                <a:latin typeface="Calibri"/>
                <a:cs typeface="Calibri"/>
              </a:rPr>
              <a:t>only</a:t>
            </a:r>
            <a:r>
              <a:rPr sz="1600" spc="25" dirty="0">
                <a:latin typeface="Calibri"/>
                <a:cs typeface="Calibri"/>
              </a:rPr>
              <a:t> </a:t>
            </a:r>
            <a:r>
              <a:rPr sz="1600" spc="-10" dirty="0">
                <a:latin typeface="Calibri"/>
                <a:cs typeface="Calibri"/>
              </a:rPr>
              <a:t>one-half</a:t>
            </a:r>
            <a:endParaRPr sz="1600">
              <a:latin typeface="Calibri"/>
              <a:cs typeface="Calibri"/>
            </a:endParaRPr>
          </a:p>
        </p:txBody>
      </p:sp>
      <p:sp>
        <p:nvSpPr>
          <p:cNvPr id="17" name="object 17"/>
          <p:cNvSpPr txBox="1"/>
          <p:nvPr/>
        </p:nvSpPr>
        <p:spPr>
          <a:xfrm>
            <a:off x="5659882" y="4014342"/>
            <a:ext cx="3263900" cy="1976755"/>
          </a:xfrm>
          <a:prstGeom prst="rect">
            <a:avLst/>
          </a:prstGeom>
        </p:spPr>
        <p:txBody>
          <a:bodyPr vert="horz" wrap="square" lIns="0" tIns="12065" rIns="0" bIns="0" rtlCol="0">
            <a:spAutoFit/>
          </a:bodyPr>
          <a:lstStyle/>
          <a:p>
            <a:pPr marL="299085" marR="5080" algn="just">
              <a:lnSpc>
                <a:spcPct val="100000"/>
              </a:lnSpc>
              <a:spcBef>
                <a:spcPts val="95"/>
              </a:spcBef>
            </a:pPr>
            <a:r>
              <a:rPr sz="1600" spc="-5" dirty="0">
                <a:latin typeface="Calibri"/>
                <a:cs typeface="Calibri"/>
              </a:rPr>
              <a:t>of</a:t>
            </a:r>
            <a:r>
              <a:rPr sz="1600" dirty="0">
                <a:latin typeface="Calibri"/>
                <a:cs typeface="Calibri"/>
              </a:rPr>
              <a:t> </a:t>
            </a:r>
            <a:r>
              <a:rPr sz="1600" spc="-5" dirty="0">
                <a:latin typeface="Calibri"/>
                <a:cs typeface="Calibri"/>
              </a:rPr>
              <a:t>the</a:t>
            </a:r>
            <a:r>
              <a:rPr sz="1600" dirty="0">
                <a:latin typeface="Calibri"/>
                <a:cs typeface="Calibri"/>
              </a:rPr>
              <a:t> </a:t>
            </a:r>
            <a:r>
              <a:rPr sz="1600" spc="-10" dirty="0">
                <a:latin typeface="Calibri"/>
                <a:cs typeface="Calibri"/>
              </a:rPr>
              <a:t>transformer</a:t>
            </a:r>
            <a:r>
              <a:rPr sz="1600" spc="-5" dirty="0">
                <a:latin typeface="Calibri"/>
                <a:cs typeface="Calibri"/>
              </a:rPr>
              <a:t> secondary </a:t>
            </a:r>
            <a:r>
              <a:rPr sz="1600" dirty="0">
                <a:latin typeface="Calibri"/>
                <a:cs typeface="Calibri"/>
              </a:rPr>
              <a:t> </a:t>
            </a:r>
            <a:r>
              <a:rPr sz="1600" spc="-10" dirty="0">
                <a:latin typeface="Calibri"/>
                <a:cs typeface="Calibri"/>
              </a:rPr>
              <a:t>voltage</a:t>
            </a:r>
            <a:r>
              <a:rPr sz="1600" spc="-5" dirty="0">
                <a:latin typeface="Calibri"/>
                <a:cs typeface="Calibri"/>
              </a:rPr>
              <a:t> the</a:t>
            </a:r>
            <a:r>
              <a:rPr sz="1600" dirty="0">
                <a:latin typeface="Calibri"/>
                <a:cs typeface="Calibri"/>
              </a:rPr>
              <a:t> </a:t>
            </a:r>
            <a:r>
              <a:rPr sz="1600" spc="-5" dirty="0">
                <a:latin typeface="Calibri"/>
                <a:cs typeface="Calibri"/>
              </a:rPr>
              <a:t>dc</a:t>
            </a:r>
            <a:r>
              <a:rPr sz="1600" dirty="0">
                <a:latin typeface="Calibri"/>
                <a:cs typeface="Calibri"/>
              </a:rPr>
              <a:t> </a:t>
            </a:r>
            <a:r>
              <a:rPr sz="1600" spc="-5" dirty="0">
                <a:latin typeface="Calibri"/>
                <a:cs typeface="Calibri"/>
              </a:rPr>
              <a:t>output</a:t>
            </a:r>
            <a:r>
              <a:rPr sz="1600" dirty="0">
                <a:latin typeface="Calibri"/>
                <a:cs typeface="Calibri"/>
              </a:rPr>
              <a:t> is </a:t>
            </a:r>
            <a:r>
              <a:rPr sz="1600" spc="5" dirty="0">
                <a:latin typeface="Calibri"/>
                <a:cs typeface="Calibri"/>
              </a:rPr>
              <a:t> </a:t>
            </a:r>
            <a:r>
              <a:rPr sz="1600" spc="-10" dirty="0">
                <a:latin typeface="Calibri"/>
                <a:cs typeface="Calibri"/>
              </a:rPr>
              <a:t>comparatively</a:t>
            </a:r>
            <a:r>
              <a:rPr sz="1600" spc="10" dirty="0">
                <a:latin typeface="Calibri"/>
                <a:cs typeface="Calibri"/>
              </a:rPr>
              <a:t> </a:t>
            </a:r>
            <a:r>
              <a:rPr sz="1600" spc="-5" dirty="0">
                <a:latin typeface="Calibri"/>
                <a:cs typeface="Calibri"/>
              </a:rPr>
              <a:t>small.</a:t>
            </a:r>
            <a:endParaRPr sz="1600" dirty="0">
              <a:latin typeface="Calibri"/>
              <a:cs typeface="Calibri"/>
            </a:endParaRPr>
          </a:p>
          <a:p>
            <a:pPr marL="299085" marR="6350" indent="-287020" algn="just">
              <a:lnSpc>
                <a:spcPct val="100000"/>
              </a:lnSpc>
              <a:buFont typeface="Microsoft Sans Serif"/>
              <a:buChar char="•"/>
              <a:tabLst>
                <a:tab pos="299720" algn="l"/>
              </a:tabLst>
            </a:pPr>
            <a:r>
              <a:rPr sz="1600" dirty="0">
                <a:latin typeface="Calibri"/>
                <a:cs typeface="Calibri"/>
              </a:rPr>
              <a:t>It is </a:t>
            </a:r>
            <a:r>
              <a:rPr sz="1600" spc="-10" dirty="0">
                <a:latin typeface="Calibri"/>
                <a:cs typeface="Calibri"/>
              </a:rPr>
              <a:t>difficult</a:t>
            </a:r>
            <a:r>
              <a:rPr sz="1600" spc="-5" dirty="0">
                <a:latin typeface="Calibri"/>
                <a:cs typeface="Calibri"/>
              </a:rPr>
              <a:t> </a:t>
            </a:r>
            <a:r>
              <a:rPr sz="1600" spc="-10" dirty="0">
                <a:latin typeface="Calibri"/>
                <a:cs typeface="Calibri"/>
              </a:rPr>
              <a:t>to</a:t>
            </a:r>
            <a:r>
              <a:rPr sz="1600" spc="-5" dirty="0">
                <a:latin typeface="Calibri"/>
                <a:cs typeface="Calibri"/>
              </a:rPr>
              <a:t> </a:t>
            </a:r>
            <a:r>
              <a:rPr sz="1600" spc="-10" dirty="0">
                <a:latin typeface="Calibri"/>
                <a:cs typeface="Calibri"/>
              </a:rPr>
              <a:t>locate</a:t>
            </a:r>
            <a:r>
              <a:rPr sz="1600" spc="-5" dirty="0">
                <a:latin typeface="Calibri"/>
                <a:cs typeface="Calibri"/>
              </a:rPr>
              <a:t> the</a:t>
            </a:r>
            <a:r>
              <a:rPr sz="1600" spc="350" dirty="0">
                <a:latin typeface="Calibri"/>
                <a:cs typeface="Calibri"/>
              </a:rPr>
              <a:t> </a:t>
            </a:r>
            <a:r>
              <a:rPr sz="1600" spc="-10" dirty="0">
                <a:latin typeface="Calibri"/>
                <a:cs typeface="Calibri"/>
              </a:rPr>
              <a:t>centre- </a:t>
            </a:r>
            <a:r>
              <a:rPr sz="1600" spc="-5" dirty="0">
                <a:latin typeface="Calibri"/>
                <a:cs typeface="Calibri"/>
              </a:rPr>
              <a:t> </a:t>
            </a:r>
            <a:r>
              <a:rPr sz="1600" spc="-10" dirty="0">
                <a:latin typeface="Calibri"/>
                <a:cs typeface="Calibri"/>
              </a:rPr>
              <a:t>tap</a:t>
            </a:r>
            <a:r>
              <a:rPr sz="1600" spc="-5" dirty="0">
                <a:latin typeface="Calibri"/>
                <a:cs typeface="Calibri"/>
              </a:rPr>
              <a:t> on</a:t>
            </a:r>
            <a:r>
              <a:rPr sz="1600" dirty="0">
                <a:latin typeface="Calibri"/>
                <a:cs typeface="Calibri"/>
              </a:rPr>
              <a:t> </a:t>
            </a:r>
            <a:r>
              <a:rPr sz="1600" spc="-5" dirty="0">
                <a:latin typeface="Calibri"/>
                <a:cs typeface="Calibri"/>
              </a:rPr>
              <a:t>secondary</a:t>
            </a:r>
            <a:r>
              <a:rPr sz="1600" dirty="0">
                <a:latin typeface="Calibri"/>
                <a:cs typeface="Calibri"/>
              </a:rPr>
              <a:t> </a:t>
            </a:r>
            <a:r>
              <a:rPr sz="1600" spc="-5" dirty="0">
                <a:latin typeface="Calibri"/>
                <a:cs typeface="Calibri"/>
              </a:rPr>
              <a:t>winding</a:t>
            </a:r>
            <a:r>
              <a:rPr sz="1600" dirty="0">
                <a:latin typeface="Calibri"/>
                <a:cs typeface="Calibri"/>
              </a:rPr>
              <a:t> </a:t>
            </a:r>
            <a:r>
              <a:rPr sz="1600" spc="-5" dirty="0">
                <a:latin typeface="Calibri"/>
                <a:cs typeface="Calibri"/>
              </a:rPr>
              <a:t>of</a:t>
            </a:r>
            <a:r>
              <a:rPr sz="1600" dirty="0">
                <a:latin typeface="Calibri"/>
                <a:cs typeface="Calibri"/>
              </a:rPr>
              <a:t> </a:t>
            </a:r>
            <a:r>
              <a:rPr sz="1600" spc="-10" dirty="0">
                <a:latin typeface="Calibri"/>
                <a:cs typeface="Calibri"/>
              </a:rPr>
              <a:t>the </a:t>
            </a:r>
            <a:r>
              <a:rPr sz="1600" spc="-5" dirty="0">
                <a:latin typeface="Calibri"/>
                <a:cs typeface="Calibri"/>
              </a:rPr>
              <a:t> </a:t>
            </a:r>
            <a:r>
              <a:rPr sz="1600" spc="-30" dirty="0">
                <a:latin typeface="Calibri"/>
                <a:cs typeface="Calibri"/>
              </a:rPr>
              <a:t>transformer.</a:t>
            </a:r>
            <a:endParaRPr sz="1600" dirty="0">
              <a:latin typeface="Calibri"/>
              <a:cs typeface="Calibri"/>
            </a:endParaRPr>
          </a:p>
          <a:p>
            <a:pPr marL="344805" indent="-332740" algn="just">
              <a:lnSpc>
                <a:spcPct val="100000"/>
              </a:lnSpc>
              <a:buFont typeface="Microsoft Sans Serif"/>
              <a:buChar char="•"/>
              <a:tabLst>
                <a:tab pos="345440" algn="l"/>
              </a:tabLst>
            </a:pPr>
            <a:r>
              <a:rPr sz="1600" spc="-5" dirty="0">
                <a:latin typeface="Calibri"/>
                <a:cs typeface="Calibri"/>
              </a:rPr>
              <a:t>The</a:t>
            </a:r>
            <a:r>
              <a:rPr sz="1600" spc="409" dirty="0">
                <a:latin typeface="Calibri"/>
                <a:cs typeface="Calibri"/>
              </a:rPr>
              <a:t> </a:t>
            </a:r>
            <a:r>
              <a:rPr sz="1600" spc="-10" dirty="0">
                <a:latin typeface="Calibri"/>
                <a:cs typeface="Calibri"/>
              </a:rPr>
              <a:t>diodes</a:t>
            </a:r>
            <a:r>
              <a:rPr sz="1600" spc="415" dirty="0">
                <a:latin typeface="Calibri"/>
                <a:cs typeface="Calibri"/>
              </a:rPr>
              <a:t> </a:t>
            </a:r>
            <a:r>
              <a:rPr sz="1600" spc="-5" dirty="0">
                <a:latin typeface="Calibri"/>
                <a:cs typeface="Calibri"/>
              </a:rPr>
              <a:t>used</a:t>
            </a:r>
            <a:r>
              <a:rPr sz="1600" spc="430" dirty="0">
                <a:latin typeface="Calibri"/>
                <a:cs typeface="Calibri"/>
              </a:rPr>
              <a:t> </a:t>
            </a:r>
            <a:r>
              <a:rPr sz="1600" spc="-10" dirty="0">
                <a:latin typeface="Calibri"/>
                <a:cs typeface="Calibri"/>
              </a:rPr>
              <a:t>must</a:t>
            </a:r>
            <a:r>
              <a:rPr sz="1600" spc="420" dirty="0">
                <a:latin typeface="Calibri"/>
                <a:cs typeface="Calibri"/>
              </a:rPr>
              <a:t> </a:t>
            </a:r>
            <a:r>
              <a:rPr sz="1600" spc="-15" dirty="0">
                <a:latin typeface="Calibri"/>
                <a:cs typeface="Calibri"/>
              </a:rPr>
              <a:t>have</a:t>
            </a:r>
            <a:r>
              <a:rPr sz="1600" spc="415" dirty="0">
                <a:latin typeface="Calibri"/>
                <a:cs typeface="Calibri"/>
              </a:rPr>
              <a:t> </a:t>
            </a:r>
            <a:r>
              <a:rPr sz="1600" spc="-10" dirty="0">
                <a:latin typeface="Calibri"/>
                <a:cs typeface="Calibri"/>
              </a:rPr>
              <a:t>high</a:t>
            </a:r>
            <a:endParaRPr sz="1600" dirty="0">
              <a:latin typeface="Calibri"/>
              <a:cs typeface="Calibri"/>
            </a:endParaRPr>
          </a:p>
          <a:p>
            <a:pPr marL="299085" algn="just">
              <a:lnSpc>
                <a:spcPct val="100000"/>
              </a:lnSpc>
              <a:spcBef>
                <a:spcPts val="5"/>
              </a:spcBef>
            </a:pPr>
            <a:r>
              <a:rPr sz="1600" spc="-10" dirty="0">
                <a:latin typeface="Calibri"/>
                <a:cs typeface="Calibri"/>
              </a:rPr>
              <a:t>peak-inverse</a:t>
            </a:r>
            <a:r>
              <a:rPr sz="1600" spc="-30" dirty="0">
                <a:latin typeface="Calibri"/>
                <a:cs typeface="Calibri"/>
              </a:rPr>
              <a:t> </a:t>
            </a:r>
            <a:r>
              <a:rPr sz="1600" spc="-10" dirty="0">
                <a:latin typeface="Calibri"/>
                <a:cs typeface="Calibri"/>
              </a:rPr>
              <a:t>voltage</a:t>
            </a:r>
            <a:endParaRPr sz="1600" dirty="0">
              <a:latin typeface="Calibri"/>
              <a:cs typeface="Calibri"/>
            </a:endParaRPr>
          </a:p>
        </p:txBody>
      </p:sp>
      <p:sp>
        <p:nvSpPr>
          <p:cNvPr id="19" name="Footer Placeholder 18"/>
          <p:cNvSpPr>
            <a:spLocks noGrp="1"/>
          </p:cNvSpPr>
          <p:nvPr>
            <p:ph type="ftr" sz="quarter" idx="5"/>
          </p:nvPr>
        </p:nvSpPr>
        <p:spPr/>
        <p:txBody>
          <a:bodyPr/>
          <a:lstStyle/>
          <a:p>
            <a:r>
              <a:rPr lang="en-IN" smtClean="0"/>
              <a:t>Dr. Neethu Anna Sabu</a:t>
            </a:r>
            <a:endParaRPr lang="en-IN"/>
          </a:p>
        </p:txBody>
      </p:sp>
      <p:sp>
        <p:nvSpPr>
          <p:cNvPr id="20" name="Slide Number Placeholder 19"/>
          <p:cNvSpPr>
            <a:spLocks noGrp="1"/>
          </p:cNvSpPr>
          <p:nvPr>
            <p:ph type="sldNum" sz="quarter" idx="7"/>
          </p:nvPr>
        </p:nvSpPr>
        <p:spPr>
          <a:xfrm>
            <a:off x="6629400" y="6324600"/>
            <a:ext cx="2103120" cy="342900"/>
          </a:xfrm>
        </p:spPr>
        <p:txBody>
          <a:bodyPr/>
          <a:lstStyle/>
          <a:p>
            <a:fld id="{B6F15528-21DE-4FAA-801E-634DDDAF4B2B}" type="slidenum">
              <a:rPr lang="en-IN" smtClean="0"/>
              <a:t>68</a:t>
            </a:fld>
            <a:endParaRPr lang="en-IN"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0667" y="72390"/>
            <a:ext cx="4128770" cy="635000"/>
          </a:xfrm>
          <a:prstGeom prst="rect">
            <a:avLst/>
          </a:prstGeom>
        </p:spPr>
        <p:txBody>
          <a:bodyPr vert="horz" wrap="square" lIns="0" tIns="12065" rIns="0" bIns="0" rtlCol="0">
            <a:spAutoFit/>
          </a:bodyPr>
          <a:lstStyle/>
          <a:p>
            <a:pPr marL="12700">
              <a:lnSpc>
                <a:spcPct val="100000"/>
              </a:lnSpc>
              <a:spcBef>
                <a:spcPts val="95"/>
              </a:spcBef>
            </a:pPr>
            <a:r>
              <a:rPr sz="4000" b="0" spc="-45" dirty="0">
                <a:latin typeface="Calibri Light"/>
                <a:cs typeface="Calibri Light"/>
              </a:rPr>
              <a:t>Peak</a:t>
            </a:r>
            <a:r>
              <a:rPr sz="4000" b="0" spc="-120" dirty="0">
                <a:latin typeface="Calibri Light"/>
                <a:cs typeface="Calibri Light"/>
              </a:rPr>
              <a:t> </a:t>
            </a:r>
            <a:r>
              <a:rPr sz="4000" b="0" spc="-55" dirty="0">
                <a:latin typeface="Calibri Light"/>
                <a:cs typeface="Calibri Light"/>
              </a:rPr>
              <a:t>Inverse</a:t>
            </a:r>
            <a:r>
              <a:rPr sz="4000" b="0" spc="-120" dirty="0">
                <a:latin typeface="Calibri Light"/>
                <a:cs typeface="Calibri Light"/>
              </a:rPr>
              <a:t> </a:t>
            </a:r>
            <a:r>
              <a:rPr sz="4000" b="0" spc="-60" dirty="0">
                <a:latin typeface="Calibri Light"/>
                <a:cs typeface="Calibri Light"/>
              </a:rPr>
              <a:t>Voltage</a:t>
            </a:r>
            <a:endParaRPr sz="4000">
              <a:latin typeface="Calibri Light"/>
              <a:cs typeface="Calibri Light"/>
            </a:endParaRPr>
          </a:p>
        </p:txBody>
      </p:sp>
      <p:sp>
        <p:nvSpPr>
          <p:cNvPr id="3" name="object 3"/>
          <p:cNvSpPr txBox="1"/>
          <p:nvPr/>
        </p:nvSpPr>
        <p:spPr>
          <a:xfrm>
            <a:off x="3332734" y="1379092"/>
            <a:ext cx="140970" cy="502920"/>
          </a:xfrm>
          <a:prstGeom prst="rect">
            <a:avLst/>
          </a:prstGeom>
        </p:spPr>
        <p:txBody>
          <a:bodyPr vert="horz" wrap="square" lIns="0" tIns="0" rIns="0" bIns="0" rtlCol="0">
            <a:spAutoFit/>
          </a:bodyPr>
          <a:lstStyle/>
          <a:p>
            <a:pPr>
              <a:lnSpc>
                <a:spcPts val="1710"/>
              </a:lnSpc>
            </a:pPr>
            <a:r>
              <a:rPr sz="1800" spc="-5" dirty="0">
                <a:latin typeface="Calibri"/>
                <a:cs typeface="Calibri"/>
              </a:rPr>
              <a:t>D</a:t>
            </a:r>
            <a:endParaRPr sz="1800">
              <a:latin typeface="Calibri"/>
              <a:cs typeface="Calibri"/>
            </a:endParaRPr>
          </a:p>
          <a:p>
            <a:pPr>
              <a:lnSpc>
                <a:spcPct val="100000"/>
              </a:lnSpc>
            </a:pPr>
            <a:r>
              <a:rPr sz="1800" spc="-5" dirty="0">
                <a:latin typeface="Calibri"/>
                <a:cs typeface="Calibri"/>
              </a:rPr>
              <a:t>D</a:t>
            </a:r>
            <a:endParaRPr sz="1800">
              <a:latin typeface="Calibri"/>
              <a:cs typeface="Calibri"/>
            </a:endParaRPr>
          </a:p>
        </p:txBody>
      </p:sp>
      <p:sp>
        <p:nvSpPr>
          <p:cNvPr id="4" name="object 4"/>
          <p:cNvSpPr txBox="1"/>
          <p:nvPr/>
        </p:nvSpPr>
        <p:spPr>
          <a:xfrm>
            <a:off x="3435169" y="1309242"/>
            <a:ext cx="5165090" cy="574040"/>
          </a:xfrm>
          <a:prstGeom prst="rect">
            <a:avLst/>
          </a:prstGeom>
        </p:spPr>
        <p:txBody>
          <a:bodyPr vert="horz" wrap="square" lIns="0" tIns="12700" rIns="0" bIns="0" rtlCol="0">
            <a:spAutoFit/>
          </a:bodyPr>
          <a:lstStyle/>
          <a:p>
            <a:pPr marL="38100" marR="30480">
              <a:lnSpc>
                <a:spcPct val="100000"/>
              </a:lnSpc>
              <a:spcBef>
                <a:spcPts val="100"/>
              </a:spcBef>
            </a:pPr>
            <a:r>
              <a:rPr sz="1800" spc="-10" dirty="0">
                <a:latin typeface="Calibri"/>
                <a:cs typeface="Calibri"/>
              </a:rPr>
              <a:t>uring</a:t>
            </a:r>
            <a:r>
              <a:rPr sz="1800" spc="20" dirty="0">
                <a:latin typeface="Calibri"/>
                <a:cs typeface="Calibri"/>
              </a:rPr>
              <a:t> </a:t>
            </a:r>
            <a:r>
              <a:rPr sz="1800" spc="-15" dirty="0">
                <a:latin typeface="Calibri"/>
                <a:cs typeface="Calibri"/>
              </a:rPr>
              <a:t>Positive</a:t>
            </a:r>
            <a:r>
              <a:rPr sz="1800" spc="-5" dirty="0">
                <a:latin typeface="Calibri"/>
                <a:cs typeface="Calibri"/>
              </a:rPr>
              <a:t> </a:t>
            </a:r>
            <a:r>
              <a:rPr sz="1800" dirty="0">
                <a:latin typeface="Calibri"/>
                <a:cs typeface="Calibri"/>
              </a:rPr>
              <a:t>half</a:t>
            </a:r>
            <a:r>
              <a:rPr sz="1800" spc="-10" dirty="0">
                <a:latin typeface="Calibri"/>
                <a:cs typeface="Calibri"/>
              </a:rPr>
              <a:t> cycle</a:t>
            </a:r>
            <a:r>
              <a:rPr sz="1800" spc="25" dirty="0">
                <a:latin typeface="Calibri"/>
                <a:cs typeface="Calibri"/>
              </a:rPr>
              <a:t> </a:t>
            </a:r>
            <a:r>
              <a:rPr sz="1800" spc="-5" dirty="0">
                <a:latin typeface="Calibri"/>
                <a:cs typeface="Calibri"/>
              </a:rPr>
              <a:t>D1</a:t>
            </a:r>
            <a:r>
              <a:rPr sz="1800" dirty="0">
                <a:latin typeface="Calibri"/>
                <a:cs typeface="Calibri"/>
              </a:rPr>
              <a:t> </a:t>
            </a:r>
            <a:r>
              <a:rPr sz="1800" spc="-5" dirty="0">
                <a:latin typeface="Calibri"/>
                <a:cs typeface="Calibri"/>
              </a:rPr>
              <a:t>conducts</a:t>
            </a:r>
            <a:r>
              <a:rPr sz="1800" spc="5" dirty="0">
                <a:latin typeface="Calibri"/>
                <a:cs typeface="Calibri"/>
              </a:rPr>
              <a:t> </a:t>
            </a:r>
            <a:r>
              <a:rPr sz="1800" spc="-5" dirty="0">
                <a:latin typeface="Calibri"/>
                <a:cs typeface="Calibri"/>
              </a:rPr>
              <a:t>(Short</a:t>
            </a:r>
            <a:r>
              <a:rPr sz="1800" spc="15" dirty="0">
                <a:latin typeface="Calibri"/>
                <a:cs typeface="Calibri"/>
              </a:rPr>
              <a:t> </a:t>
            </a:r>
            <a:r>
              <a:rPr sz="1800" spc="-10" dirty="0">
                <a:latin typeface="Calibri"/>
                <a:cs typeface="Calibri"/>
              </a:rPr>
              <a:t>circuit)</a:t>
            </a:r>
            <a:r>
              <a:rPr sz="1800" spc="20" dirty="0">
                <a:latin typeface="Calibri"/>
                <a:cs typeface="Calibri"/>
              </a:rPr>
              <a:t> </a:t>
            </a:r>
            <a:r>
              <a:rPr sz="1800" dirty="0">
                <a:latin typeface="Calibri"/>
                <a:cs typeface="Calibri"/>
              </a:rPr>
              <a:t>and </a:t>
            </a:r>
            <a:r>
              <a:rPr sz="1800" spc="-395" dirty="0">
                <a:latin typeface="Calibri"/>
                <a:cs typeface="Calibri"/>
              </a:rPr>
              <a:t> </a:t>
            </a:r>
            <a:r>
              <a:rPr sz="1800" dirty="0">
                <a:latin typeface="Calibri"/>
                <a:cs typeface="Calibri"/>
              </a:rPr>
              <a:t>2 </a:t>
            </a:r>
            <a:r>
              <a:rPr sz="1800" spc="-5" dirty="0">
                <a:latin typeface="Calibri"/>
                <a:cs typeface="Calibri"/>
              </a:rPr>
              <a:t>off (open</a:t>
            </a:r>
            <a:r>
              <a:rPr sz="1800" spc="25" dirty="0">
                <a:latin typeface="Calibri"/>
                <a:cs typeface="Calibri"/>
              </a:rPr>
              <a:t> </a:t>
            </a:r>
            <a:r>
              <a:rPr sz="1800" spc="-10" dirty="0">
                <a:latin typeface="Calibri"/>
                <a:cs typeface="Calibri"/>
              </a:rPr>
              <a:t>circuit)</a:t>
            </a:r>
            <a:r>
              <a:rPr sz="1800" spc="25" dirty="0">
                <a:latin typeface="Calibri"/>
                <a:cs typeface="Calibri"/>
              </a:rPr>
              <a:t> </a:t>
            </a:r>
            <a:r>
              <a:rPr sz="1800" spc="-5" dirty="0">
                <a:latin typeface="Calibri"/>
                <a:cs typeface="Calibri"/>
              </a:rPr>
              <a:t>so</a:t>
            </a:r>
            <a:r>
              <a:rPr sz="1800" spc="10" dirty="0">
                <a:latin typeface="Calibri"/>
                <a:cs typeface="Calibri"/>
              </a:rPr>
              <a:t> </a:t>
            </a:r>
            <a:r>
              <a:rPr sz="1800" spc="-5" dirty="0">
                <a:latin typeface="Calibri"/>
                <a:cs typeface="Calibri"/>
              </a:rPr>
              <a:t>V</a:t>
            </a:r>
            <a:r>
              <a:rPr sz="1800" spc="-7" baseline="-20833" dirty="0">
                <a:latin typeface="Calibri"/>
                <a:cs typeface="Calibri"/>
              </a:rPr>
              <a:t>D2max</a:t>
            </a:r>
            <a:r>
              <a:rPr sz="1800" spc="-5" dirty="0">
                <a:latin typeface="Calibri"/>
                <a:cs typeface="Calibri"/>
              </a:rPr>
              <a:t>=</a:t>
            </a:r>
            <a:r>
              <a:rPr sz="1800" spc="5" dirty="0">
                <a:latin typeface="Calibri"/>
                <a:cs typeface="Calibri"/>
              </a:rPr>
              <a:t> </a:t>
            </a:r>
            <a:r>
              <a:rPr sz="1800" spc="-35" dirty="0">
                <a:latin typeface="Calibri"/>
                <a:cs typeface="Calibri"/>
              </a:rPr>
              <a:t>2Vm</a:t>
            </a:r>
            <a:endParaRPr sz="1800">
              <a:latin typeface="Calibri"/>
              <a:cs typeface="Calibri"/>
            </a:endParaRPr>
          </a:p>
        </p:txBody>
      </p:sp>
      <p:grpSp>
        <p:nvGrpSpPr>
          <p:cNvPr id="5" name="object 5"/>
          <p:cNvGrpSpPr/>
          <p:nvPr/>
        </p:nvGrpSpPr>
        <p:grpSpPr>
          <a:xfrm>
            <a:off x="248691" y="1240155"/>
            <a:ext cx="2895600" cy="1699260"/>
            <a:chOff x="248691" y="1240155"/>
            <a:chExt cx="2895600" cy="1699260"/>
          </a:xfrm>
        </p:grpSpPr>
        <p:pic>
          <p:nvPicPr>
            <p:cNvPr id="6" name="object 6"/>
            <p:cNvPicPr/>
            <p:nvPr/>
          </p:nvPicPr>
          <p:blipFill>
            <a:blip r:embed="rId2" cstate="print"/>
            <a:stretch>
              <a:fillRect/>
            </a:stretch>
          </p:blipFill>
          <p:spPr>
            <a:xfrm>
              <a:off x="248691" y="1287482"/>
              <a:ext cx="2895600" cy="1651715"/>
            </a:xfrm>
            <a:prstGeom prst="rect">
              <a:avLst/>
            </a:prstGeom>
          </p:spPr>
        </p:pic>
        <p:sp>
          <p:nvSpPr>
            <p:cNvPr id="7" name="object 7"/>
            <p:cNvSpPr/>
            <p:nvPr/>
          </p:nvSpPr>
          <p:spPr>
            <a:xfrm>
              <a:off x="2098040" y="1240154"/>
              <a:ext cx="576580" cy="1560830"/>
            </a:xfrm>
            <a:custGeom>
              <a:avLst/>
              <a:gdLst/>
              <a:ahLst/>
              <a:cxnLst/>
              <a:rect l="l" t="t" r="r" b="b"/>
              <a:pathLst>
                <a:path w="576580" h="1560830">
                  <a:moveTo>
                    <a:pt x="261747" y="1524254"/>
                  </a:moveTo>
                  <a:lnTo>
                    <a:pt x="259956" y="1510284"/>
                  </a:lnTo>
                  <a:lnTo>
                    <a:pt x="255079" y="1498854"/>
                  </a:lnTo>
                  <a:lnTo>
                    <a:pt x="247815" y="1491145"/>
                  </a:lnTo>
                  <a:lnTo>
                    <a:pt x="238887" y="1488313"/>
                  </a:lnTo>
                  <a:lnTo>
                    <a:pt x="230009" y="1491145"/>
                  </a:lnTo>
                  <a:lnTo>
                    <a:pt x="222732" y="1498854"/>
                  </a:lnTo>
                  <a:lnTo>
                    <a:pt x="217830" y="1510284"/>
                  </a:lnTo>
                  <a:lnTo>
                    <a:pt x="216027" y="1524254"/>
                  </a:lnTo>
                  <a:lnTo>
                    <a:pt x="217830" y="1538312"/>
                  </a:lnTo>
                  <a:lnTo>
                    <a:pt x="222732" y="1549768"/>
                  </a:lnTo>
                  <a:lnTo>
                    <a:pt x="230009" y="1557502"/>
                  </a:lnTo>
                  <a:lnTo>
                    <a:pt x="238887" y="1560322"/>
                  </a:lnTo>
                  <a:lnTo>
                    <a:pt x="247815" y="1557502"/>
                  </a:lnTo>
                  <a:lnTo>
                    <a:pt x="255079" y="1549768"/>
                  </a:lnTo>
                  <a:lnTo>
                    <a:pt x="259956" y="1538312"/>
                  </a:lnTo>
                  <a:lnTo>
                    <a:pt x="261747" y="1524254"/>
                  </a:lnTo>
                  <a:close/>
                </a:path>
                <a:path w="576580" h="1560830">
                  <a:moveTo>
                    <a:pt x="576072" y="48133"/>
                  </a:moveTo>
                  <a:lnTo>
                    <a:pt x="570623" y="44958"/>
                  </a:lnTo>
                  <a:lnTo>
                    <a:pt x="493649" y="0"/>
                  </a:lnTo>
                  <a:lnTo>
                    <a:pt x="491744" y="635"/>
                  </a:lnTo>
                  <a:lnTo>
                    <a:pt x="490855" y="2032"/>
                  </a:lnTo>
                  <a:lnTo>
                    <a:pt x="489966" y="3556"/>
                  </a:lnTo>
                  <a:lnTo>
                    <a:pt x="490474" y="5588"/>
                  </a:lnTo>
                  <a:lnTo>
                    <a:pt x="557949" y="44958"/>
                  </a:lnTo>
                  <a:lnTo>
                    <a:pt x="0" y="44958"/>
                  </a:lnTo>
                  <a:lnTo>
                    <a:pt x="0" y="51308"/>
                  </a:lnTo>
                  <a:lnTo>
                    <a:pt x="557949" y="51308"/>
                  </a:lnTo>
                  <a:lnTo>
                    <a:pt x="490474" y="90678"/>
                  </a:lnTo>
                  <a:lnTo>
                    <a:pt x="489966" y="92710"/>
                  </a:lnTo>
                  <a:lnTo>
                    <a:pt x="491744" y="95758"/>
                  </a:lnTo>
                  <a:lnTo>
                    <a:pt x="493649" y="96266"/>
                  </a:lnTo>
                  <a:lnTo>
                    <a:pt x="570623" y="51308"/>
                  </a:lnTo>
                  <a:lnTo>
                    <a:pt x="576072" y="48133"/>
                  </a:lnTo>
                  <a:close/>
                </a:path>
              </a:pathLst>
            </a:custGeom>
            <a:solidFill>
              <a:srgbClr val="5B9BD4"/>
            </a:solidFill>
          </p:spPr>
          <p:txBody>
            <a:bodyPr wrap="square" lIns="0" tIns="0" rIns="0" bIns="0" rtlCol="0"/>
            <a:lstStyle/>
            <a:p>
              <a:endParaRPr/>
            </a:p>
          </p:txBody>
        </p:sp>
        <p:sp>
          <p:nvSpPr>
            <p:cNvPr id="8" name="object 8"/>
            <p:cNvSpPr/>
            <p:nvPr/>
          </p:nvSpPr>
          <p:spPr>
            <a:xfrm>
              <a:off x="2314067" y="2728468"/>
              <a:ext cx="45720" cy="72390"/>
            </a:xfrm>
            <a:custGeom>
              <a:avLst/>
              <a:gdLst/>
              <a:ahLst/>
              <a:cxnLst/>
              <a:rect l="l" t="t" r="r" b="b"/>
              <a:pathLst>
                <a:path w="45719" h="72389">
                  <a:moveTo>
                    <a:pt x="0" y="35940"/>
                  </a:moveTo>
                  <a:lnTo>
                    <a:pt x="1803" y="21967"/>
                  </a:lnTo>
                  <a:lnTo>
                    <a:pt x="6715" y="10540"/>
                  </a:lnTo>
                  <a:lnTo>
                    <a:pt x="13983" y="2829"/>
                  </a:lnTo>
                  <a:lnTo>
                    <a:pt x="22860" y="0"/>
                  </a:lnTo>
                  <a:lnTo>
                    <a:pt x="31789" y="2829"/>
                  </a:lnTo>
                  <a:lnTo>
                    <a:pt x="39052" y="10540"/>
                  </a:lnTo>
                  <a:lnTo>
                    <a:pt x="43934" y="21967"/>
                  </a:lnTo>
                  <a:lnTo>
                    <a:pt x="45720" y="35940"/>
                  </a:lnTo>
                  <a:lnTo>
                    <a:pt x="43934" y="49988"/>
                  </a:lnTo>
                  <a:lnTo>
                    <a:pt x="39052" y="61452"/>
                  </a:lnTo>
                  <a:lnTo>
                    <a:pt x="31789" y="69177"/>
                  </a:lnTo>
                  <a:lnTo>
                    <a:pt x="22860" y="72008"/>
                  </a:lnTo>
                  <a:lnTo>
                    <a:pt x="13983" y="69177"/>
                  </a:lnTo>
                  <a:lnTo>
                    <a:pt x="6715" y="61452"/>
                  </a:lnTo>
                  <a:lnTo>
                    <a:pt x="1803" y="49988"/>
                  </a:lnTo>
                  <a:lnTo>
                    <a:pt x="0" y="35940"/>
                  </a:lnTo>
                  <a:close/>
                </a:path>
              </a:pathLst>
            </a:custGeom>
            <a:ln w="12700">
              <a:solidFill>
                <a:srgbClr val="41709C"/>
              </a:solidFill>
            </a:ln>
          </p:spPr>
          <p:txBody>
            <a:bodyPr wrap="square" lIns="0" tIns="0" rIns="0" bIns="0" rtlCol="0"/>
            <a:lstStyle/>
            <a:p>
              <a:endParaRPr/>
            </a:p>
          </p:txBody>
        </p:sp>
        <p:sp>
          <p:nvSpPr>
            <p:cNvPr id="9" name="object 9"/>
            <p:cNvSpPr/>
            <p:nvPr/>
          </p:nvSpPr>
          <p:spPr>
            <a:xfrm>
              <a:off x="2628392" y="2728468"/>
              <a:ext cx="45720" cy="72390"/>
            </a:xfrm>
            <a:custGeom>
              <a:avLst/>
              <a:gdLst/>
              <a:ahLst/>
              <a:cxnLst/>
              <a:rect l="l" t="t" r="r" b="b"/>
              <a:pathLst>
                <a:path w="45719" h="72389">
                  <a:moveTo>
                    <a:pt x="22860" y="0"/>
                  </a:moveTo>
                  <a:lnTo>
                    <a:pt x="13983" y="2829"/>
                  </a:lnTo>
                  <a:lnTo>
                    <a:pt x="6715" y="10540"/>
                  </a:lnTo>
                  <a:lnTo>
                    <a:pt x="1803" y="21967"/>
                  </a:lnTo>
                  <a:lnTo>
                    <a:pt x="0" y="35940"/>
                  </a:lnTo>
                  <a:lnTo>
                    <a:pt x="1803" y="49988"/>
                  </a:lnTo>
                  <a:lnTo>
                    <a:pt x="6715" y="61452"/>
                  </a:lnTo>
                  <a:lnTo>
                    <a:pt x="13983" y="69177"/>
                  </a:lnTo>
                  <a:lnTo>
                    <a:pt x="22860" y="72008"/>
                  </a:lnTo>
                  <a:lnTo>
                    <a:pt x="31789" y="69177"/>
                  </a:lnTo>
                  <a:lnTo>
                    <a:pt x="39052" y="61452"/>
                  </a:lnTo>
                  <a:lnTo>
                    <a:pt x="43934" y="49988"/>
                  </a:lnTo>
                  <a:lnTo>
                    <a:pt x="45720" y="35940"/>
                  </a:lnTo>
                  <a:lnTo>
                    <a:pt x="43934" y="21967"/>
                  </a:lnTo>
                  <a:lnTo>
                    <a:pt x="39052" y="10540"/>
                  </a:lnTo>
                  <a:lnTo>
                    <a:pt x="31789" y="2829"/>
                  </a:lnTo>
                  <a:lnTo>
                    <a:pt x="22860" y="0"/>
                  </a:lnTo>
                  <a:close/>
                </a:path>
              </a:pathLst>
            </a:custGeom>
            <a:solidFill>
              <a:srgbClr val="5B9BD4"/>
            </a:solidFill>
          </p:spPr>
          <p:txBody>
            <a:bodyPr wrap="square" lIns="0" tIns="0" rIns="0" bIns="0" rtlCol="0"/>
            <a:lstStyle/>
            <a:p>
              <a:endParaRPr/>
            </a:p>
          </p:txBody>
        </p:sp>
        <p:sp>
          <p:nvSpPr>
            <p:cNvPr id="10" name="object 10"/>
            <p:cNvSpPr/>
            <p:nvPr/>
          </p:nvSpPr>
          <p:spPr>
            <a:xfrm>
              <a:off x="2628392" y="2728468"/>
              <a:ext cx="45720" cy="72390"/>
            </a:xfrm>
            <a:custGeom>
              <a:avLst/>
              <a:gdLst/>
              <a:ahLst/>
              <a:cxnLst/>
              <a:rect l="l" t="t" r="r" b="b"/>
              <a:pathLst>
                <a:path w="45719" h="72389">
                  <a:moveTo>
                    <a:pt x="0" y="35940"/>
                  </a:moveTo>
                  <a:lnTo>
                    <a:pt x="1803" y="21967"/>
                  </a:lnTo>
                  <a:lnTo>
                    <a:pt x="6715" y="10540"/>
                  </a:lnTo>
                  <a:lnTo>
                    <a:pt x="13983" y="2829"/>
                  </a:lnTo>
                  <a:lnTo>
                    <a:pt x="22860" y="0"/>
                  </a:lnTo>
                  <a:lnTo>
                    <a:pt x="31789" y="2829"/>
                  </a:lnTo>
                  <a:lnTo>
                    <a:pt x="39052" y="10540"/>
                  </a:lnTo>
                  <a:lnTo>
                    <a:pt x="43934" y="21967"/>
                  </a:lnTo>
                  <a:lnTo>
                    <a:pt x="45720" y="35940"/>
                  </a:lnTo>
                  <a:lnTo>
                    <a:pt x="43934" y="49988"/>
                  </a:lnTo>
                  <a:lnTo>
                    <a:pt x="39052" y="61452"/>
                  </a:lnTo>
                  <a:lnTo>
                    <a:pt x="31789" y="69177"/>
                  </a:lnTo>
                  <a:lnTo>
                    <a:pt x="22860" y="72008"/>
                  </a:lnTo>
                  <a:lnTo>
                    <a:pt x="13983" y="69177"/>
                  </a:lnTo>
                  <a:lnTo>
                    <a:pt x="6715" y="61452"/>
                  </a:lnTo>
                  <a:lnTo>
                    <a:pt x="1803" y="49988"/>
                  </a:lnTo>
                  <a:lnTo>
                    <a:pt x="0" y="35940"/>
                  </a:lnTo>
                  <a:close/>
                </a:path>
              </a:pathLst>
            </a:custGeom>
            <a:ln w="12700">
              <a:solidFill>
                <a:srgbClr val="41709C"/>
              </a:solidFill>
            </a:ln>
          </p:spPr>
          <p:txBody>
            <a:bodyPr wrap="square" lIns="0" tIns="0" rIns="0" bIns="0" rtlCol="0"/>
            <a:lstStyle/>
            <a:p>
              <a:endParaRPr/>
            </a:p>
          </p:txBody>
        </p:sp>
      </p:grpSp>
      <p:sp>
        <p:nvSpPr>
          <p:cNvPr id="11" name="object 11"/>
          <p:cNvSpPr txBox="1"/>
          <p:nvPr/>
        </p:nvSpPr>
        <p:spPr>
          <a:xfrm>
            <a:off x="1837689" y="1712722"/>
            <a:ext cx="259079" cy="239395"/>
          </a:xfrm>
          <a:prstGeom prst="rect">
            <a:avLst/>
          </a:prstGeom>
        </p:spPr>
        <p:txBody>
          <a:bodyPr vert="horz" wrap="square" lIns="0" tIns="13335" rIns="0" bIns="0" rtlCol="0">
            <a:spAutoFit/>
          </a:bodyPr>
          <a:lstStyle/>
          <a:p>
            <a:pPr marL="12700">
              <a:lnSpc>
                <a:spcPct val="100000"/>
              </a:lnSpc>
              <a:spcBef>
                <a:spcPts val="105"/>
              </a:spcBef>
            </a:pPr>
            <a:r>
              <a:rPr sz="1400" spc="-45" dirty="0">
                <a:latin typeface="Calibri"/>
                <a:cs typeface="Calibri"/>
              </a:rPr>
              <a:t>Vm</a:t>
            </a:r>
            <a:endParaRPr sz="1400">
              <a:latin typeface="Calibri"/>
              <a:cs typeface="Calibri"/>
            </a:endParaRPr>
          </a:p>
        </p:txBody>
      </p:sp>
      <p:sp>
        <p:nvSpPr>
          <p:cNvPr id="12" name="object 12"/>
          <p:cNvSpPr txBox="1"/>
          <p:nvPr/>
        </p:nvSpPr>
        <p:spPr>
          <a:xfrm>
            <a:off x="1816989" y="2081911"/>
            <a:ext cx="259079" cy="239395"/>
          </a:xfrm>
          <a:prstGeom prst="rect">
            <a:avLst/>
          </a:prstGeom>
        </p:spPr>
        <p:txBody>
          <a:bodyPr vert="horz" wrap="square" lIns="0" tIns="13335" rIns="0" bIns="0" rtlCol="0">
            <a:spAutoFit/>
          </a:bodyPr>
          <a:lstStyle/>
          <a:p>
            <a:pPr marL="12700">
              <a:lnSpc>
                <a:spcPct val="100000"/>
              </a:lnSpc>
              <a:spcBef>
                <a:spcPts val="105"/>
              </a:spcBef>
            </a:pPr>
            <a:r>
              <a:rPr sz="1400" spc="-45" dirty="0">
                <a:latin typeface="Calibri"/>
                <a:cs typeface="Calibri"/>
              </a:rPr>
              <a:t>Vm</a:t>
            </a:r>
            <a:endParaRPr sz="1400">
              <a:latin typeface="Calibri"/>
              <a:cs typeface="Calibri"/>
            </a:endParaRPr>
          </a:p>
        </p:txBody>
      </p:sp>
      <p:grpSp>
        <p:nvGrpSpPr>
          <p:cNvPr id="13" name="object 13"/>
          <p:cNvGrpSpPr/>
          <p:nvPr/>
        </p:nvGrpSpPr>
        <p:grpSpPr>
          <a:xfrm>
            <a:off x="248691" y="3547109"/>
            <a:ext cx="2895600" cy="1687195"/>
            <a:chOff x="248691" y="3547109"/>
            <a:chExt cx="2895600" cy="1687195"/>
          </a:xfrm>
        </p:grpSpPr>
        <p:pic>
          <p:nvPicPr>
            <p:cNvPr id="14" name="object 14"/>
            <p:cNvPicPr/>
            <p:nvPr/>
          </p:nvPicPr>
          <p:blipFill>
            <a:blip r:embed="rId2" cstate="print"/>
            <a:stretch>
              <a:fillRect/>
            </a:stretch>
          </p:blipFill>
          <p:spPr>
            <a:xfrm>
              <a:off x="248691" y="3582499"/>
              <a:ext cx="2895600" cy="1651715"/>
            </a:xfrm>
            <a:prstGeom prst="rect">
              <a:avLst/>
            </a:prstGeom>
          </p:spPr>
        </p:pic>
        <p:sp>
          <p:nvSpPr>
            <p:cNvPr id="15" name="object 15"/>
            <p:cNvSpPr/>
            <p:nvPr/>
          </p:nvSpPr>
          <p:spPr>
            <a:xfrm>
              <a:off x="2292858" y="3553459"/>
              <a:ext cx="504190" cy="1560195"/>
            </a:xfrm>
            <a:custGeom>
              <a:avLst/>
              <a:gdLst/>
              <a:ahLst/>
              <a:cxnLst/>
              <a:rect l="l" t="t" r="r" b="b"/>
              <a:pathLst>
                <a:path w="504189" h="1560195">
                  <a:moveTo>
                    <a:pt x="59817" y="35941"/>
                  </a:moveTo>
                  <a:lnTo>
                    <a:pt x="58000" y="21971"/>
                  </a:lnTo>
                  <a:lnTo>
                    <a:pt x="53098" y="10541"/>
                  </a:lnTo>
                  <a:lnTo>
                    <a:pt x="45821" y="2832"/>
                  </a:lnTo>
                  <a:lnTo>
                    <a:pt x="36957" y="0"/>
                  </a:lnTo>
                  <a:lnTo>
                    <a:pt x="28016" y="2832"/>
                  </a:lnTo>
                  <a:lnTo>
                    <a:pt x="20764" y="10541"/>
                  </a:lnTo>
                  <a:lnTo>
                    <a:pt x="15875" y="21971"/>
                  </a:lnTo>
                  <a:lnTo>
                    <a:pt x="14097" y="35941"/>
                  </a:lnTo>
                  <a:lnTo>
                    <a:pt x="15875" y="49999"/>
                  </a:lnTo>
                  <a:lnTo>
                    <a:pt x="20764" y="61455"/>
                  </a:lnTo>
                  <a:lnTo>
                    <a:pt x="28016" y="69189"/>
                  </a:lnTo>
                  <a:lnTo>
                    <a:pt x="36957" y="72009"/>
                  </a:lnTo>
                  <a:lnTo>
                    <a:pt x="45821" y="69189"/>
                  </a:lnTo>
                  <a:lnTo>
                    <a:pt x="53098" y="61455"/>
                  </a:lnTo>
                  <a:lnTo>
                    <a:pt x="58000" y="49999"/>
                  </a:lnTo>
                  <a:lnTo>
                    <a:pt x="59817" y="35941"/>
                  </a:lnTo>
                  <a:close/>
                </a:path>
                <a:path w="504189" h="1560195">
                  <a:moveTo>
                    <a:pt x="504063" y="1512189"/>
                  </a:moveTo>
                  <a:lnTo>
                    <a:pt x="498614" y="1509014"/>
                  </a:lnTo>
                  <a:lnTo>
                    <a:pt x="421640" y="1464056"/>
                  </a:lnTo>
                  <a:lnTo>
                    <a:pt x="419735" y="1464564"/>
                  </a:lnTo>
                  <a:lnTo>
                    <a:pt x="417957" y="1467612"/>
                  </a:lnTo>
                  <a:lnTo>
                    <a:pt x="418465" y="1469517"/>
                  </a:lnTo>
                  <a:lnTo>
                    <a:pt x="486168" y="1509014"/>
                  </a:lnTo>
                  <a:lnTo>
                    <a:pt x="0" y="1509014"/>
                  </a:lnTo>
                  <a:lnTo>
                    <a:pt x="0" y="1515364"/>
                  </a:lnTo>
                  <a:lnTo>
                    <a:pt x="485940" y="1515364"/>
                  </a:lnTo>
                  <a:lnTo>
                    <a:pt x="418465" y="1554734"/>
                  </a:lnTo>
                  <a:lnTo>
                    <a:pt x="417957" y="1556639"/>
                  </a:lnTo>
                  <a:lnTo>
                    <a:pt x="419735" y="1559687"/>
                  </a:lnTo>
                  <a:lnTo>
                    <a:pt x="421640" y="1560195"/>
                  </a:lnTo>
                  <a:lnTo>
                    <a:pt x="498602" y="1515364"/>
                  </a:lnTo>
                  <a:lnTo>
                    <a:pt x="504063" y="1512189"/>
                  </a:lnTo>
                  <a:close/>
                </a:path>
              </a:pathLst>
            </a:custGeom>
            <a:solidFill>
              <a:srgbClr val="5B9BD4"/>
            </a:solidFill>
          </p:spPr>
          <p:txBody>
            <a:bodyPr wrap="square" lIns="0" tIns="0" rIns="0" bIns="0" rtlCol="0"/>
            <a:lstStyle/>
            <a:p>
              <a:endParaRPr/>
            </a:p>
          </p:txBody>
        </p:sp>
        <p:sp>
          <p:nvSpPr>
            <p:cNvPr id="16" name="object 16"/>
            <p:cNvSpPr/>
            <p:nvPr/>
          </p:nvSpPr>
          <p:spPr>
            <a:xfrm>
              <a:off x="2306954" y="3553459"/>
              <a:ext cx="45720" cy="72390"/>
            </a:xfrm>
            <a:custGeom>
              <a:avLst/>
              <a:gdLst/>
              <a:ahLst/>
              <a:cxnLst/>
              <a:rect l="l" t="t" r="r" b="b"/>
              <a:pathLst>
                <a:path w="45719" h="72389">
                  <a:moveTo>
                    <a:pt x="0" y="35940"/>
                  </a:moveTo>
                  <a:lnTo>
                    <a:pt x="1785" y="21967"/>
                  </a:lnTo>
                  <a:lnTo>
                    <a:pt x="6667" y="10540"/>
                  </a:lnTo>
                  <a:lnTo>
                    <a:pt x="13930" y="2829"/>
                  </a:lnTo>
                  <a:lnTo>
                    <a:pt x="22860" y="0"/>
                  </a:lnTo>
                  <a:lnTo>
                    <a:pt x="31736" y="2829"/>
                  </a:lnTo>
                  <a:lnTo>
                    <a:pt x="39004" y="10540"/>
                  </a:lnTo>
                  <a:lnTo>
                    <a:pt x="43916" y="21967"/>
                  </a:lnTo>
                  <a:lnTo>
                    <a:pt x="45720" y="35940"/>
                  </a:lnTo>
                  <a:lnTo>
                    <a:pt x="43916" y="49988"/>
                  </a:lnTo>
                  <a:lnTo>
                    <a:pt x="39004" y="61452"/>
                  </a:lnTo>
                  <a:lnTo>
                    <a:pt x="31736" y="69177"/>
                  </a:lnTo>
                  <a:lnTo>
                    <a:pt x="22860" y="72008"/>
                  </a:lnTo>
                  <a:lnTo>
                    <a:pt x="13930" y="69177"/>
                  </a:lnTo>
                  <a:lnTo>
                    <a:pt x="6667" y="61452"/>
                  </a:lnTo>
                  <a:lnTo>
                    <a:pt x="1785" y="49988"/>
                  </a:lnTo>
                  <a:lnTo>
                    <a:pt x="0" y="35940"/>
                  </a:lnTo>
                  <a:close/>
                </a:path>
              </a:pathLst>
            </a:custGeom>
            <a:ln w="12700">
              <a:solidFill>
                <a:srgbClr val="41709C"/>
              </a:solidFill>
            </a:ln>
          </p:spPr>
          <p:txBody>
            <a:bodyPr wrap="square" lIns="0" tIns="0" rIns="0" bIns="0" rtlCol="0"/>
            <a:lstStyle/>
            <a:p>
              <a:endParaRPr/>
            </a:p>
          </p:txBody>
        </p:sp>
        <p:sp>
          <p:nvSpPr>
            <p:cNvPr id="17" name="object 17"/>
            <p:cNvSpPr/>
            <p:nvPr/>
          </p:nvSpPr>
          <p:spPr>
            <a:xfrm>
              <a:off x="2621279" y="3553459"/>
              <a:ext cx="45720" cy="72390"/>
            </a:xfrm>
            <a:custGeom>
              <a:avLst/>
              <a:gdLst/>
              <a:ahLst/>
              <a:cxnLst/>
              <a:rect l="l" t="t" r="r" b="b"/>
              <a:pathLst>
                <a:path w="45719" h="72389">
                  <a:moveTo>
                    <a:pt x="22860" y="0"/>
                  </a:moveTo>
                  <a:lnTo>
                    <a:pt x="13930" y="2829"/>
                  </a:lnTo>
                  <a:lnTo>
                    <a:pt x="6667" y="10540"/>
                  </a:lnTo>
                  <a:lnTo>
                    <a:pt x="1785" y="21967"/>
                  </a:lnTo>
                  <a:lnTo>
                    <a:pt x="0" y="35940"/>
                  </a:lnTo>
                  <a:lnTo>
                    <a:pt x="1785" y="49988"/>
                  </a:lnTo>
                  <a:lnTo>
                    <a:pt x="6667" y="61452"/>
                  </a:lnTo>
                  <a:lnTo>
                    <a:pt x="13930" y="69177"/>
                  </a:lnTo>
                  <a:lnTo>
                    <a:pt x="22860" y="72008"/>
                  </a:lnTo>
                  <a:lnTo>
                    <a:pt x="31736" y="69177"/>
                  </a:lnTo>
                  <a:lnTo>
                    <a:pt x="39004" y="61452"/>
                  </a:lnTo>
                  <a:lnTo>
                    <a:pt x="43916" y="49988"/>
                  </a:lnTo>
                  <a:lnTo>
                    <a:pt x="45720" y="35940"/>
                  </a:lnTo>
                  <a:lnTo>
                    <a:pt x="43916" y="21967"/>
                  </a:lnTo>
                  <a:lnTo>
                    <a:pt x="39004" y="10540"/>
                  </a:lnTo>
                  <a:lnTo>
                    <a:pt x="31736" y="2829"/>
                  </a:lnTo>
                  <a:lnTo>
                    <a:pt x="22860" y="0"/>
                  </a:lnTo>
                  <a:close/>
                </a:path>
              </a:pathLst>
            </a:custGeom>
            <a:solidFill>
              <a:srgbClr val="5B9BD4"/>
            </a:solidFill>
          </p:spPr>
          <p:txBody>
            <a:bodyPr wrap="square" lIns="0" tIns="0" rIns="0" bIns="0" rtlCol="0"/>
            <a:lstStyle/>
            <a:p>
              <a:endParaRPr/>
            </a:p>
          </p:txBody>
        </p:sp>
        <p:sp>
          <p:nvSpPr>
            <p:cNvPr id="18" name="object 18"/>
            <p:cNvSpPr/>
            <p:nvPr/>
          </p:nvSpPr>
          <p:spPr>
            <a:xfrm>
              <a:off x="2621279" y="3553459"/>
              <a:ext cx="45720" cy="72390"/>
            </a:xfrm>
            <a:custGeom>
              <a:avLst/>
              <a:gdLst/>
              <a:ahLst/>
              <a:cxnLst/>
              <a:rect l="l" t="t" r="r" b="b"/>
              <a:pathLst>
                <a:path w="45719" h="72389">
                  <a:moveTo>
                    <a:pt x="0" y="35940"/>
                  </a:moveTo>
                  <a:lnTo>
                    <a:pt x="1785" y="21967"/>
                  </a:lnTo>
                  <a:lnTo>
                    <a:pt x="6667" y="10540"/>
                  </a:lnTo>
                  <a:lnTo>
                    <a:pt x="13930" y="2829"/>
                  </a:lnTo>
                  <a:lnTo>
                    <a:pt x="22860" y="0"/>
                  </a:lnTo>
                  <a:lnTo>
                    <a:pt x="31736" y="2829"/>
                  </a:lnTo>
                  <a:lnTo>
                    <a:pt x="39004" y="10540"/>
                  </a:lnTo>
                  <a:lnTo>
                    <a:pt x="43916" y="21967"/>
                  </a:lnTo>
                  <a:lnTo>
                    <a:pt x="45720" y="35940"/>
                  </a:lnTo>
                  <a:lnTo>
                    <a:pt x="43916" y="49988"/>
                  </a:lnTo>
                  <a:lnTo>
                    <a:pt x="39004" y="61452"/>
                  </a:lnTo>
                  <a:lnTo>
                    <a:pt x="31736" y="69177"/>
                  </a:lnTo>
                  <a:lnTo>
                    <a:pt x="22860" y="72008"/>
                  </a:lnTo>
                  <a:lnTo>
                    <a:pt x="13930" y="69177"/>
                  </a:lnTo>
                  <a:lnTo>
                    <a:pt x="6667" y="61452"/>
                  </a:lnTo>
                  <a:lnTo>
                    <a:pt x="1785" y="49988"/>
                  </a:lnTo>
                  <a:lnTo>
                    <a:pt x="0" y="35940"/>
                  </a:lnTo>
                  <a:close/>
                </a:path>
              </a:pathLst>
            </a:custGeom>
            <a:ln w="12700">
              <a:solidFill>
                <a:srgbClr val="41709C"/>
              </a:solidFill>
            </a:ln>
          </p:spPr>
          <p:txBody>
            <a:bodyPr wrap="square" lIns="0" tIns="0" rIns="0" bIns="0" rtlCol="0"/>
            <a:lstStyle/>
            <a:p>
              <a:endParaRPr/>
            </a:p>
          </p:txBody>
        </p:sp>
      </p:grpSp>
      <p:sp>
        <p:nvSpPr>
          <p:cNvPr id="19" name="object 19"/>
          <p:cNvSpPr txBox="1"/>
          <p:nvPr/>
        </p:nvSpPr>
        <p:spPr>
          <a:xfrm>
            <a:off x="1772792" y="4008246"/>
            <a:ext cx="259079" cy="239395"/>
          </a:xfrm>
          <a:prstGeom prst="rect">
            <a:avLst/>
          </a:prstGeom>
        </p:spPr>
        <p:txBody>
          <a:bodyPr vert="horz" wrap="square" lIns="0" tIns="12700" rIns="0" bIns="0" rtlCol="0">
            <a:spAutoFit/>
          </a:bodyPr>
          <a:lstStyle/>
          <a:p>
            <a:pPr marL="12700">
              <a:lnSpc>
                <a:spcPct val="100000"/>
              </a:lnSpc>
              <a:spcBef>
                <a:spcPts val="100"/>
              </a:spcBef>
            </a:pPr>
            <a:r>
              <a:rPr sz="1400" spc="-45" dirty="0">
                <a:latin typeface="Calibri"/>
                <a:cs typeface="Calibri"/>
              </a:rPr>
              <a:t>Vm</a:t>
            </a:r>
            <a:endParaRPr sz="1400">
              <a:latin typeface="Calibri"/>
              <a:cs typeface="Calibri"/>
            </a:endParaRPr>
          </a:p>
        </p:txBody>
      </p:sp>
      <p:sp>
        <p:nvSpPr>
          <p:cNvPr id="20" name="object 20"/>
          <p:cNvSpPr txBox="1"/>
          <p:nvPr/>
        </p:nvSpPr>
        <p:spPr>
          <a:xfrm>
            <a:off x="1752092" y="4377309"/>
            <a:ext cx="259079" cy="239395"/>
          </a:xfrm>
          <a:prstGeom prst="rect">
            <a:avLst/>
          </a:prstGeom>
        </p:spPr>
        <p:txBody>
          <a:bodyPr vert="horz" wrap="square" lIns="0" tIns="12700" rIns="0" bIns="0" rtlCol="0">
            <a:spAutoFit/>
          </a:bodyPr>
          <a:lstStyle/>
          <a:p>
            <a:pPr marL="12700">
              <a:lnSpc>
                <a:spcPct val="100000"/>
              </a:lnSpc>
              <a:spcBef>
                <a:spcPts val="100"/>
              </a:spcBef>
            </a:pPr>
            <a:r>
              <a:rPr sz="1400" spc="-45" dirty="0">
                <a:latin typeface="Calibri"/>
                <a:cs typeface="Calibri"/>
              </a:rPr>
              <a:t>Vm</a:t>
            </a:r>
            <a:endParaRPr sz="1400">
              <a:latin typeface="Calibri"/>
              <a:cs typeface="Calibri"/>
            </a:endParaRPr>
          </a:p>
        </p:txBody>
      </p:sp>
      <p:sp>
        <p:nvSpPr>
          <p:cNvPr id="21" name="object 21"/>
          <p:cNvSpPr txBox="1"/>
          <p:nvPr/>
        </p:nvSpPr>
        <p:spPr>
          <a:xfrm>
            <a:off x="3294634" y="3579367"/>
            <a:ext cx="5375275" cy="574040"/>
          </a:xfrm>
          <a:prstGeom prst="rect">
            <a:avLst/>
          </a:prstGeom>
        </p:spPr>
        <p:txBody>
          <a:bodyPr vert="horz" wrap="square" lIns="0" tIns="12700" rIns="0" bIns="0" rtlCol="0">
            <a:spAutoFit/>
          </a:bodyPr>
          <a:lstStyle/>
          <a:p>
            <a:pPr marL="38100" marR="30480">
              <a:lnSpc>
                <a:spcPct val="100000"/>
              </a:lnSpc>
              <a:spcBef>
                <a:spcPts val="100"/>
              </a:spcBef>
            </a:pPr>
            <a:r>
              <a:rPr sz="1800" spc="-10" dirty="0">
                <a:latin typeface="Calibri"/>
                <a:cs typeface="Calibri"/>
              </a:rPr>
              <a:t>During</a:t>
            </a:r>
            <a:r>
              <a:rPr sz="1800" spc="15" dirty="0">
                <a:latin typeface="Calibri"/>
                <a:cs typeface="Calibri"/>
              </a:rPr>
              <a:t> </a:t>
            </a:r>
            <a:r>
              <a:rPr sz="1800" spc="-10" dirty="0">
                <a:latin typeface="Calibri"/>
                <a:cs typeface="Calibri"/>
              </a:rPr>
              <a:t>negative</a:t>
            </a:r>
            <a:r>
              <a:rPr sz="1800" spc="-15" dirty="0">
                <a:latin typeface="Calibri"/>
                <a:cs typeface="Calibri"/>
              </a:rPr>
              <a:t> </a:t>
            </a:r>
            <a:r>
              <a:rPr sz="1800" spc="-5" dirty="0">
                <a:latin typeface="Calibri"/>
                <a:cs typeface="Calibri"/>
              </a:rPr>
              <a:t>half</a:t>
            </a:r>
            <a:r>
              <a:rPr sz="1800" spc="5" dirty="0">
                <a:latin typeface="Calibri"/>
                <a:cs typeface="Calibri"/>
              </a:rPr>
              <a:t> </a:t>
            </a:r>
            <a:r>
              <a:rPr sz="1800" spc="-10" dirty="0">
                <a:latin typeface="Calibri"/>
                <a:cs typeface="Calibri"/>
              </a:rPr>
              <a:t>cycle</a:t>
            </a:r>
            <a:r>
              <a:rPr sz="1800" spc="15" dirty="0">
                <a:latin typeface="Calibri"/>
                <a:cs typeface="Calibri"/>
              </a:rPr>
              <a:t> </a:t>
            </a:r>
            <a:r>
              <a:rPr sz="1800" spc="-5" dirty="0">
                <a:latin typeface="Calibri"/>
                <a:cs typeface="Calibri"/>
              </a:rPr>
              <a:t>D2</a:t>
            </a:r>
            <a:r>
              <a:rPr sz="1800" dirty="0">
                <a:latin typeface="Calibri"/>
                <a:cs typeface="Calibri"/>
              </a:rPr>
              <a:t> </a:t>
            </a:r>
            <a:r>
              <a:rPr sz="1800" spc="-5" dirty="0">
                <a:latin typeface="Calibri"/>
                <a:cs typeface="Calibri"/>
              </a:rPr>
              <a:t>conducts</a:t>
            </a:r>
            <a:r>
              <a:rPr sz="1800" spc="5" dirty="0">
                <a:latin typeface="Calibri"/>
                <a:cs typeface="Calibri"/>
              </a:rPr>
              <a:t> </a:t>
            </a:r>
            <a:r>
              <a:rPr sz="1800" spc="-5" dirty="0">
                <a:latin typeface="Calibri"/>
                <a:cs typeface="Calibri"/>
              </a:rPr>
              <a:t>(Short </a:t>
            </a:r>
            <a:r>
              <a:rPr sz="1800" spc="-10" dirty="0">
                <a:latin typeface="Calibri"/>
                <a:cs typeface="Calibri"/>
              </a:rPr>
              <a:t>circuit)</a:t>
            </a:r>
            <a:r>
              <a:rPr sz="1800" spc="20" dirty="0">
                <a:latin typeface="Calibri"/>
                <a:cs typeface="Calibri"/>
              </a:rPr>
              <a:t> </a:t>
            </a:r>
            <a:r>
              <a:rPr sz="1800" dirty="0">
                <a:latin typeface="Calibri"/>
                <a:cs typeface="Calibri"/>
              </a:rPr>
              <a:t>and </a:t>
            </a:r>
            <a:r>
              <a:rPr sz="1800" spc="-390" dirty="0">
                <a:latin typeface="Calibri"/>
                <a:cs typeface="Calibri"/>
              </a:rPr>
              <a:t> </a:t>
            </a:r>
            <a:r>
              <a:rPr sz="1800" spc="-5" dirty="0">
                <a:latin typeface="Calibri"/>
                <a:cs typeface="Calibri"/>
              </a:rPr>
              <a:t>D1</a:t>
            </a:r>
            <a:r>
              <a:rPr sz="1800" dirty="0">
                <a:latin typeface="Calibri"/>
                <a:cs typeface="Calibri"/>
              </a:rPr>
              <a:t> </a:t>
            </a:r>
            <a:r>
              <a:rPr sz="1800" spc="-5" dirty="0">
                <a:latin typeface="Calibri"/>
                <a:cs typeface="Calibri"/>
              </a:rPr>
              <a:t>off (open</a:t>
            </a:r>
            <a:r>
              <a:rPr sz="1800" spc="25" dirty="0">
                <a:latin typeface="Calibri"/>
                <a:cs typeface="Calibri"/>
              </a:rPr>
              <a:t> </a:t>
            </a:r>
            <a:r>
              <a:rPr sz="1800" spc="-10" dirty="0">
                <a:latin typeface="Calibri"/>
                <a:cs typeface="Calibri"/>
              </a:rPr>
              <a:t>circuit)</a:t>
            </a:r>
            <a:r>
              <a:rPr sz="1800" spc="25" dirty="0">
                <a:latin typeface="Calibri"/>
                <a:cs typeface="Calibri"/>
              </a:rPr>
              <a:t> </a:t>
            </a:r>
            <a:r>
              <a:rPr sz="1800" spc="-5" dirty="0">
                <a:latin typeface="Calibri"/>
                <a:cs typeface="Calibri"/>
              </a:rPr>
              <a:t>so</a:t>
            </a:r>
            <a:r>
              <a:rPr sz="1800" spc="10" dirty="0">
                <a:latin typeface="Calibri"/>
                <a:cs typeface="Calibri"/>
              </a:rPr>
              <a:t> </a:t>
            </a:r>
            <a:r>
              <a:rPr sz="1800" spc="-5" dirty="0">
                <a:latin typeface="Calibri"/>
                <a:cs typeface="Calibri"/>
              </a:rPr>
              <a:t>V</a:t>
            </a:r>
            <a:r>
              <a:rPr sz="1800" spc="-7" baseline="-20833" dirty="0">
                <a:latin typeface="Calibri"/>
                <a:cs typeface="Calibri"/>
              </a:rPr>
              <a:t>D1max</a:t>
            </a:r>
            <a:r>
              <a:rPr sz="1800" spc="-5" dirty="0">
                <a:latin typeface="Calibri"/>
                <a:cs typeface="Calibri"/>
              </a:rPr>
              <a:t>=</a:t>
            </a:r>
            <a:r>
              <a:rPr sz="1800" spc="5" dirty="0">
                <a:latin typeface="Calibri"/>
                <a:cs typeface="Calibri"/>
              </a:rPr>
              <a:t> </a:t>
            </a:r>
            <a:r>
              <a:rPr sz="1800" spc="-35" dirty="0">
                <a:latin typeface="Calibri"/>
                <a:cs typeface="Calibri"/>
              </a:rPr>
              <a:t>2Vm</a:t>
            </a:r>
            <a:endParaRPr sz="1800">
              <a:latin typeface="Calibri"/>
              <a:cs typeface="Calibri"/>
            </a:endParaRPr>
          </a:p>
        </p:txBody>
      </p:sp>
      <p:sp>
        <p:nvSpPr>
          <p:cNvPr id="22" name="object 22"/>
          <p:cNvSpPr txBox="1"/>
          <p:nvPr/>
        </p:nvSpPr>
        <p:spPr>
          <a:xfrm>
            <a:off x="3736975" y="4529454"/>
            <a:ext cx="1885314"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FF0000"/>
                </a:solidFill>
                <a:latin typeface="Calibri"/>
                <a:cs typeface="Calibri"/>
              </a:rPr>
              <a:t>So</a:t>
            </a:r>
            <a:r>
              <a:rPr sz="2800" b="1" spc="-30" dirty="0">
                <a:solidFill>
                  <a:srgbClr val="FF0000"/>
                </a:solidFill>
                <a:latin typeface="Calibri"/>
                <a:cs typeface="Calibri"/>
              </a:rPr>
              <a:t> </a:t>
            </a:r>
            <a:r>
              <a:rPr sz="2800" b="1" spc="-10" dirty="0">
                <a:solidFill>
                  <a:srgbClr val="FF0000"/>
                </a:solidFill>
                <a:latin typeface="Calibri"/>
                <a:cs typeface="Calibri"/>
              </a:rPr>
              <a:t>PIV=</a:t>
            </a:r>
            <a:r>
              <a:rPr sz="2800" b="1" spc="-35" dirty="0">
                <a:solidFill>
                  <a:srgbClr val="FF0000"/>
                </a:solidFill>
                <a:latin typeface="Calibri"/>
                <a:cs typeface="Calibri"/>
              </a:rPr>
              <a:t> </a:t>
            </a:r>
            <a:r>
              <a:rPr sz="2800" b="1" spc="-30" dirty="0">
                <a:solidFill>
                  <a:srgbClr val="FF0000"/>
                </a:solidFill>
                <a:latin typeface="Calibri"/>
                <a:cs typeface="Calibri"/>
              </a:rPr>
              <a:t>2Vm</a:t>
            </a:r>
            <a:endParaRPr sz="2800">
              <a:latin typeface="Calibri"/>
              <a:cs typeface="Calibri"/>
            </a:endParaRPr>
          </a:p>
        </p:txBody>
      </p:sp>
      <p:sp>
        <p:nvSpPr>
          <p:cNvPr id="24" name="Footer Placeholder 23"/>
          <p:cNvSpPr>
            <a:spLocks noGrp="1"/>
          </p:cNvSpPr>
          <p:nvPr>
            <p:ph type="ftr" sz="quarter" idx="5"/>
          </p:nvPr>
        </p:nvSpPr>
        <p:spPr/>
        <p:txBody>
          <a:bodyPr/>
          <a:lstStyle/>
          <a:p>
            <a:r>
              <a:rPr lang="en-IN" smtClean="0"/>
              <a:t>Dr. Neethu Anna Sabu</a:t>
            </a:r>
            <a:endParaRPr lang="en-IN"/>
          </a:p>
        </p:txBody>
      </p:sp>
      <p:sp>
        <p:nvSpPr>
          <p:cNvPr id="25" name="Slide Number Placeholder 24"/>
          <p:cNvSpPr>
            <a:spLocks noGrp="1"/>
          </p:cNvSpPr>
          <p:nvPr>
            <p:ph type="sldNum" sz="quarter" idx="7"/>
          </p:nvPr>
        </p:nvSpPr>
        <p:spPr/>
        <p:txBody>
          <a:bodyPr/>
          <a:lstStyle/>
          <a:p>
            <a:fld id="{B6F15528-21DE-4FAA-801E-634DDDAF4B2B}" type="slidenum">
              <a:rPr lang="en-IN" smtClean="0"/>
              <a:t>69</a:t>
            </a:fld>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4401" y="1066800"/>
            <a:ext cx="8615680" cy="4858381"/>
          </a:xfrm>
          <a:prstGeom prst="rect">
            <a:avLst/>
          </a:prstGeom>
        </p:spPr>
        <p:txBody>
          <a:bodyPr vert="horz" wrap="square" lIns="0" tIns="13335" rIns="0" bIns="0" rtlCol="0">
            <a:spAutoFit/>
          </a:bodyPr>
          <a:lstStyle/>
          <a:p>
            <a:pPr marL="182880" marR="50165" indent="-170815" algn="just">
              <a:lnSpc>
                <a:spcPct val="100000"/>
              </a:lnSpc>
              <a:spcBef>
                <a:spcPts val="105"/>
              </a:spcBef>
              <a:buChar char="•"/>
              <a:tabLst>
                <a:tab pos="197485" algn="l"/>
              </a:tabLst>
            </a:pPr>
            <a:r>
              <a:rPr lang="en-US" spc="-5" dirty="0" smtClean="0">
                <a:latin typeface="Times New Roman" panose="02020603050405020304" pitchFamily="18" charset="0"/>
                <a:cs typeface="Times New Roman" panose="02020603050405020304" pitchFamily="18" charset="0"/>
              </a:rPr>
              <a:t>Conductivity of semi-conductors can be improved by replacing/adding certain donor/acceptor atoms-producing more free electrons than holes or vice versa.</a:t>
            </a:r>
          </a:p>
          <a:p>
            <a:pPr marL="182880" marR="50165" indent="-170815" algn="just">
              <a:lnSpc>
                <a:spcPct val="100000"/>
              </a:lnSpc>
              <a:spcBef>
                <a:spcPts val="105"/>
              </a:spcBef>
              <a:buChar char="•"/>
              <a:tabLst>
                <a:tab pos="197485" algn="l"/>
              </a:tabLst>
            </a:pPr>
            <a:r>
              <a:rPr b="1" spc="-5" dirty="0" smtClean="0">
                <a:latin typeface="Times New Roman" panose="02020603050405020304" pitchFamily="18" charset="0"/>
                <a:cs typeface="Times New Roman" panose="02020603050405020304" pitchFamily="18" charset="0"/>
              </a:rPr>
              <a:t>Doping </a:t>
            </a:r>
            <a:r>
              <a:rPr b="1" dirty="0">
                <a:latin typeface="Times New Roman" panose="02020603050405020304" pitchFamily="18" charset="0"/>
                <a:cs typeface="Times New Roman" panose="02020603050405020304" pitchFamily="18" charset="0"/>
              </a:rPr>
              <a:t>is the </a:t>
            </a:r>
            <a:r>
              <a:rPr b="1" spc="-5" dirty="0">
                <a:latin typeface="Times New Roman" panose="02020603050405020304" pitchFamily="18" charset="0"/>
                <a:cs typeface="Times New Roman" panose="02020603050405020304" pitchFamily="18" charset="0"/>
              </a:rPr>
              <a:t>process </a:t>
            </a:r>
            <a:r>
              <a:rPr b="1" dirty="0">
                <a:latin typeface="Times New Roman" panose="02020603050405020304" pitchFamily="18" charset="0"/>
                <a:cs typeface="Times New Roman" panose="02020603050405020304" pitchFamily="18" charset="0"/>
              </a:rPr>
              <a:t>of adding </a:t>
            </a:r>
            <a:r>
              <a:rPr b="1" spc="-5" dirty="0">
                <a:latin typeface="Times New Roman" panose="02020603050405020304" pitchFamily="18" charset="0"/>
                <a:cs typeface="Times New Roman" panose="02020603050405020304" pitchFamily="18" charset="0"/>
              </a:rPr>
              <a:t>impurities </a:t>
            </a:r>
            <a:r>
              <a:rPr b="1" spc="-15" dirty="0">
                <a:latin typeface="Times New Roman" panose="02020603050405020304" pitchFamily="18" charset="0"/>
                <a:cs typeface="Times New Roman" panose="02020603050405020304" pitchFamily="18" charset="0"/>
              </a:rPr>
              <a:t>to </a:t>
            </a:r>
            <a:r>
              <a:rPr b="1" spc="-5" dirty="0">
                <a:latin typeface="Times New Roman" panose="02020603050405020304" pitchFamily="18" charset="0"/>
                <a:cs typeface="Times New Roman" panose="02020603050405020304" pitchFamily="18" charset="0"/>
              </a:rPr>
              <a:t>intrinsic </a:t>
            </a:r>
            <a:r>
              <a:rPr b="1" dirty="0">
                <a:latin typeface="Times New Roman" panose="02020603050405020304" pitchFamily="18" charset="0"/>
                <a:cs typeface="Times New Roman" panose="02020603050405020304" pitchFamily="18" charset="0"/>
              </a:rPr>
              <a:t>semiconducting </a:t>
            </a:r>
            <a:r>
              <a:rPr b="1" spc="-10" dirty="0">
                <a:latin typeface="Times New Roman" panose="02020603050405020304" pitchFamily="18" charset="0"/>
                <a:cs typeface="Times New Roman" panose="02020603050405020304" pitchFamily="18" charset="0"/>
              </a:rPr>
              <a:t>materials </a:t>
            </a:r>
            <a:r>
              <a:rPr b="1" spc="-440" dirty="0">
                <a:latin typeface="Times New Roman" panose="02020603050405020304" pitchFamily="18" charset="0"/>
                <a:cs typeface="Times New Roman" panose="02020603050405020304" pitchFamily="18" charset="0"/>
              </a:rPr>
              <a:t> </a:t>
            </a:r>
            <a:r>
              <a:rPr b="1" spc="-15" dirty="0">
                <a:latin typeface="Times New Roman" panose="02020603050405020304" pitchFamily="18" charset="0"/>
                <a:cs typeface="Times New Roman" panose="02020603050405020304" pitchFamily="18" charset="0"/>
              </a:rPr>
              <a:t>to</a:t>
            </a:r>
            <a:r>
              <a:rPr b="1" spc="-5" dirty="0">
                <a:latin typeface="Times New Roman" panose="02020603050405020304" pitchFamily="18" charset="0"/>
                <a:cs typeface="Times New Roman" panose="02020603050405020304" pitchFamily="18" charset="0"/>
              </a:rPr>
              <a:t> increase</a:t>
            </a:r>
            <a:r>
              <a:rPr b="1" dirty="0">
                <a:latin typeface="Times New Roman" panose="02020603050405020304" pitchFamily="18" charset="0"/>
                <a:cs typeface="Times New Roman" panose="02020603050405020304" pitchFamily="18" charset="0"/>
              </a:rPr>
              <a:t> and</a:t>
            </a:r>
            <a:r>
              <a:rPr b="1" spc="-10" dirty="0">
                <a:latin typeface="Times New Roman" panose="02020603050405020304" pitchFamily="18" charset="0"/>
                <a:cs typeface="Times New Roman" panose="02020603050405020304" pitchFamily="18" charset="0"/>
              </a:rPr>
              <a:t> control</a:t>
            </a:r>
            <a:r>
              <a:rPr b="1" spc="-20"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conductivity</a:t>
            </a:r>
            <a:r>
              <a:rPr b="1" spc="-35"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within</a:t>
            </a:r>
            <a:r>
              <a:rPr b="1" spc="-3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the</a:t>
            </a:r>
            <a:r>
              <a:rPr b="1" spc="5" dirty="0">
                <a:latin typeface="Times New Roman" panose="02020603050405020304" pitchFamily="18" charset="0"/>
                <a:cs typeface="Times New Roman" panose="02020603050405020304" pitchFamily="18" charset="0"/>
              </a:rPr>
              <a:t> </a:t>
            </a:r>
            <a:r>
              <a:rPr b="1" spc="-10" dirty="0">
                <a:latin typeface="Times New Roman" panose="02020603050405020304" pitchFamily="18" charset="0"/>
                <a:cs typeface="Times New Roman" panose="02020603050405020304" pitchFamily="18" charset="0"/>
              </a:rPr>
              <a:t>material.</a:t>
            </a:r>
            <a:endParaRPr b="1" dirty="0">
              <a:latin typeface="Times New Roman" panose="02020603050405020304" pitchFamily="18" charset="0"/>
              <a:cs typeface="Times New Roman" panose="02020603050405020304" pitchFamily="18" charset="0"/>
            </a:endParaRPr>
          </a:p>
          <a:p>
            <a:pPr algn="just">
              <a:lnSpc>
                <a:spcPct val="100000"/>
              </a:lnSpc>
              <a:spcBef>
                <a:spcPts val="55"/>
              </a:spcBef>
            </a:pPr>
            <a:endParaRPr dirty="0">
              <a:latin typeface="Times New Roman" panose="02020603050405020304" pitchFamily="18" charset="0"/>
              <a:cs typeface="Times New Roman" panose="02020603050405020304" pitchFamily="18" charset="0"/>
            </a:endParaRPr>
          </a:p>
          <a:p>
            <a:pPr marL="241300" marR="5080" indent="-228600" algn="just">
              <a:lnSpc>
                <a:spcPts val="2390"/>
              </a:lnSpc>
              <a:spcBef>
                <a:spcPts val="5"/>
              </a:spcBef>
            </a:pPr>
            <a:r>
              <a:rPr dirty="0">
                <a:latin typeface="Times New Roman" panose="02020603050405020304" pitchFamily="18" charset="0"/>
                <a:cs typeface="Times New Roman" panose="02020603050405020304" pitchFamily="18" charset="0"/>
              </a:rPr>
              <a:t> </a:t>
            </a:r>
            <a:r>
              <a:rPr b="1" i="1" dirty="0">
                <a:latin typeface="Times New Roman" panose="02020603050405020304" pitchFamily="18" charset="0"/>
                <a:cs typeface="Times New Roman" panose="02020603050405020304" pitchFamily="18" charset="0"/>
              </a:rPr>
              <a:t>n</a:t>
            </a:r>
            <a:r>
              <a:rPr b="1" dirty="0">
                <a:latin typeface="Times New Roman" panose="02020603050405020304" pitchFamily="18" charset="0"/>
                <a:cs typeface="Times New Roman" panose="02020603050405020304" pitchFamily="18" charset="0"/>
              </a:rPr>
              <a:t>-type </a:t>
            </a:r>
            <a:r>
              <a:rPr b="1" spc="-10" dirty="0">
                <a:latin typeface="Times New Roman" panose="02020603050405020304" pitchFamily="18" charset="0"/>
                <a:cs typeface="Times New Roman" panose="02020603050405020304" pitchFamily="18" charset="0"/>
              </a:rPr>
              <a:t>material </a:t>
            </a:r>
            <a:r>
              <a:rPr b="1" dirty="0">
                <a:latin typeface="Times New Roman" panose="02020603050405020304" pitchFamily="18" charset="0"/>
                <a:cs typeface="Times New Roman" panose="02020603050405020304" pitchFamily="18" charset="0"/>
              </a:rPr>
              <a:t>is </a:t>
            </a:r>
            <a:r>
              <a:rPr b="1" spc="-5" dirty="0">
                <a:latin typeface="Times New Roman" panose="02020603050405020304" pitchFamily="18" charset="0"/>
                <a:cs typeface="Times New Roman" panose="02020603050405020304" pitchFamily="18" charset="0"/>
              </a:rPr>
              <a:t>formed </a:t>
            </a:r>
            <a:r>
              <a:rPr b="1" spc="-10" dirty="0">
                <a:latin typeface="Times New Roman" panose="02020603050405020304" pitchFamily="18" charset="0"/>
                <a:cs typeface="Times New Roman" panose="02020603050405020304" pitchFamily="18" charset="0"/>
              </a:rPr>
              <a:t>by </a:t>
            </a:r>
            <a:r>
              <a:rPr b="1" dirty="0">
                <a:latin typeface="Times New Roman" panose="02020603050405020304" pitchFamily="18" charset="0"/>
                <a:cs typeface="Times New Roman" panose="02020603050405020304" pitchFamily="18" charset="0"/>
              </a:rPr>
              <a:t>adding </a:t>
            </a:r>
            <a:r>
              <a:rPr b="1" spc="-15" dirty="0">
                <a:latin typeface="Times New Roman" panose="02020603050405020304" pitchFamily="18" charset="0"/>
                <a:cs typeface="Times New Roman" panose="02020603050405020304" pitchFamily="18" charset="0"/>
              </a:rPr>
              <a:t>pentavalent </a:t>
            </a:r>
            <a:r>
              <a:rPr b="1" dirty="0">
                <a:latin typeface="Times New Roman" panose="02020603050405020304" pitchFamily="18" charset="0"/>
                <a:cs typeface="Times New Roman" panose="02020603050405020304" pitchFamily="18" charset="0"/>
              </a:rPr>
              <a:t>(5 </a:t>
            </a:r>
            <a:r>
              <a:rPr b="1" spc="-10" dirty="0">
                <a:latin typeface="Times New Roman" panose="02020603050405020304" pitchFamily="18" charset="0"/>
                <a:cs typeface="Times New Roman" panose="02020603050405020304" pitchFamily="18" charset="0"/>
              </a:rPr>
              <a:t>valence </a:t>
            </a:r>
            <a:r>
              <a:rPr b="1" spc="-5" dirty="0">
                <a:latin typeface="Times New Roman" panose="02020603050405020304" pitchFamily="18" charset="0"/>
                <a:cs typeface="Times New Roman" panose="02020603050405020304" pitchFamily="18" charset="0"/>
              </a:rPr>
              <a:t>electrons) impurity </a:t>
            </a:r>
            <a:r>
              <a:rPr b="1" spc="-440" dirty="0">
                <a:latin typeface="Times New Roman" panose="02020603050405020304" pitchFamily="18" charset="0"/>
                <a:cs typeface="Times New Roman" panose="02020603050405020304" pitchFamily="18" charset="0"/>
              </a:rPr>
              <a:t> </a:t>
            </a:r>
            <a:r>
              <a:rPr b="1" spc="-10" dirty="0" smtClean="0">
                <a:latin typeface="Times New Roman" panose="02020603050405020304" pitchFamily="18" charset="0"/>
                <a:cs typeface="Times New Roman" panose="02020603050405020304" pitchFamily="18" charset="0"/>
              </a:rPr>
              <a:t>atoms</a:t>
            </a:r>
            <a:r>
              <a:rPr lang="en-US" b="1" spc="-10" dirty="0" smtClean="0">
                <a:latin typeface="Times New Roman" panose="02020603050405020304" pitchFamily="18" charset="0"/>
                <a:cs typeface="Times New Roman" panose="02020603050405020304" pitchFamily="18" charset="0"/>
              </a:rPr>
              <a:t> to the crystalline structure of Si</a:t>
            </a:r>
            <a:r>
              <a:rPr b="1" dirty="0" smtClean="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a:t>
            </a:r>
            <a:r>
              <a:rPr b="1" spc="-15" dirty="0">
                <a:solidFill>
                  <a:srgbClr val="FF0000"/>
                </a:solidFill>
                <a:latin typeface="Times New Roman" panose="02020603050405020304" pitchFamily="18" charset="0"/>
                <a:cs typeface="Times New Roman" panose="02020603050405020304" pitchFamily="18" charset="0"/>
              </a:rPr>
              <a:t>Pentavalent</a:t>
            </a:r>
            <a:r>
              <a:rPr b="1" spc="-20" dirty="0">
                <a:solidFill>
                  <a:srgbClr val="FF0000"/>
                </a:solidFill>
                <a:latin typeface="Times New Roman" panose="02020603050405020304" pitchFamily="18" charset="0"/>
                <a:cs typeface="Times New Roman" panose="02020603050405020304" pitchFamily="18" charset="0"/>
              </a:rPr>
              <a:t> </a:t>
            </a:r>
            <a:r>
              <a:rPr b="1" spc="-5" dirty="0">
                <a:solidFill>
                  <a:srgbClr val="FF0000"/>
                </a:solidFill>
                <a:latin typeface="Times New Roman" panose="02020603050405020304" pitchFamily="18" charset="0"/>
                <a:cs typeface="Times New Roman" panose="02020603050405020304" pitchFamily="18" charset="0"/>
              </a:rPr>
              <a:t>impurities</a:t>
            </a:r>
            <a:r>
              <a:rPr b="1" spc="-35" dirty="0">
                <a:solidFill>
                  <a:srgbClr val="FF0000"/>
                </a:solidFill>
                <a:latin typeface="Times New Roman" panose="02020603050405020304" pitchFamily="18" charset="0"/>
                <a:cs typeface="Times New Roman" panose="02020603050405020304" pitchFamily="18" charset="0"/>
              </a:rPr>
              <a:t> </a:t>
            </a:r>
            <a:r>
              <a:rPr b="1" dirty="0">
                <a:solidFill>
                  <a:srgbClr val="FF0000"/>
                </a:solidFill>
                <a:latin typeface="Times New Roman" panose="02020603050405020304" pitchFamily="18" charset="0"/>
                <a:cs typeface="Times New Roman" panose="02020603050405020304" pitchFamily="18" charset="0"/>
              </a:rPr>
              <a:t>:</a:t>
            </a:r>
            <a:r>
              <a:rPr b="1" spc="-10" dirty="0">
                <a:solidFill>
                  <a:srgbClr val="FF0000"/>
                </a:solidFill>
                <a:latin typeface="Times New Roman" panose="02020603050405020304" pitchFamily="18" charset="0"/>
                <a:cs typeface="Times New Roman" panose="02020603050405020304" pitchFamily="18" charset="0"/>
              </a:rPr>
              <a:t> </a:t>
            </a:r>
            <a:r>
              <a:rPr b="1" spc="-5" dirty="0">
                <a:solidFill>
                  <a:srgbClr val="FF0000"/>
                </a:solidFill>
                <a:latin typeface="Times New Roman" panose="02020603050405020304" pitchFamily="18" charset="0"/>
                <a:cs typeface="Times New Roman" panose="02020603050405020304" pitchFamily="18" charset="0"/>
              </a:rPr>
              <a:t>Phosphorous</a:t>
            </a:r>
            <a:r>
              <a:rPr b="1" spc="-30" dirty="0">
                <a:solidFill>
                  <a:srgbClr val="FF0000"/>
                </a:solidFill>
                <a:latin typeface="Times New Roman" panose="02020603050405020304" pitchFamily="18" charset="0"/>
                <a:cs typeface="Times New Roman" panose="02020603050405020304" pitchFamily="18" charset="0"/>
              </a:rPr>
              <a:t> </a:t>
            </a:r>
            <a:r>
              <a:rPr b="1" dirty="0">
                <a:solidFill>
                  <a:srgbClr val="FF0000"/>
                </a:solidFill>
                <a:latin typeface="Times New Roman" panose="02020603050405020304" pitchFamily="18" charset="0"/>
                <a:cs typeface="Times New Roman" panose="02020603050405020304" pitchFamily="18" charset="0"/>
              </a:rPr>
              <a:t>,</a:t>
            </a:r>
            <a:r>
              <a:rPr b="1" spc="-10" dirty="0">
                <a:solidFill>
                  <a:srgbClr val="FF0000"/>
                </a:solidFill>
                <a:latin typeface="Times New Roman" panose="02020603050405020304" pitchFamily="18" charset="0"/>
                <a:cs typeface="Times New Roman" panose="02020603050405020304" pitchFamily="18" charset="0"/>
              </a:rPr>
              <a:t> </a:t>
            </a:r>
            <a:r>
              <a:rPr b="1" spc="-5" dirty="0">
                <a:solidFill>
                  <a:srgbClr val="FF0000"/>
                </a:solidFill>
                <a:latin typeface="Times New Roman" panose="02020603050405020304" pitchFamily="18" charset="0"/>
                <a:cs typeface="Times New Roman" panose="02020603050405020304" pitchFamily="18" charset="0"/>
              </a:rPr>
              <a:t>Arsenic, Antimony</a:t>
            </a:r>
            <a:r>
              <a:rPr spc="-5" dirty="0" smtClean="0">
                <a:latin typeface="Times New Roman" panose="02020603050405020304" pitchFamily="18" charset="0"/>
                <a:cs typeface="Times New Roman" panose="02020603050405020304" pitchFamily="18" charset="0"/>
              </a:rPr>
              <a:t>)</a:t>
            </a:r>
            <a:r>
              <a:rPr lang="en-US" spc="-5" dirty="0" smtClean="0">
                <a:latin typeface="Times New Roman" panose="02020603050405020304" pitchFamily="18" charset="0"/>
                <a:cs typeface="Times New Roman" panose="02020603050405020304" pitchFamily="18" charset="0"/>
              </a:rPr>
              <a:t>-DONORS (as each impurity atom donates one electron)</a:t>
            </a:r>
            <a:endParaRPr dirty="0">
              <a:latin typeface="Times New Roman" panose="02020603050405020304" pitchFamily="18" charset="0"/>
              <a:cs typeface="Times New Roman" panose="02020603050405020304" pitchFamily="18" charset="0"/>
            </a:endParaRPr>
          </a:p>
          <a:p>
            <a:pPr marL="12700" algn="just">
              <a:lnSpc>
                <a:spcPts val="2320"/>
              </a:lnSpc>
            </a:pPr>
            <a:r>
              <a:rPr spc="-5" dirty="0">
                <a:latin typeface="Times New Roman" panose="02020603050405020304" pitchFamily="18" charset="0"/>
                <a:cs typeface="Times New Roman" panose="02020603050405020304" pitchFamily="18" charset="0"/>
              </a:rPr>
              <a:t>--</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electrons</a:t>
            </a:r>
            <a:r>
              <a:rPr spc="1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are</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called</a:t>
            </a:r>
            <a:r>
              <a:rPr dirty="0">
                <a:latin typeface="Times New Roman" panose="02020603050405020304" pitchFamily="18" charset="0"/>
                <a:cs typeface="Times New Roman" panose="02020603050405020304" pitchFamily="18" charset="0"/>
              </a:rPr>
              <a:t> majority </a:t>
            </a:r>
            <a:r>
              <a:rPr spc="-10" dirty="0">
                <a:latin typeface="Times New Roman" panose="02020603050405020304" pitchFamily="18" charset="0"/>
                <a:cs typeface="Times New Roman" panose="02020603050405020304" pitchFamily="18" charset="0"/>
              </a:rPr>
              <a:t>carriers</a:t>
            </a:r>
            <a:r>
              <a:rPr spc="2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in</a:t>
            </a:r>
            <a:r>
              <a:rPr spc="5" dirty="0">
                <a:latin typeface="Times New Roman" panose="02020603050405020304" pitchFamily="18" charset="0"/>
                <a:cs typeface="Times New Roman" panose="02020603050405020304" pitchFamily="18" charset="0"/>
              </a:rPr>
              <a:t> </a:t>
            </a:r>
            <a:r>
              <a:rPr i="1" dirty="0">
                <a:latin typeface="Times New Roman" panose="02020603050405020304" pitchFamily="18" charset="0"/>
                <a:cs typeface="Times New Roman" panose="02020603050405020304" pitchFamily="18" charset="0"/>
              </a:rPr>
              <a:t>n</a:t>
            </a:r>
            <a:r>
              <a:rPr dirty="0">
                <a:latin typeface="Times New Roman" panose="02020603050405020304" pitchFamily="18" charset="0"/>
                <a:cs typeface="Times New Roman" panose="02020603050405020304" pitchFamily="18" charset="0"/>
              </a:rPr>
              <a:t>-type</a:t>
            </a:r>
            <a:r>
              <a:rPr spc="-2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material</a:t>
            </a:r>
            <a:endParaRPr dirty="0">
              <a:latin typeface="Times New Roman" panose="02020603050405020304" pitchFamily="18" charset="0"/>
              <a:cs typeface="Times New Roman" panose="02020603050405020304" pitchFamily="18" charset="0"/>
            </a:endParaRPr>
          </a:p>
          <a:p>
            <a:pPr marL="12700" algn="just">
              <a:lnSpc>
                <a:spcPct val="100000"/>
              </a:lnSpc>
            </a:pPr>
            <a:r>
              <a:rPr spc="-5" dirty="0">
                <a:latin typeface="Times New Roman" panose="02020603050405020304" pitchFamily="18" charset="0"/>
                <a:cs typeface="Times New Roman" panose="02020603050405020304" pitchFamily="18" charset="0"/>
              </a:rPr>
              <a:t>--</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holes</a:t>
            </a:r>
            <a:r>
              <a:rPr spc="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are</a:t>
            </a:r>
            <a:r>
              <a:rPr spc="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called</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minority </a:t>
            </a:r>
            <a:r>
              <a:rPr spc="-10" dirty="0">
                <a:latin typeface="Times New Roman" panose="02020603050405020304" pitchFamily="18" charset="0"/>
                <a:cs typeface="Times New Roman" panose="02020603050405020304" pitchFamily="18" charset="0"/>
              </a:rPr>
              <a:t>carriers</a:t>
            </a:r>
            <a:r>
              <a:rPr spc="2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in</a:t>
            </a:r>
            <a:r>
              <a:rPr spc="20" dirty="0">
                <a:latin typeface="Times New Roman" panose="02020603050405020304" pitchFamily="18" charset="0"/>
                <a:cs typeface="Times New Roman" panose="02020603050405020304" pitchFamily="18" charset="0"/>
              </a:rPr>
              <a:t> </a:t>
            </a:r>
            <a:r>
              <a:rPr i="1" dirty="0">
                <a:latin typeface="Times New Roman" panose="02020603050405020304" pitchFamily="18" charset="0"/>
                <a:cs typeface="Times New Roman" panose="02020603050405020304" pitchFamily="18" charset="0"/>
              </a:rPr>
              <a:t>n</a:t>
            </a:r>
            <a:r>
              <a:rPr dirty="0">
                <a:latin typeface="Times New Roman" panose="02020603050405020304" pitchFamily="18" charset="0"/>
                <a:cs typeface="Times New Roman" panose="02020603050405020304" pitchFamily="18" charset="0"/>
              </a:rPr>
              <a:t>-type</a:t>
            </a:r>
            <a:r>
              <a:rPr spc="-1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material</a:t>
            </a:r>
            <a:endParaRPr dirty="0">
              <a:latin typeface="Times New Roman" panose="02020603050405020304" pitchFamily="18" charset="0"/>
              <a:cs typeface="Times New Roman" panose="02020603050405020304" pitchFamily="18" charset="0"/>
            </a:endParaRPr>
          </a:p>
          <a:p>
            <a:pPr algn="just">
              <a:lnSpc>
                <a:spcPct val="100000"/>
              </a:lnSpc>
              <a:spcBef>
                <a:spcPts val="40"/>
              </a:spcBef>
            </a:pPr>
            <a:endParaRPr dirty="0">
              <a:latin typeface="Times New Roman" panose="02020603050405020304" pitchFamily="18" charset="0"/>
              <a:cs typeface="Times New Roman" panose="02020603050405020304" pitchFamily="18" charset="0"/>
            </a:endParaRPr>
          </a:p>
          <a:p>
            <a:pPr marL="297180" marR="334010" indent="-285115" algn="just"/>
            <a:r>
              <a:rPr dirty="0">
                <a:latin typeface="Times New Roman" panose="02020603050405020304" pitchFamily="18" charset="0"/>
                <a:cs typeface="Times New Roman" panose="02020603050405020304" pitchFamily="18" charset="0"/>
              </a:rPr>
              <a:t></a:t>
            </a:r>
            <a:r>
              <a:rPr spc="240" dirty="0">
                <a:latin typeface="Times New Roman" panose="02020603050405020304" pitchFamily="18" charset="0"/>
                <a:cs typeface="Times New Roman" panose="02020603050405020304" pitchFamily="18" charset="0"/>
              </a:rPr>
              <a:t> </a:t>
            </a:r>
            <a:r>
              <a:rPr b="1" i="1" dirty="0">
                <a:latin typeface="Times New Roman" panose="02020603050405020304" pitchFamily="18" charset="0"/>
                <a:cs typeface="Times New Roman" panose="02020603050405020304" pitchFamily="18" charset="0"/>
              </a:rPr>
              <a:t>p</a:t>
            </a:r>
            <a:r>
              <a:rPr b="1" dirty="0">
                <a:latin typeface="Times New Roman" panose="02020603050405020304" pitchFamily="18" charset="0"/>
                <a:cs typeface="Times New Roman" panose="02020603050405020304" pitchFamily="18" charset="0"/>
              </a:rPr>
              <a:t>-type</a:t>
            </a:r>
            <a:r>
              <a:rPr b="1" spc="-15" dirty="0">
                <a:latin typeface="Times New Roman" panose="02020603050405020304" pitchFamily="18" charset="0"/>
                <a:cs typeface="Times New Roman" panose="02020603050405020304" pitchFamily="18" charset="0"/>
              </a:rPr>
              <a:t> </a:t>
            </a:r>
            <a:r>
              <a:rPr b="1" spc="-10" dirty="0">
                <a:latin typeface="Times New Roman" panose="02020603050405020304" pitchFamily="18" charset="0"/>
                <a:cs typeface="Times New Roman" panose="02020603050405020304" pitchFamily="18" charset="0"/>
              </a:rPr>
              <a:t>material</a:t>
            </a:r>
            <a:r>
              <a:rPr b="1" spc="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is</a:t>
            </a:r>
            <a:r>
              <a:rPr b="1" spc="-5" dirty="0">
                <a:latin typeface="Times New Roman" panose="02020603050405020304" pitchFamily="18" charset="0"/>
                <a:cs typeface="Times New Roman" panose="02020603050405020304" pitchFamily="18" charset="0"/>
              </a:rPr>
              <a:t> formed</a:t>
            </a:r>
            <a:r>
              <a:rPr b="1" spc="10"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by </a:t>
            </a:r>
            <a:r>
              <a:rPr b="1" dirty="0">
                <a:latin typeface="Times New Roman" panose="02020603050405020304" pitchFamily="18" charset="0"/>
                <a:cs typeface="Times New Roman" panose="02020603050405020304" pitchFamily="18" charset="0"/>
              </a:rPr>
              <a:t>adding </a:t>
            </a:r>
            <a:r>
              <a:rPr b="1" spc="-10" dirty="0">
                <a:latin typeface="Times New Roman" panose="02020603050405020304" pitchFamily="18" charset="0"/>
                <a:cs typeface="Times New Roman" panose="02020603050405020304" pitchFamily="18" charset="0"/>
              </a:rPr>
              <a:t>trivalent</a:t>
            </a:r>
            <a:r>
              <a:rPr b="1" spc="-1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(3</a:t>
            </a:r>
            <a:r>
              <a:rPr b="1" spc="5" dirty="0">
                <a:latin typeface="Times New Roman" panose="02020603050405020304" pitchFamily="18" charset="0"/>
                <a:cs typeface="Times New Roman" panose="02020603050405020304" pitchFamily="18" charset="0"/>
              </a:rPr>
              <a:t> </a:t>
            </a:r>
            <a:r>
              <a:rPr b="1" spc="-10" dirty="0">
                <a:latin typeface="Times New Roman" panose="02020603050405020304" pitchFamily="18" charset="0"/>
                <a:cs typeface="Times New Roman" panose="02020603050405020304" pitchFamily="18" charset="0"/>
              </a:rPr>
              <a:t>valence</a:t>
            </a:r>
            <a:r>
              <a:rPr b="1" spc="-5" dirty="0">
                <a:latin typeface="Times New Roman" panose="02020603050405020304" pitchFamily="18" charset="0"/>
                <a:cs typeface="Times New Roman" panose="02020603050405020304" pitchFamily="18" charset="0"/>
              </a:rPr>
              <a:t> electrons)</a:t>
            </a:r>
            <a:r>
              <a:rPr b="1" spc="-15" dirty="0">
                <a:latin typeface="Times New Roman" panose="02020603050405020304" pitchFamily="18" charset="0"/>
                <a:cs typeface="Times New Roman" panose="02020603050405020304" pitchFamily="18" charset="0"/>
              </a:rPr>
              <a:t> </a:t>
            </a:r>
            <a:r>
              <a:rPr b="1" spc="-5" dirty="0">
                <a:latin typeface="Times New Roman" panose="02020603050405020304" pitchFamily="18" charset="0"/>
                <a:cs typeface="Times New Roman" panose="02020603050405020304" pitchFamily="18" charset="0"/>
              </a:rPr>
              <a:t>impurity </a:t>
            </a:r>
            <a:r>
              <a:rPr b="1" spc="-434" dirty="0">
                <a:latin typeface="Times New Roman" panose="02020603050405020304" pitchFamily="18" charset="0"/>
                <a:cs typeface="Times New Roman" panose="02020603050405020304" pitchFamily="18" charset="0"/>
              </a:rPr>
              <a:t> </a:t>
            </a:r>
            <a:r>
              <a:rPr b="1" spc="-10" dirty="0">
                <a:latin typeface="Times New Roman" panose="02020603050405020304" pitchFamily="18" charset="0"/>
                <a:cs typeface="Times New Roman" panose="02020603050405020304" pitchFamily="18" charset="0"/>
              </a:rPr>
              <a:t>atoms</a:t>
            </a:r>
            <a:r>
              <a:rPr b="1" spc="-5" dirty="0">
                <a:latin typeface="Times New Roman" panose="02020603050405020304" pitchFamily="18" charset="0"/>
                <a:cs typeface="Times New Roman" panose="02020603050405020304" pitchFamily="18" charset="0"/>
              </a:rPr>
              <a:t> </a:t>
            </a:r>
            <a:r>
              <a:rPr lang="en-US" b="1" spc="-10" dirty="0">
                <a:latin typeface="Times New Roman" panose="02020603050405020304" pitchFamily="18" charset="0"/>
                <a:cs typeface="Times New Roman" panose="02020603050405020304" pitchFamily="18" charset="0"/>
              </a:rPr>
              <a:t>to the crystalline structure of Si</a:t>
            </a:r>
            <a:r>
              <a:rPr lang="en-US" b="1" dirty="0">
                <a:latin typeface="Times New Roman" panose="02020603050405020304" pitchFamily="18" charset="0"/>
                <a:cs typeface="Times New Roman" panose="02020603050405020304" pitchFamily="18" charset="0"/>
              </a:rPr>
              <a:t> </a:t>
            </a:r>
            <a:r>
              <a:rPr b="1" spc="-15" dirty="0" smtClean="0">
                <a:latin typeface="Times New Roman" panose="02020603050405020304" pitchFamily="18" charset="0"/>
                <a:cs typeface="Times New Roman" panose="02020603050405020304" pitchFamily="18" charset="0"/>
              </a:rPr>
              <a:t>(</a:t>
            </a:r>
            <a:r>
              <a:rPr b="1" spc="-15" dirty="0">
                <a:solidFill>
                  <a:srgbClr val="FF0000"/>
                </a:solidFill>
                <a:latin typeface="Times New Roman" panose="02020603050405020304" pitchFamily="18" charset="0"/>
                <a:cs typeface="Times New Roman" panose="02020603050405020304" pitchFamily="18" charset="0"/>
              </a:rPr>
              <a:t>Tri-valent</a:t>
            </a:r>
            <a:r>
              <a:rPr b="1" spc="-30" dirty="0">
                <a:solidFill>
                  <a:srgbClr val="FF0000"/>
                </a:solidFill>
                <a:latin typeface="Times New Roman" panose="02020603050405020304" pitchFamily="18" charset="0"/>
                <a:cs typeface="Times New Roman" panose="02020603050405020304" pitchFamily="18" charset="0"/>
              </a:rPr>
              <a:t> </a:t>
            </a:r>
            <a:r>
              <a:rPr b="1" spc="-5" dirty="0">
                <a:solidFill>
                  <a:srgbClr val="FF0000"/>
                </a:solidFill>
                <a:latin typeface="Times New Roman" panose="02020603050405020304" pitchFamily="18" charset="0"/>
                <a:cs typeface="Times New Roman" panose="02020603050405020304" pitchFamily="18" charset="0"/>
              </a:rPr>
              <a:t>impurities</a:t>
            </a:r>
            <a:r>
              <a:rPr b="1" spc="-10" dirty="0">
                <a:solidFill>
                  <a:srgbClr val="FF0000"/>
                </a:solidFill>
                <a:latin typeface="Times New Roman" panose="02020603050405020304" pitchFamily="18" charset="0"/>
                <a:cs typeface="Times New Roman" panose="02020603050405020304" pitchFamily="18" charset="0"/>
              </a:rPr>
              <a:t> </a:t>
            </a:r>
            <a:r>
              <a:rPr b="1" dirty="0">
                <a:solidFill>
                  <a:srgbClr val="FF0000"/>
                </a:solidFill>
                <a:latin typeface="Times New Roman" panose="02020603050405020304" pitchFamily="18" charset="0"/>
                <a:cs typeface="Times New Roman" panose="02020603050405020304" pitchFamily="18" charset="0"/>
              </a:rPr>
              <a:t>:</a:t>
            </a:r>
            <a:r>
              <a:rPr b="1" spc="-15" dirty="0">
                <a:solidFill>
                  <a:srgbClr val="FF0000"/>
                </a:solidFill>
                <a:latin typeface="Times New Roman" panose="02020603050405020304" pitchFamily="18" charset="0"/>
                <a:cs typeface="Times New Roman" panose="02020603050405020304" pitchFamily="18" charset="0"/>
              </a:rPr>
              <a:t> </a:t>
            </a:r>
            <a:r>
              <a:rPr b="1" spc="-5" dirty="0">
                <a:solidFill>
                  <a:srgbClr val="FF0000"/>
                </a:solidFill>
                <a:latin typeface="Times New Roman" panose="02020603050405020304" pitchFamily="18" charset="0"/>
                <a:cs typeface="Times New Roman" panose="02020603050405020304" pitchFamily="18" charset="0"/>
              </a:rPr>
              <a:t>Boron</a:t>
            </a:r>
            <a:r>
              <a:rPr b="1" dirty="0">
                <a:solidFill>
                  <a:srgbClr val="FF0000"/>
                </a:solidFill>
                <a:latin typeface="Times New Roman" panose="02020603050405020304" pitchFamily="18" charset="0"/>
                <a:cs typeface="Times New Roman" panose="02020603050405020304" pitchFamily="18" charset="0"/>
              </a:rPr>
              <a:t> (B),</a:t>
            </a:r>
            <a:r>
              <a:rPr b="1" spc="10" dirty="0">
                <a:solidFill>
                  <a:srgbClr val="FF0000"/>
                </a:solidFill>
                <a:latin typeface="Times New Roman" panose="02020603050405020304" pitchFamily="18" charset="0"/>
                <a:cs typeface="Times New Roman" panose="02020603050405020304" pitchFamily="18" charset="0"/>
              </a:rPr>
              <a:t> </a:t>
            </a:r>
            <a:r>
              <a:rPr b="1" dirty="0">
                <a:solidFill>
                  <a:srgbClr val="FF0000"/>
                </a:solidFill>
                <a:latin typeface="Times New Roman" panose="02020603050405020304" pitchFamily="18" charset="0"/>
                <a:cs typeface="Times New Roman" panose="02020603050405020304" pitchFamily="18" charset="0"/>
              </a:rPr>
              <a:t>Gallium</a:t>
            </a:r>
            <a:r>
              <a:rPr b="1" spc="-40" dirty="0">
                <a:solidFill>
                  <a:srgbClr val="FF0000"/>
                </a:solidFill>
                <a:latin typeface="Times New Roman" panose="02020603050405020304" pitchFamily="18" charset="0"/>
                <a:cs typeface="Times New Roman" panose="02020603050405020304" pitchFamily="18" charset="0"/>
              </a:rPr>
              <a:t> </a:t>
            </a:r>
            <a:r>
              <a:rPr b="1" dirty="0">
                <a:solidFill>
                  <a:srgbClr val="FF0000"/>
                </a:solidFill>
                <a:latin typeface="Times New Roman" panose="02020603050405020304" pitchFamily="18" charset="0"/>
                <a:cs typeface="Times New Roman" panose="02020603050405020304" pitchFamily="18" charset="0"/>
              </a:rPr>
              <a:t>(G),</a:t>
            </a:r>
            <a:r>
              <a:rPr b="1" spc="5" dirty="0">
                <a:solidFill>
                  <a:srgbClr val="FF0000"/>
                </a:solidFill>
                <a:latin typeface="Times New Roman" panose="02020603050405020304" pitchFamily="18" charset="0"/>
                <a:cs typeface="Times New Roman" panose="02020603050405020304" pitchFamily="18" charset="0"/>
              </a:rPr>
              <a:t> </a:t>
            </a:r>
            <a:r>
              <a:rPr b="1" spc="-5" dirty="0">
                <a:solidFill>
                  <a:srgbClr val="FF0000"/>
                </a:solidFill>
                <a:latin typeface="Times New Roman" panose="02020603050405020304" pitchFamily="18" charset="0"/>
                <a:cs typeface="Times New Roman" panose="02020603050405020304" pitchFamily="18" charset="0"/>
              </a:rPr>
              <a:t>Indium(In),</a:t>
            </a:r>
            <a:r>
              <a:rPr b="1" dirty="0">
                <a:solidFill>
                  <a:srgbClr val="FF0000"/>
                </a:solidFill>
                <a:latin typeface="Times New Roman" panose="02020603050405020304" pitchFamily="18" charset="0"/>
                <a:cs typeface="Times New Roman" panose="02020603050405020304" pitchFamily="18" charset="0"/>
              </a:rPr>
              <a:t> </a:t>
            </a:r>
            <a:r>
              <a:rPr b="1" spc="-5" dirty="0" err="1">
                <a:solidFill>
                  <a:srgbClr val="FF0000"/>
                </a:solidFill>
                <a:latin typeface="Times New Roman" panose="02020603050405020304" pitchFamily="18" charset="0"/>
                <a:cs typeface="Times New Roman" panose="02020603050405020304" pitchFamily="18" charset="0"/>
              </a:rPr>
              <a:t>Aluminium</a:t>
            </a:r>
            <a:r>
              <a:rPr b="1" spc="-5" dirty="0">
                <a:solidFill>
                  <a:srgbClr val="FF0000"/>
                </a:solidFill>
                <a:latin typeface="Times New Roman" panose="02020603050405020304" pitchFamily="18" charset="0"/>
                <a:cs typeface="Times New Roman" panose="02020603050405020304" pitchFamily="18" charset="0"/>
              </a:rPr>
              <a:t>(Al</a:t>
            </a:r>
            <a:r>
              <a:rPr b="1" spc="-5" dirty="0" smtClean="0">
                <a:solidFill>
                  <a:srgbClr val="FF0000"/>
                </a:solidFill>
                <a:latin typeface="Times New Roman" panose="02020603050405020304" pitchFamily="18" charset="0"/>
                <a:cs typeface="Times New Roman" panose="02020603050405020304" pitchFamily="18" charset="0"/>
              </a:rPr>
              <a:t>)</a:t>
            </a:r>
            <a:r>
              <a:rPr spc="-5" dirty="0" smtClean="0">
                <a:latin typeface="Times New Roman" panose="02020603050405020304" pitchFamily="18" charset="0"/>
                <a:cs typeface="Times New Roman" panose="02020603050405020304" pitchFamily="18" charset="0"/>
              </a:rPr>
              <a:t>)</a:t>
            </a:r>
            <a:r>
              <a:rPr lang="en-US" spc="-5" dirty="0" smtClean="0">
                <a:latin typeface="Times New Roman" panose="02020603050405020304" pitchFamily="18" charset="0"/>
                <a:cs typeface="Times New Roman" panose="02020603050405020304" pitchFamily="18" charset="0"/>
              </a:rPr>
              <a:t>-ACCEPTORS </a:t>
            </a:r>
            <a:r>
              <a:rPr lang="en-US" spc="-5" dirty="0">
                <a:latin typeface="Times New Roman" panose="02020603050405020304" pitchFamily="18" charset="0"/>
                <a:cs typeface="Times New Roman" panose="02020603050405020304" pitchFamily="18" charset="0"/>
              </a:rPr>
              <a:t>(as each impurity </a:t>
            </a:r>
            <a:r>
              <a:rPr lang="en-US" spc="-5" dirty="0" smtClean="0">
                <a:latin typeface="Times New Roman" panose="02020603050405020304" pitchFamily="18" charset="0"/>
                <a:cs typeface="Times New Roman" panose="02020603050405020304" pitchFamily="18" charset="0"/>
              </a:rPr>
              <a:t>atom generates </a:t>
            </a:r>
            <a:r>
              <a:rPr lang="en-US" spc="-5" dirty="0">
                <a:latin typeface="Times New Roman" panose="02020603050405020304" pitchFamily="18" charset="0"/>
                <a:cs typeface="Times New Roman" panose="02020603050405020304" pitchFamily="18" charset="0"/>
              </a:rPr>
              <a:t>one electron</a:t>
            </a:r>
            <a:r>
              <a:rPr lang="en-US" spc="-5" dirty="0" smtClean="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12700" algn="just">
              <a:lnSpc>
                <a:spcPct val="100000"/>
              </a:lnSpc>
            </a:pPr>
            <a:r>
              <a:rPr spc="-5" dirty="0">
                <a:latin typeface="Times New Roman" panose="02020603050405020304" pitchFamily="18" charset="0"/>
                <a:cs typeface="Times New Roman" panose="02020603050405020304" pitchFamily="18" charset="0"/>
              </a:rPr>
              <a:t>--</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holes</a:t>
            </a:r>
            <a:r>
              <a:rPr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are</a:t>
            </a:r>
            <a:r>
              <a:rPr spc="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called </a:t>
            </a:r>
            <a:r>
              <a:rPr dirty="0">
                <a:latin typeface="Times New Roman" panose="02020603050405020304" pitchFamily="18" charset="0"/>
                <a:cs typeface="Times New Roman" panose="02020603050405020304" pitchFamily="18" charset="0"/>
              </a:rPr>
              <a:t>majority</a:t>
            </a:r>
            <a:r>
              <a:rPr spc="-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carriers</a:t>
            </a:r>
            <a:r>
              <a:rPr spc="2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in </a:t>
            </a:r>
            <a:r>
              <a:rPr i="1" dirty="0">
                <a:latin typeface="Times New Roman" panose="02020603050405020304" pitchFamily="18" charset="0"/>
                <a:cs typeface="Times New Roman" panose="02020603050405020304" pitchFamily="18" charset="0"/>
              </a:rPr>
              <a:t>p</a:t>
            </a:r>
            <a:r>
              <a:rPr dirty="0">
                <a:latin typeface="Times New Roman" panose="02020603050405020304" pitchFamily="18" charset="0"/>
                <a:cs typeface="Times New Roman" panose="02020603050405020304" pitchFamily="18" charset="0"/>
              </a:rPr>
              <a:t>-type</a:t>
            </a:r>
            <a:r>
              <a:rPr spc="-10" dirty="0">
                <a:latin typeface="Times New Roman" panose="02020603050405020304" pitchFamily="18" charset="0"/>
                <a:cs typeface="Times New Roman" panose="02020603050405020304" pitchFamily="18" charset="0"/>
              </a:rPr>
              <a:t> material</a:t>
            </a:r>
            <a:endParaRPr dirty="0">
              <a:latin typeface="Times New Roman" panose="02020603050405020304" pitchFamily="18" charset="0"/>
              <a:cs typeface="Times New Roman" panose="02020603050405020304" pitchFamily="18" charset="0"/>
            </a:endParaRPr>
          </a:p>
          <a:p>
            <a:pPr marL="12700" algn="just">
              <a:lnSpc>
                <a:spcPct val="100000"/>
              </a:lnSpc>
            </a:pPr>
            <a:r>
              <a:rPr spc="-5" dirty="0">
                <a:latin typeface="Times New Roman" panose="02020603050405020304" pitchFamily="18" charset="0"/>
                <a:cs typeface="Times New Roman" panose="02020603050405020304" pitchFamily="18" charset="0"/>
              </a:rPr>
              <a:t>--</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electrons</a:t>
            </a:r>
            <a:r>
              <a:rPr spc="1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are</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called</a:t>
            </a:r>
            <a:r>
              <a:rPr dirty="0">
                <a:latin typeface="Times New Roman" panose="02020603050405020304" pitchFamily="18" charset="0"/>
                <a:cs typeface="Times New Roman" panose="02020603050405020304" pitchFamily="18" charset="0"/>
              </a:rPr>
              <a:t> minority </a:t>
            </a:r>
            <a:r>
              <a:rPr spc="-10" dirty="0">
                <a:latin typeface="Times New Roman" panose="02020603050405020304" pitchFamily="18" charset="0"/>
                <a:cs typeface="Times New Roman" panose="02020603050405020304" pitchFamily="18" charset="0"/>
              </a:rPr>
              <a:t>carriers</a:t>
            </a:r>
            <a:r>
              <a:rPr spc="20"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in</a:t>
            </a:r>
            <a:r>
              <a:rPr spc="5" dirty="0">
                <a:latin typeface="Times New Roman" panose="02020603050405020304" pitchFamily="18" charset="0"/>
                <a:cs typeface="Times New Roman" panose="02020603050405020304" pitchFamily="18" charset="0"/>
              </a:rPr>
              <a:t> </a:t>
            </a:r>
            <a:r>
              <a:rPr i="1" dirty="0">
                <a:latin typeface="Times New Roman" panose="02020603050405020304" pitchFamily="18" charset="0"/>
                <a:cs typeface="Times New Roman" panose="02020603050405020304" pitchFamily="18" charset="0"/>
              </a:rPr>
              <a:t>p</a:t>
            </a:r>
            <a:r>
              <a:rPr dirty="0">
                <a:latin typeface="Times New Roman" panose="02020603050405020304" pitchFamily="18" charset="0"/>
                <a:cs typeface="Times New Roman" panose="02020603050405020304" pitchFamily="18" charset="0"/>
              </a:rPr>
              <a:t>-type</a:t>
            </a:r>
            <a:r>
              <a:rPr spc="-2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material</a:t>
            </a:r>
            <a:endParaRPr dirty="0">
              <a:latin typeface="Times New Roman" panose="02020603050405020304" pitchFamily="18" charset="0"/>
              <a:cs typeface="Times New Roman" panose="02020603050405020304" pitchFamily="18" charset="0"/>
            </a:endParaRPr>
          </a:p>
        </p:txBody>
      </p:sp>
      <p:sp>
        <p:nvSpPr>
          <p:cNvPr id="3" name="object 3"/>
          <p:cNvSpPr txBox="1"/>
          <p:nvPr/>
        </p:nvSpPr>
        <p:spPr>
          <a:xfrm>
            <a:off x="2635123" y="408813"/>
            <a:ext cx="4940935" cy="330835"/>
          </a:xfrm>
          <a:prstGeom prst="rect">
            <a:avLst/>
          </a:prstGeom>
        </p:spPr>
        <p:txBody>
          <a:bodyPr vert="horz" wrap="square" lIns="0" tIns="13335" rIns="0" bIns="0" rtlCol="0">
            <a:spAutoFit/>
          </a:bodyPr>
          <a:lstStyle/>
          <a:p>
            <a:pPr marL="12700">
              <a:lnSpc>
                <a:spcPct val="100000"/>
              </a:lnSpc>
              <a:spcBef>
                <a:spcPts val="105"/>
              </a:spcBef>
            </a:pPr>
            <a:r>
              <a:rPr sz="2000" b="1" spc="-20" dirty="0">
                <a:solidFill>
                  <a:srgbClr val="FF0000"/>
                </a:solidFill>
                <a:latin typeface="Arial"/>
                <a:cs typeface="Arial"/>
              </a:rPr>
              <a:t>Introduction</a:t>
            </a:r>
            <a:r>
              <a:rPr sz="2000" b="1" spc="-40" dirty="0">
                <a:solidFill>
                  <a:srgbClr val="FF0000"/>
                </a:solidFill>
                <a:latin typeface="Arial"/>
                <a:cs typeface="Arial"/>
              </a:rPr>
              <a:t> </a:t>
            </a:r>
            <a:r>
              <a:rPr sz="2000" b="1" spc="5" dirty="0">
                <a:solidFill>
                  <a:srgbClr val="FF0000"/>
                </a:solidFill>
                <a:latin typeface="Arial"/>
                <a:cs typeface="Arial"/>
              </a:rPr>
              <a:t>to</a:t>
            </a:r>
            <a:r>
              <a:rPr sz="2000" b="1" spc="-25" dirty="0">
                <a:solidFill>
                  <a:srgbClr val="FF0000"/>
                </a:solidFill>
                <a:latin typeface="Arial"/>
                <a:cs typeface="Arial"/>
              </a:rPr>
              <a:t> </a:t>
            </a:r>
            <a:r>
              <a:rPr sz="2000" b="1" spc="-55" dirty="0">
                <a:solidFill>
                  <a:srgbClr val="FF0000"/>
                </a:solidFill>
                <a:latin typeface="Arial"/>
                <a:cs typeface="Arial"/>
              </a:rPr>
              <a:t>Semiconductor</a:t>
            </a:r>
            <a:r>
              <a:rPr sz="2000" b="1" spc="-50" dirty="0">
                <a:solidFill>
                  <a:srgbClr val="FF0000"/>
                </a:solidFill>
                <a:latin typeface="Arial"/>
                <a:cs typeface="Arial"/>
              </a:rPr>
              <a:t> </a:t>
            </a:r>
            <a:r>
              <a:rPr sz="2000" b="1" dirty="0">
                <a:solidFill>
                  <a:srgbClr val="FF0000"/>
                </a:solidFill>
                <a:latin typeface="Arial"/>
                <a:cs typeface="Arial"/>
              </a:rPr>
              <a:t>Materials..</a:t>
            </a:r>
            <a:endParaRPr sz="2000" dirty="0">
              <a:latin typeface="Arial"/>
              <a:cs typeface="Arial"/>
            </a:endParaRPr>
          </a:p>
        </p:txBody>
      </p:sp>
      <p:sp>
        <p:nvSpPr>
          <p:cNvPr id="4" name="object 4"/>
          <p:cNvSpPr txBox="1">
            <a:spLocks noGrp="1"/>
          </p:cNvSpPr>
          <p:nvPr>
            <p:ph type="title"/>
          </p:nvPr>
        </p:nvSpPr>
        <p:spPr>
          <a:xfrm>
            <a:off x="2514600" y="744130"/>
            <a:ext cx="442214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6F2F9F"/>
                </a:solidFill>
              </a:rPr>
              <a:t>Modified</a:t>
            </a:r>
            <a:r>
              <a:rPr sz="2400" spc="-25" dirty="0">
                <a:solidFill>
                  <a:srgbClr val="6F2F9F"/>
                </a:solidFill>
              </a:rPr>
              <a:t> </a:t>
            </a:r>
            <a:r>
              <a:rPr sz="2400" spc="-5" dirty="0">
                <a:solidFill>
                  <a:srgbClr val="6F2F9F"/>
                </a:solidFill>
              </a:rPr>
              <a:t>Semiconductor</a:t>
            </a:r>
            <a:r>
              <a:rPr sz="2400" spc="-45" dirty="0">
                <a:solidFill>
                  <a:srgbClr val="6F2F9F"/>
                </a:solidFill>
              </a:rPr>
              <a:t> </a:t>
            </a:r>
            <a:r>
              <a:rPr sz="2400" spc="-10" dirty="0">
                <a:solidFill>
                  <a:srgbClr val="6F2F9F"/>
                </a:solidFill>
              </a:rPr>
              <a:t>Materials</a:t>
            </a:r>
            <a:endParaRPr sz="2400" dirty="0"/>
          </a:p>
        </p:txBody>
      </p:sp>
      <p:sp>
        <p:nvSpPr>
          <p:cNvPr id="6" name="Footer Placeholder 5"/>
          <p:cNvSpPr>
            <a:spLocks noGrp="1"/>
          </p:cNvSpPr>
          <p:nvPr>
            <p:ph type="ftr" sz="quarter" idx="5"/>
          </p:nvPr>
        </p:nvSpPr>
        <p:spPr/>
        <p:txBody>
          <a:bodyPr/>
          <a:lstStyle/>
          <a:p>
            <a:r>
              <a:rPr lang="en-IN" smtClean="0"/>
              <a:t>Dr. Neethu Anna Sabu</a:t>
            </a:r>
            <a:endParaRPr lang="en-IN"/>
          </a:p>
        </p:txBody>
      </p:sp>
      <p:sp>
        <p:nvSpPr>
          <p:cNvPr id="7" name="Slide Number Placeholder 6"/>
          <p:cNvSpPr>
            <a:spLocks noGrp="1"/>
          </p:cNvSpPr>
          <p:nvPr>
            <p:ph type="sldNum" sz="quarter" idx="7"/>
          </p:nvPr>
        </p:nvSpPr>
        <p:spPr/>
        <p:txBody>
          <a:bodyPr/>
          <a:lstStyle/>
          <a:p>
            <a:fld id="{B6F15528-21DE-4FAA-801E-634DDDAF4B2B}" type="slidenum">
              <a:rPr lang="en-IN" smtClean="0"/>
              <a:t>7</a:t>
            </a:fld>
            <a:endParaRPr lang="en-I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709" y="889508"/>
            <a:ext cx="8628380" cy="1732280"/>
          </a:xfrm>
          <a:prstGeom prst="rect">
            <a:avLst/>
          </a:prstGeom>
        </p:spPr>
        <p:txBody>
          <a:bodyPr vert="horz" wrap="square" lIns="0" tIns="12065" rIns="0" bIns="0" rtlCol="0">
            <a:spAutoFit/>
          </a:bodyPr>
          <a:lstStyle/>
          <a:p>
            <a:pPr marL="299085" indent="-287020" algn="just">
              <a:lnSpc>
                <a:spcPct val="100000"/>
              </a:lnSpc>
              <a:spcBef>
                <a:spcPts val="95"/>
              </a:spcBef>
              <a:buFont typeface="Microsoft Sans Serif"/>
              <a:buChar char="•"/>
              <a:tabLst>
                <a:tab pos="299720" algn="l"/>
              </a:tabLst>
            </a:pPr>
            <a:r>
              <a:rPr sz="1600" dirty="0">
                <a:latin typeface="Calibri"/>
                <a:cs typeface="Calibri"/>
              </a:rPr>
              <a:t>It</a:t>
            </a:r>
            <a:r>
              <a:rPr sz="1600" spc="-15" dirty="0">
                <a:latin typeface="Calibri"/>
                <a:cs typeface="Calibri"/>
              </a:rPr>
              <a:t> </a:t>
            </a:r>
            <a:r>
              <a:rPr sz="1600" spc="-10" dirty="0">
                <a:latin typeface="Calibri"/>
                <a:cs typeface="Calibri"/>
              </a:rPr>
              <a:t>uses</a:t>
            </a:r>
            <a:r>
              <a:rPr sz="1600" spc="5" dirty="0">
                <a:latin typeface="Calibri"/>
                <a:cs typeface="Calibri"/>
              </a:rPr>
              <a:t> </a:t>
            </a:r>
            <a:r>
              <a:rPr sz="1600" spc="-15" dirty="0">
                <a:latin typeface="Calibri"/>
                <a:cs typeface="Calibri"/>
              </a:rPr>
              <a:t>four</a:t>
            </a:r>
            <a:r>
              <a:rPr sz="1600" spc="10" dirty="0">
                <a:latin typeface="Calibri"/>
                <a:cs typeface="Calibri"/>
              </a:rPr>
              <a:t> </a:t>
            </a:r>
            <a:r>
              <a:rPr sz="1600" spc="-10" dirty="0">
                <a:latin typeface="Calibri"/>
                <a:cs typeface="Calibri"/>
              </a:rPr>
              <a:t>diodes</a:t>
            </a:r>
            <a:r>
              <a:rPr sz="1600" dirty="0">
                <a:latin typeface="Calibri"/>
                <a:cs typeface="Calibri"/>
              </a:rPr>
              <a:t> </a:t>
            </a:r>
            <a:r>
              <a:rPr sz="1600" spc="-5" dirty="0">
                <a:latin typeface="Calibri"/>
                <a:cs typeface="Calibri"/>
              </a:rPr>
              <a:t>and </a:t>
            </a:r>
            <a:r>
              <a:rPr sz="1600" spc="-10" dirty="0">
                <a:latin typeface="Calibri"/>
                <a:cs typeface="Calibri"/>
              </a:rPr>
              <a:t>one</a:t>
            </a:r>
            <a:r>
              <a:rPr sz="1600" spc="5" dirty="0">
                <a:latin typeface="Calibri"/>
                <a:cs typeface="Calibri"/>
              </a:rPr>
              <a:t> </a:t>
            </a:r>
            <a:r>
              <a:rPr sz="1600" spc="-25" dirty="0">
                <a:latin typeface="Calibri"/>
                <a:cs typeface="Calibri"/>
              </a:rPr>
              <a:t>transformer.</a:t>
            </a:r>
            <a:endParaRPr sz="1600">
              <a:latin typeface="Calibri"/>
              <a:cs typeface="Calibri"/>
            </a:endParaRPr>
          </a:p>
          <a:p>
            <a:pPr marL="299085" marR="5080" indent="-287020" algn="just">
              <a:lnSpc>
                <a:spcPct val="100000"/>
              </a:lnSpc>
              <a:buFont typeface="Microsoft Sans Serif"/>
              <a:buChar char="•"/>
              <a:tabLst>
                <a:tab pos="299720" algn="l"/>
              </a:tabLst>
            </a:pPr>
            <a:r>
              <a:rPr sz="1600" spc="-5" dirty="0">
                <a:latin typeface="Calibri"/>
                <a:cs typeface="Calibri"/>
              </a:rPr>
              <a:t>During the </a:t>
            </a:r>
            <a:r>
              <a:rPr sz="1600" spc="-10" dirty="0">
                <a:latin typeface="Calibri"/>
                <a:cs typeface="Calibri"/>
              </a:rPr>
              <a:t>+ve half-cycle, </a:t>
            </a:r>
            <a:r>
              <a:rPr sz="1600" spc="-5" dirty="0">
                <a:latin typeface="Calibri"/>
                <a:cs typeface="Calibri"/>
              </a:rPr>
              <a:t>end </a:t>
            </a:r>
            <a:r>
              <a:rPr sz="1600" i="1" spc="-5" dirty="0">
                <a:latin typeface="Calibri"/>
                <a:cs typeface="Calibri"/>
              </a:rPr>
              <a:t>A </a:t>
            </a:r>
            <a:r>
              <a:rPr sz="1600" dirty="0">
                <a:latin typeface="Calibri"/>
                <a:cs typeface="Calibri"/>
              </a:rPr>
              <a:t>is </a:t>
            </a:r>
            <a:r>
              <a:rPr sz="1600" spc="-10" dirty="0">
                <a:latin typeface="Calibri"/>
                <a:cs typeface="Calibri"/>
              </a:rPr>
              <a:t>+ve </a:t>
            </a:r>
            <a:r>
              <a:rPr sz="1600" spc="-5" dirty="0">
                <a:latin typeface="Calibri"/>
                <a:cs typeface="Calibri"/>
              </a:rPr>
              <a:t>and end </a:t>
            </a:r>
            <a:r>
              <a:rPr sz="1600" i="1" spc="-5" dirty="0">
                <a:latin typeface="Calibri"/>
                <a:cs typeface="Calibri"/>
              </a:rPr>
              <a:t>B </a:t>
            </a:r>
            <a:r>
              <a:rPr sz="1600" dirty="0">
                <a:latin typeface="Calibri"/>
                <a:cs typeface="Calibri"/>
              </a:rPr>
              <a:t>is </a:t>
            </a:r>
            <a:r>
              <a:rPr sz="1600" spc="-10" dirty="0">
                <a:latin typeface="Calibri"/>
                <a:cs typeface="Calibri"/>
              </a:rPr>
              <a:t>–ve </a:t>
            </a:r>
            <a:r>
              <a:rPr sz="1600" spc="-5" dirty="0">
                <a:latin typeface="Calibri"/>
                <a:cs typeface="Calibri"/>
              </a:rPr>
              <a:t>thus diodes </a:t>
            </a:r>
            <a:r>
              <a:rPr sz="1600" i="1" dirty="0">
                <a:latin typeface="Calibri"/>
                <a:cs typeface="Calibri"/>
              </a:rPr>
              <a:t>D</a:t>
            </a:r>
            <a:r>
              <a:rPr sz="1600" dirty="0">
                <a:latin typeface="Calibri"/>
                <a:cs typeface="Calibri"/>
              </a:rPr>
              <a:t>1 </a:t>
            </a:r>
            <a:r>
              <a:rPr sz="1600" spc="-5" dirty="0">
                <a:latin typeface="Calibri"/>
                <a:cs typeface="Calibri"/>
              </a:rPr>
              <a:t>and </a:t>
            </a:r>
            <a:r>
              <a:rPr sz="1600" i="1" spc="-5" dirty="0">
                <a:latin typeface="Calibri"/>
                <a:cs typeface="Calibri"/>
              </a:rPr>
              <a:t>D</a:t>
            </a:r>
            <a:r>
              <a:rPr sz="1600" spc="-5" dirty="0">
                <a:latin typeface="Calibri"/>
                <a:cs typeface="Calibri"/>
              </a:rPr>
              <a:t>3 </a:t>
            </a:r>
            <a:r>
              <a:rPr sz="1600" spc="-10" dirty="0">
                <a:latin typeface="Calibri"/>
                <a:cs typeface="Calibri"/>
              </a:rPr>
              <a:t>are forward </a:t>
            </a:r>
            <a:r>
              <a:rPr sz="1600" spc="-5" dirty="0">
                <a:latin typeface="Calibri"/>
                <a:cs typeface="Calibri"/>
              </a:rPr>
              <a:t>bias while </a:t>
            </a:r>
            <a:r>
              <a:rPr sz="1600" dirty="0">
                <a:latin typeface="Calibri"/>
                <a:cs typeface="Calibri"/>
              </a:rPr>
              <a:t> </a:t>
            </a:r>
            <a:r>
              <a:rPr sz="1600" spc="-10" dirty="0">
                <a:latin typeface="Calibri"/>
                <a:cs typeface="Calibri"/>
              </a:rPr>
              <a:t>diodes</a:t>
            </a:r>
            <a:r>
              <a:rPr sz="1600" spc="-5" dirty="0">
                <a:latin typeface="Calibri"/>
                <a:cs typeface="Calibri"/>
              </a:rPr>
              <a:t> </a:t>
            </a:r>
            <a:r>
              <a:rPr sz="1600" i="1" dirty="0">
                <a:latin typeface="Calibri"/>
                <a:cs typeface="Calibri"/>
              </a:rPr>
              <a:t>D</a:t>
            </a:r>
            <a:r>
              <a:rPr sz="1600" dirty="0">
                <a:latin typeface="Calibri"/>
                <a:cs typeface="Calibri"/>
              </a:rPr>
              <a:t>2 </a:t>
            </a:r>
            <a:r>
              <a:rPr sz="1600" spc="-5" dirty="0">
                <a:latin typeface="Calibri"/>
                <a:cs typeface="Calibri"/>
              </a:rPr>
              <a:t>and </a:t>
            </a:r>
            <a:r>
              <a:rPr sz="1600" i="1" spc="-5" dirty="0">
                <a:latin typeface="Calibri"/>
                <a:cs typeface="Calibri"/>
              </a:rPr>
              <a:t>D</a:t>
            </a:r>
            <a:r>
              <a:rPr sz="1600" spc="-5" dirty="0">
                <a:latin typeface="Calibri"/>
                <a:cs typeface="Calibri"/>
              </a:rPr>
              <a:t>4 </a:t>
            </a:r>
            <a:r>
              <a:rPr sz="1600" spc="-10" dirty="0">
                <a:latin typeface="Calibri"/>
                <a:cs typeface="Calibri"/>
              </a:rPr>
              <a:t>are</a:t>
            </a:r>
            <a:r>
              <a:rPr sz="1600" spc="-5" dirty="0">
                <a:latin typeface="Calibri"/>
                <a:cs typeface="Calibri"/>
              </a:rPr>
              <a:t> </a:t>
            </a:r>
            <a:r>
              <a:rPr sz="1600" spc="-15" dirty="0">
                <a:latin typeface="Calibri"/>
                <a:cs typeface="Calibri"/>
              </a:rPr>
              <a:t>reverse</a:t>
            </a:r>
            <a:r>
              <a:rPr sz="1600" spc="-10" dirty="0">
                <a:latin typeface="Calibri"/>
                <a:cs typeface="Calibri"/>
              </a:rPr>
              <a:t> </a:t>
            </a:r>
            <a:r>
              <a:rPr sz="1600" spc="-5" dirty="0">
                <a:latin typeface="Calibri"/>
                <a:cs typeface="Calibri"/>
              </a:rPr>
              <a:t>biased thus a </a:t>
            </a:r>
            <a:r>
              <a:rPr sz="1600" spc="-10" dirty="0">
                <a:latin typeface="Calibri"/>
                <a:cs typeface="Calibri"/>
              </a:rPr>
              <a:t>current</a:t>
            </a:r>
            <a:r>
              <a:rPr sz="1600" spc="340" dirty="0">
                <a:latin typeface="Calibri"/>
                <a:cs typeface="Calibri"/>
              </a:rPr>
              <a:t> </a:t>
            </a:r>
            <a:r>
              <a:rPr sz="1600" spc="-10" dirty="0">
                <a:latin typeface="Calibri"/>
                <a:cs typeface="Calibri"/>
              </a:rPr>
              <a:t>flows </a:t>
            </a:r>
            <a:r>
              <a:rPr sz="1600" spc="-5" dirty="0">
                <a:latin typeface="Calibri"/>
                <a:cs typeface="Calibri"/>
              </a:rPr>
              <a:t>through diode </a:t>
            </a:r>
            <a:r>
              <a:rPr sz="1600" i="1" dirty="0">
                <a:latin typeface="Calibri"/>
                <a:cs typeface="Calibri"/>
              </a:rPr>
              <a:t>D</a:t>
            </a:r>
            <a:r>
              <a:rPr sz="1600" dirty="0">
                <a:latin typeface="Calibri"/>
                <a:cs typeface="Calibri"/>
              </a:rPr>
              <a:t>1, </a:t>
            </a:r>
            <a:r>
              <a:rPr sz="1600" spc="-5" dirty="0">
                <a:latin typeface="Calibri"/>
                <a:cs typeface="Calibri"/>
              </a:rPr>
              <a:t>load </a:t>
            </a:r>
            <a:r>
              <a:rPr sz="1600" i="1" dirty="0">
                <a:latin typeface="Calibri"/>
                <a:cs typeface="Calibri"/>
              </a:rPr>
              <a:t>RL </a:t>
            </a:r>
            <a:r>
              <a:rPr sz="1600" spc="-5" dirty="0">
                <a:latin typeface="Calibri"/>
                <a:cs typeface="Calibri"/>
              </a:rPr>
              <a:t>(</a:t>
            </a:r>
            <a:r>
              <a:rPr sz="1600" i="1" spc="-5" dirty="0">
                <a:latin typeface="Calibri"/>
                <a:cs typeface="Calibri"/>
              </a:rPr>
              <a:t>C </a:t>
            </a:r>
            <a:r>
              <a:rPr sz="1600" spc="-10" dirty="0">
                <a:latin typeface="Calibri"/>
                <a:cs typeface="Calibri"/>
              </a:rPr>
              <a:t>to </a:t>
            </a:r>
            <a:r>
              <a:rPr sz="1600" i="1" dirty="0">
                <a:latin typeface="Calibri"/>
                <a:cs typeface="Calibri"/>
              </a:rPr>
              <a:t>D</a:t>
            </a:r>
            <a:r>
              <a:rPr sz="1600" dirty="0">
                <a:latin typeface="Calibri"/>
                <a:cs typeface="Calibri"/>
              </a:rPr>
              <a:t>) </a:t>
            </a:r>
            <a:r>
              <a:rPr sz="1600" spc="-5" dirty="0">
                <a:latin typeface="Calibri"/>
                <a:cs typeface="Calibri"/>
              </a:rPr>
              <a:t>and </a:t>
            </a:r>
            <a:r>
              <a:rPr sz="1600" dirty="0">
                <a:latin typeface="Calibri"/>
                <a:cs typeface="Calibri"/>
              </a:rPr>
              <a:t> </a:t>
            </a:r>
            <a:r>
              <a:rPr sz="1600" spc="-5" dirty="0">
                <a:latin typeface="Calibri"/>
                <a:cs typeface="Calibri"/>
              </a:rPr>
              <a:t>diode</a:t>
            </a:r>
            <a:r>
              <a:rPr sz="1600" spc="-10" dirty="0">
                <a:latin typeface="Calibri"/>
                <a:cs typeface="Calibri"/>
              </a:rPr>
              <a:t> </a:t>
            </a:r>
            <a:r>
              <a:rPr sz="1600" i="1" spc="-5" dirty="0">
                <a:latin typeface="Calibri"/>
                <a:cs typeface="Calibri"/>
              </a:rPr>
              <a:t>D</a:t>
            </a:r>
            <a:r>
              <a:rPr sz="1600" spc="-5" dirty="0">
                <a:latin typeface="Calibri"/>
                <a:cs typeface="Calibri"/>
              </a:rPr>
              <a:t>3.</a:t>
            </a:r>
            <a:endParaRPr sz="1600">
              <a:latin typeface="Calibri"/>
              <a:cs typeface="Calibri"/>
            </a:endParaRPr>
          </a:p>
          <a:p>
            <a:pPr marL="299085" marR="5715" indent="-287020" algn="just">
              <a:lnSpc>
                <a:spcPct val="100000"/>
              </a:lnSpc>
              <a:buFont typeface="Microsoft Sans Serif"/>
              <a:buChar char="•"/>
              <a:tabLst>
                <a:tab pos="299720" algn="l"/>
              </a:tabLst>
            </a:pPr>
            <a:r>
              <a:rPr sz="1600" spc="-10" dirty="0">
                <a:latin typeface="Calibri"/>
                <a:cs typeface="Calibri"/>
              </a:rPr>
              <a:t>During </a:t>
            </a:r>
            <a:r>
              <a:rPr sz="1600" spc="-5" dirty="0">
                <a:latin typeface="Calibri"/>
                <a:cs typeface="Calibri"/>
              </a:rPr>
              <a:t>the </a:t>
            </a:r>
            <a:r>
              <a:rPr sz="1600" spc="-10" dirty="0">
                <a:latin typeface="Calibri"/>
                <a:cs typeface="Calibri"/>
              </a:rPr>
              <a:t>–ve half-cycle, </a:t>
            </a:r>
            <a:r>
              <a:rPr sz="1600" spc="-5" dirty="0">
                <a:latin typeface="Calibri"/>
                <a:cs typeface="Calibri"/>
              </a:rPr>
              <a:t>end </a:t>
            </a:r>
            <a:r>
              <a:rPr sz="1600" i="1" spc="-5" dirty="0">
                <a:latin typeface="Calibri"/>
                <a:cs typeface="Calibri"/>
              </a:rPr>
              <a:t>B </a:t>
            </a:r>
            <a:r>
              <a:rPr sz="1600" dirty="0">
                <a:latin typeface="Calibri"/>
                <a:cs typeface="Calibri"/>
              </a:rPr>
              <a:t>is </a:t>
            </a:r>
            <a:r>
              <a:rPr sz="1600" spc="-10" dirty="0">
                <a:latin typeface="Calibri"/>
                <a:cs typeface="Calibri"/>
              </a:rPr>
              <a:t>+ve </a:t>
            </a:r>
            <a:r>
              <a:rPr sz="1600" spc="-5" dirty="0">
                <a:latin typeface="Calibri"/>
                <a:cs typeface="Calibri"/>
              </a:rPr>
              <a:t>and end </a:t>
            </a:r>
            <a:r>
              <a:rPr sz="1600" i="1" spc="-5" dirty="0">
                <a:latin typeface="Calibri"/>
                <a:cs typeface="Calibri"/>
              </a:rPr>
              <a:t>A </a:t>
            </a:r>
            <a:r>
              <a:rPr sz="1600" dirty="0">
                <a:latin typeface="Calibri"/>
                <a:cs typeface="Calibri"/>
              </a:rPr>
              <a:t>is </a:t>
            </a:r>
            <a:r>
              <a:rPr sz="1600" spc="-10" dirty="0">
                <a:latin typeface="Calibri"/>
                <a:cs typeface="Calibri"/>
              </a:rPr>
              <a:t>–ve </a:t>
            </a:r>
            <a:r>
              <a:rPr sz="1600" spc="-5" dirty="0">
                <a:latin typeface="Calibri"/>
                <a:cs typeface="Calibri"/>
              </a:rPr>
              <a:t>thus </a:t>
            </a:r>
            <a:r>
              <a:rPr sz="1600" spc="-10" dirty="0">
                <a:latin typeface="Calibri"/>
                <a:cs typeface="Calibri"/>
              </a:rPr>
              <a:t>diodes </a:t>
            </a:r>
            <a:r>
              <a:rPr sz="1600" i="1" dirty="0">
                <a:latin typeface="Calibri"/>
                <a:cs typeface="Calibri"/>
              </a:rPr>
              <a:t>D</a:t>
            </a:r>
            <a:r>
              <a:rPr sz="1600" dirty="0">
                <a:latin typeface="Calibri"/>
                <a:cs typeface="Calibri"/>
              </a:rPr>
              <a:t>2 </a:t>
            </a:r>
            <a:r>
              <a:rPr sz="1600" spc="-5" dirty="0">
                <a:latin typeface="Calibri"/>
                <a:cs typeface="Calibri"/>
              </a:rPr>
              <a:t>and </a:t>
            </a:r>
            <a:r>
              <a:rPr sz="1600" i="1" spc="-5" dirty="0">
                <a:latin typeface="Calibri"/>
                <a:cs typeface="Calibri"/>
              </a:rPr>
              <a:t>D</a:t>
            </a:r>
            <a:r>
              <a:rPr sz="1600" spc="-5" dirty="0">
                <a:latin typeface="Calibri"/>
                <a:cs typeface="Calibri"/>
              </a:rPr>
              <a:t>4 </a:t>
            </a:r>
            <a:r>
              <a:rPr sz="1600" spc="-10" dirty="0">
                <a:latin typeface="Calibri"/>
                <a:cs typeface="Calibri"/>
              </a:rPr>
              <a:t>are forward </a:t>
            </a:r>
            <a:r>
              <a:rPr sz="1600" spc="-5" dirty="0">
                <a:latin typeface="Calibri"/>
                <a:cs typeface="Calibri"/>
              </a:rPr>
              <a:t>biased </a:t>
            </a:r>
            <a:r>
              <a:rPr sz="1600" dirty="0">
                <a:latin typeface="Calibri"/>
                <a:cs typeface="Calibri"/>
              </a:rPr>
              <a:t> </a:t>
            </a:r>
            <a:r>
              <a:rPr sz="1600" spc="-5" dirty="0">
                <a:latin typeface="Calibri"/>
                <a:cs typeface="Calibri"/>
              </a:rPr>
              <a:t>while</a:t>
            </a:r>
            <a:r>
              <a:rPr sz="1600" spc="50" dirty="0">
                <a:latin typeface="Calibri"/>
                <a:cs typeface="Calibri"/>
              </a:rPr>
              <a:t> </a:t>
            </a:r>
            <a:r>
              <a:rPr sz="1600" spc="-5" dirty="0">
                <a:latin typeface="Calibri"/>
                <a:cs typeface="Calibri"/>
              </a:rPr>
              <a:t>the</a:t>
            </a:r>
            <a:r>
              <a:rPr sz="1600" spc="50" dirty="0">
                <a:latin typeface="Calibri"/>
                <a:cs typeface="Calibri"/>
              </a:rPr>
              <a:t> </a:t>
            </a:r>
            <a:r>
              <a:rPr sz="1600" spc="-10" dirty="0">
                <a:latin typeface="Calibri"/>
                <a:cs typeface="Calibri"/>
              </a:rPr>
              <a:t>diodes</a:t>
            </a:r>
            <a:r>
              <a:rPr sz="1600" spc="55" dirty="0">
                <a:latin typeface="Calibri"/>
                <a:cs typeface="Calibri"/>
              </a:rPr>
              <a:t> </a:t>
            </a:r>
            <a:r>
              <a:rPr sz="1600" i="1" spc="-5" dirty="0">
                <a:latin typeface="Calibri"/>
                <a:cs typeface="Calibri"/>
              </a:rPr>
              <a:t>D</a:t>
            </a:r>
            <a:r>
              <a:rPr sz="1600" spc="-5" dirty="0">
                <a:latin typeface="Calibri"/>
                <a:cs typeface="Calibri"/>
              </a:rPr>
              <a:t>1</a:t>
            </a:r>
            <a:r>
              <a:rPr sz="1600" spc="45" dirty="0">
                <a:latin typeface="Calibri"/>
                <a:cs typeface="Calibri"/>
              </a:rPr>
              <a:t> </a:t>
            </a:r>
            <a:r>
              <a:rPr sz="1600" spc="-5" dirty="0">
                <a:latin typeface="Calibri"/>
                <a:cs typeface="Calibri"/>
              </a:rPr>
              <a:t>and</a:t>
            </a:r>
            <a:r>
              <a:rPr sz="1600" spc="50" dirty="0">
                <a:latin typeface="Calibri"/>
                <a:cs typeface="Calibri"/>
              </a:rPr>
              <a:t> </a:t>
            </a:r>
            <a:r>
              <a:rPr sz="1600" i="1" spc="-5" dirty="0">
                <a:latin typeface="Calibri"/>
                <a:cs typeface="Calibri"/>
              </a:rPr>
              <a:t>D</a:t>
            </a:r>
            <a:r>
              <a:rPr sz="1600" spc="-5" dirty="0">
                <a:latin typeface="Calibri"/>
                <a:cs typeface="Calibri"/>
              </a:rPr>
              <a:t>3</a:t>
            </a:r>
            <a:r>
              <a:rPr sz="1600" spc="50" dirty="0">
                <a:latin typeface="Calibri"/>
                <a:cs typeface="Calibri"/>
              </a:rPr>
              <a:t> </a:t>
            </a:r>
            <a:r>
              <a:rPr sz="1600" spc="-10" dirty="0">
                <a:latin typeface="Calibri"/>
                <a:cs typeface="Calibri"/>
              </a:rPr>
              <a:t>are</a:t>
            </a:r>
            <a:r>
              <a:rPr sz="1600" spc="60" dirty="0">
                <a:latin typeface="Calibri"/>
                <a:cs typeface="Calibri"/>
              </a:rPr>
              <a:t> </a:t>
            </a:r>
            <a:r>
              <a:rPr sz="1600" spc="-15" dirty="0">
                <a:latin typeface="Calibri"/>
                <a:cs typeface="Calibri"/>
              </a:rPr>
              <a:t>reverse</a:t>
            </a:r>
            <a:r>
              <a:rPr sz="1600" spc="50" dirty="0">
                <a:latin typeface="Calibri"/>
                <a:cs typeface="Calibri"/>
              </a:rPr>
              <a:t> </a:t>
            </a:r>
            <a:r>
              <a:rPr sz="1600" spc="-5" dirty="0">
                <a:latin typeface="Calibri"/>
                <a:cs typeface="Calibri"/>
              </a:rPr>
              <a:t>biased.</a:t>
            </a:r>
            <a:r>
              <a:rPr sz="1600" spc="55" dirty="0">
                <a:latin typeface="Calibri"/>
                <a:cs typeface="Calibri"/>
              </a:rPr>
              <a:t> </a:t>
            </a:r>
            <a:r>
              <a:rPr sz="1600" spc="-10" dirty="0">
                <a:latin typeface="Calibri"/>
                <a:cs typeface="Calibri"/>
              </a:rPr>
              <a:t>Now</a:t>
            </a:r>
            <a:r>
              <a:rPr sz="1600" spc="50" dirty="0">
                <a:latin typeface="Calibri"/>
                <a:cs typeface="Calibri"/>
              </a:rPr>
              <a:t> </a:t>
            </a:r>
            <a:r>
              <a:rPr sz="1600" dirty="0">
                <a:latin typeface="Calibri"/>
                <a:cs typeface="Calibri"/>
              </a:rPr>
              <a:t>the</a:t>
            </a:r>
            <a:r>
              <a:rPr sz="1600" spc="50" dirty="0">
                <a:latin typeface="Calibri"/>
                <a:cs typeface="Calibri"/>
              </a:rPr>
              <a:t> </a:t>
            </a:r>
            <a:r>
              <a:rPr sz="1600" spc="-10" dirty="0">
                <a:latin typeface="Calibri"/>
                <a:cs typeface="Calibri"/>
              </a:rPr>
              <a:t>flow</a:t>
            </a:r>
            <a:r>
              <a:rPr sz="1600" spc="70" dirty="0">
                <a:latin typeface="Calibri"/>
                <a:cs typeface="Calibri"/>
              </a:rPr>
              <a:t> </a:t>
            </a:r>
            <a:r>
              <a:rPr sz="1600" spc="-5" dirty="0">
                <a:latin typeface="Calibri"/>
                <a:cs typeface="Calibri"/>
              </a:rPr>
              <a:t>of</a:t>
            </a:r>
            <a:r>
              <a:rPr sz="1600" spc="55" dirty="0">
                <a:latin typeface="Calibri"/>
                <a:cs typeface="Calibri"/>
              </a:rPr>
              <a:t> </a:t>
            </a:r>
            <a:r>
              <a:rPr sz="1600" spc="-10" dirty="0">
                <a:latin typeface="Calibri"/>
                <a:cs typeface="Calibri"/>
              </a:rPr>
              <a:t>current</a:t>
            </a:r>
            <a:r>
              <a:rPr sz="1600" spc="55" dirty="0">
                <a:latin typeface="Calibri"/>
                <a:cs typeface="Calibri"/>
              </a:rPr>
              <a:t> </a:t>
            </a:r>
            <a:r>
              <a:rPr sz="1600" dirty="0">
                <a:latin typeface="Calibri"/>
                <a:cs typeface="Calibri"/>
              </a:rPr>
              <a:t>is</a:t>
            </a:r>
            <a:r>
              <a:rPr sz="1600" spc="50" dirty="0">
                <a:latin typeface="Calibri"/>
                <a:cs typeface="Calibri"/>
              </a:rPr>
              <a:t> </a:t>
            </a:r>
            <a:r>
              <a:rPr sz="1600" spc="-10" dirty="0">
                <a:latin typeface="Calibri"/>
                <a:cs typeface="Calibri"/>
              </a:rPr>
              <a:t>through</a:t>
            </a:r>
            <a:r>
              <a:rPr sz="1600" spc="55" dirty="0">
                <a:latin typeface="Calibri"/>
                <a:cs typeface="Calibri"/>
              </a:rPr>
              <a:t> </a:t>
            </a:r>
            <a:r>
              <a:rPr sz="1600" spc="-5" dirty="0">
                <a:latin typeface="Calibri"/>
                <a:cs typeface="Calibri"/>
              </a:rPr>
              <a:t>diode</a:t>
            </a:r>
            <a:r>
              <a:rPr sz="1600" spc="60" dirty="0">
                <a:latin typeface="Calibri"/>
                <a:cs typeface="Calibri"/>
              </a:rPr>
              <a:t> </a:t>
            </a:r>
            <a:r>
              <a:rPr sz="1600" i="1" spc="-5" dirty="0">
                <a:latin typeface="Calibri"/>
                <a:cs typeface="Calibri"/>
              </a:rPr>
              <a:t>D</a:t>
            </a:r>
            <a:r>
              <a:rPr sz="1600" spc="-5" dirty="0">
                <a:latin typeface="Calibri"/>
                <a:cs typeface="Calibri"/>
              </a:rPr>
              <a:t>4</a:t>
            </a:r>
            <a:r>
              <a:rPr sz="1600" spc="45" dirty="0">
                <a:latin typeface="Calibri"/>
                <a:cs typeface="Calibri"/>
              </a:rPr>
              <a:t> </a:t>
            </a:r>
            <a:r>
              <a:rPr sz="1600" spc="-5" dirty="0">
                <a:latin typeface="Calibri"/>
                <a:cs typeface="Calibri"/>
              </a:rPr>
              <a:t>load</a:t>
            </a:r>
            <a:r>
              <a:rPr sz="1600" spc="60" dirty="0">
                <a:latin typeface="Calibri"/>
                <a:cs typeface="Calibri"/>
              </a:rPr>
              <a:t> </a:t>
            </a:r>
            <a:r>
              <a:rPr sz="1600" i="1" spc="-10" dirty="0">
                <a:latin typeface="Calibri"/>
                <a:cs typeface="Calibri"/>
              </a:rPr>
              <a:t>RL </a:t>
            </a:r>
            <a:r>
              <a:rPr sz="1600" i="1" spc="-350" dirty="0">
                <a:latin typeface="Calibri"/>
                <a:cs typeface="Calibri"/>
              </a:rPr>
              <a:t> </a:t>
            </a:r>
            <a:r>
              <a:rPr sz="1600" spc="-5" dirty="0">
                <a:latin typeface="Calibri"/>
                <a:cs typeface="Calibri"/>
              </a:rPr>
              <a:t>(</a:t>
            </a:r>
            <a:r>
              <a:rPr sz="1600" i="1" spc="-5" dirty="0">
                <a:latin typeface="Calibri"/>
                <a:cs typeface="Calibri"/>
              </a:rPr>
              <a:t>D</a:t>
            </a:r>
            <a:r>
              <a:rPr sz="1600" i="1" spc="10" dirty="0">
                <a:latin typeface="Calibri"/>
                <a:cs typeface="Calibri"/>
              </a:rPr>
              <a:t> </a:t>
            </a:r>
            <a:r>
              <a:rPr sz="1600" spc="-10" dirty="0">
                <a:latin typeface="Calibri"/>
                <a:cs typeface="Calibri"/>
              </a:rPr>
              <a:t>to</a:t>
            </a:r>
            <a:r>
              <a:rPr sz="1600" spc="10" dirty="0">
                <a:latin typeface="Calibri"/>
                <a:cs typeface="Calibri"/>
              </a:rPr>
              <a:t> </a:t>
            </a:r>
            <a:r>
              <a:rPr sz="1600" i="1" spc="-10" dirty="0">
                <a:latin typeface="Calibri"/>
                <a:cs typeface="Calibri"/>
              </a:rPr>
              <a:t>C</a:t>
            </a:r>
            <a:r>
              <a:rPr sz="1600" spc="-10" dirty="0">
                <a:latin typeface="Calibri"/>
                <a:cs typeface="Calibri"/>
              </a:rPr>
              <a:t>)</a:t>
            </a:r>
            <a:r>
              <a:rPr sz="1600" spc="10" dirty="0">
                <a:latin typeface="Calibri"/>
                <a:cs typeface="Calibri"/>
              </a:rPr>
              <a:t> </a:t>
            </a:r>
            <a:r>
              <a:rPr sz="1600" spc="-5" dirty="0">
                <a:latin typeface="Calibri"/>
                <a:cs typeface="Calibri"/>
              </a:rPr>
              <a:t>and</a:t>
            </a:r>
            <a:r>
              <a:rPr sz="1600" spc="5" dirty="0">
                <a:latin typeface="Calibri"/>
                <a:cs typeface="Calibri"/>
              </a:rPr>
              <a:t> </a:t>
            </a:r>
            <a:r>
              <a:rPr sz="1600" spc="-5" dirty="0">
                <a:latin typeface="Calibri"/>
                <a:cs typeface="Calibri"/>
              </a:rPr>
              <a:t>diode</a:t>
            </a:r>
            <a:r>
              <a:rPr sz="1600" spc="5" dirty="0">
                <a:latin typeface="Calibri"/>
                <a:cs typeface="Calibri"/>
              </a:rPr>
              <a:t> </a:t>
            </a:r>
            <a:r>
              <a:rPr sz="1600" i="1" spc="-5" dirty="0">
                <a:latin typeface="Calibri"/>
                <a:cs typeface="Calibri"/>
              </a:rPr>
              <a:t>D</a:t>
            </a:r>
            <a:r>
              <a:rPr sz="1600" spc="-5" dirty="0">
                <a:latin typeface="Calibri"/>
                <a:cs typeface="Calibri"/>
              </a:rPr>
              <a:t>2.</a:t>
            </a:r>
            <a:r>
              <a:rPr sz="1600" spc="20" dirty="0">
                <a:latin typeface="Calibri"/>
                <a:cs typeface="Calibri"/>
              </a:rPr>
              <a:t> </a:t>
            </a:r>
            <a:r>
              <a:rPr sz="1600" spc="-5" dirty="0">
                <a:latin typeface="Calibri"/>
                <a:cs typeface="Calibri"/>
              </a:rPr>
              <a:t>Thus,</a:t>
            </a:r>
            <a:r>
              <a:rPr sz="1600" spc="-10" dirty="0">
                <a:latin typeface="Calibri"/>
                <a:cs typeface="Calibri"/>
              </a:rPr>
              <a:t> </a:t>
            </a:r>
            <a:r>
              <a:rPr sz="1600" spc="-5" dirty="0">
                <a:latin typeface="Calibri"/>
                <a:cs typeface="Calibri"/>
              </a:rPr>
              <a:t>the</a:t>
            </a:r>
            <a:r>
              <a:rPr sz="1600" spc="15" dirty="0">
                <a:latin typeface="Calibri"/>
                <a:cs typeface="Calibri"/>
              </a:rPr>
              <a:t> </a:t>
            </a:r>
            <a:r>
              <a:rPr sz="1600" spc="-20" dirty="0">
                <a:latin typeface="Calibri"/>
                <a:cs typeface="Calibri"/>
              </a:rPr>
              <a:t>waveform</a:t>
            </a:r>
            <a:r>
              <a:rPr sz="1600" spc="30" dirty="0">
                <a:latin typeface="Calibri"/>
                <a:cs typeface="Calibri"/>
              </a:rPr>
              <a:t> </a:t>
            </a:r>
            <a:r>
              <a:rPr sz="1600" dirty="0">
                <a:latin typeface="Calibri"/>
                <a:cs typeface="Calibri"/>
              </a:rPr>
              <a:t>is </a:t>
            </a:r>
            <a:r>
              <a:rPr sz="1600" spc="-10" dirty="0">
                <a:latin typeface="Calibri"/>
                <a:cs typeface="Calibri"/>
              </a:rPr>
              <a:t>same</a:t>
            </a:r>
            <a:r>
              <a:rPr sz="1600" dirty="0">
                <a:latin typeface="Calibri"/>
                <a:cs typeface="Calibri"/>
              </a:rPr>
              <a:t> </a:t>
            </a:r>
            <a:r>
              <a:rPr sz="1600" spc="-5" dirty="0">
                <a:latin typeface="Calibri"/>
                <a:cs typeface="Calibri"/>
              </a:rPr>
              <a:t>as</a:t>
            </a:r>
            <a:r>
              <a:rPr sz="1600" dirty="0">
                <a:latin typeface="Calibri"/>
                <a:cs typeface="Calibri"/>
              </a:rPr>
              <a:t> in</a:t>
            </a:r>
            <a:r>
              <a:rPr sz="1600" spc="5" dirty="0">
                <a:latin typeface="Calibri"/>
                <a:cs typeface="Calibri"/>
              </a:rPr>
              <a:t> </a:t>
            </a:r>
            <a:r>
              <a:rPr sz="1600" spc="-5" dirty="0">
                <a:latin typeface="Calibri"/>
                <a:cs typeface="Calibri"/>
              </a:rPr>
              <a:t>the</a:t>
            </a:r>
            <a:r>
              <a:rPr sz="1600" dirty="0">
                <a:latin typeface="Calibri"/>
                <a:cs typeface="Calibri"/>
              </a:rPr>
              <a:t> </a:t>
            </a:r>
            <a:r>
              <a:rPr sz="1600" spc="-10" dirty="0">
                <a:latin typeface="Calibri"/>
                <a:cs typeface="Calibri"/>
              </a:rPr>
              <a:t>case</a:t>
            </a:r>
            <a:r>
              <a:rPr sz="1600" spc="15" dirty="0">
                <a:latin typeface="Calibri"/>
                <a:cs typeface="Calibri"/>
              </a:rPr>
              <a:t> </a:t>
            </a:r>
            <a:r>
              <a:rPr sz="1600" spc="-5" dirty="0">
                <a:latin typeface="Calibri"/>
                <a:cs typeface="Calibri"/>
              </a:rPr>
              <a:t>of</a:t>
            </a:r>
            <a:r>
              <a:rPr sz="1600" spc="5" dirty="0">
                <a:latin typeface="Calibri"/>
                <a:cs typeface="Calibri"/>
              </a:rPr>
              <a:t> </a:t>
            </a:r>
            <a:r>
              <a:rPr sz="1600" spc="-10" dirty="0">
                <a:latin typeface="Calibri"/>
                <a:cs typeface="Calibri"/>
              </a:rPr>
              <a:t>centre-tapped</a:t>
            </a:r>
            <a:r>
              <a:rPr sz="1600" spc="30" dirty="0">
                <a:latin typeface="Calibri"/>
                <a:cs typeface="Calibri"/>
              </a:rPr>
              <a:t> </a:t>
            </a:r>
            <a:r>
              <a:rPr sz="1600" spc="-10" dirty="0">
                <a:latin typeface="Calibri"/>
                <a:cs typeface="Calibri"/>
              </a:rPr>
              <a:t>full-wave</a:t>
            </a:r>
            <a:r>
              <a:rPr sz="1600" spc="-30" dirty="0">
                <a:latin typeface="Calibri"/>
                <a:cs typeface="Calibri"/>
              </a:rPr>
              <a:t> </a:t>
            </a:r>
            <a:r>
              <a:rPr sz="1600" spc="-25" dirty="0">
                <a:latin typeface="Calibri"/>
                <a:cs typeface="Calibri"/>
              </a:rPr>
              <a:t>rectifier.</a:t>
            </a:r>
            <a:endParaRPr sz="1600">
              <a:latin typeface="Calibri"/>
              <a:cs typeface="Calibri"/>
            </a:endParaRPr>
          </a:p>
        </p:txBody>
      </p:sp>
      <p:sp>
        <p:nvSpPr>
          <p:cNvPr id="3" name="object 3"/>
          <p:cNvSpPr txBox="1">
            <a:spLocks noGrp="1"/>
          </p:cNvSpPr>
          <p:nvPr>
            <p:ph type="title"/>
          </p:nvPr>
        </p:nvSpPr>
        <p:spPr>
          <a:xfrm>
            <a:off x="3067050" y="259207"/>
            <a:ext cx="3249295" cy="391160"/>
          </a:xfrm>
          <a:prstGeom prst="rect">
            <a:avLst/>
          </a:prstGeom>
        </p:spPr>
        <p:txBody>
          <a:bodyPr vert="horz" wrap="square" lIns="0" tIns="12700" rIns="0" bIns="0" rtlCol="0">
            <a:spAutoFit/>
          </a:bodyPr>
          <a:lstStyle/>
          <a:p>
            <a:pPr marL="12700">
              <a:lnSpc>
                <a:spcPct val="100000"/>
              </a:lnSpc>
              <a:spcBef>
                <a:spcPts val="100"/>
              </a:spcBef>
            </a:pPr>
            <a:r>
              <a:rPr sz="2400" spc="-15" dirty="0"/>
              <a:t>Full-wave</a:t>
            </a:r>
            <a:r>
              <a:rPr sz="2400" spc="-25" dirty="0"/>
              <a:t> </a:t>
            </a:r>
            <a:r>
              <a:rPr sz="2400" spc="-10" dirty="0"/>
              <a:t>Bridge</a:t>
            </a:r>
            <a:r>
              <a:rPr sz="2400" spc="-20" dirty="0"/>
              <a:t> </a:t>
            </a:r>
            <a:r>
              <a:rPr sz="2400" spc="-5" dirty="0"/>
              <a:t>Rectifier</a:t>
            </a:r>
            <a:endParaRPr sz="2400"/>
          </a:p>
        </p:txBody>
      </p:sp>
      <p:pic>
        <p:nvPicPr>
          <p:cNvPr id="4" name="object 4"/>
          <p:cNvPicPr/>
          <p:nvPr/>
        </p:nvPicPr>
        <p:blipFill>
          <a:blip r:embed="rId2" cstate="print"/>
          <a:stretch>
            <a:fillRect/>
          </a:stretch>
        </p:blipFill>
        <p:spPr>
          <a:xfrm>
            <a:off x="278819" y="2696210"/>
            <a:ext cx="4055677" cy="1378656"/>
          </a:xfrm>
          <a:prstGeom prst="rect">
            <a:avLst/>
          </a:prstGeom>
        </p:spPr>
      </p:pic>
      <p:pic>
        <p:nvPicPr>
          <p:cNvPr id="5" name="object 5"/>
          <p:cNvPicPr/>
          <p:nvPr/>
        </p:nvPicPr>
        <p:blipFill>
          <a:blip r:embed="rId3" cstate="print"/>
          <a:stretch>
            <a:fillRect/>
          </a:stretch>
        </p:blipFill>
        <p:spPr>
          <a:xfrm>
            <a:off x="5042798" y="2825100"/>
            <a:ext cx="2930769" cy="1148856"/>
          </a:xfrm>
          <a:prstGeom prst="rect">
            <a:avLst/>
          </a:prstGeom>
        </p:spPr>
      </p:pic>
      <p:sp>
        <p:nvSpPr>
          <p:cNvPr id="6" name="object 6"/>
          <p:cNvSpPr txBox="1"/>
          <p:nvPr/>
        </p:nvSpPr>
        <p:spPr>
          <a:xfrm>
            <a:off x="243027" y="3995673"/>
            <a:ext cx="8202295" cy="1987550"/>
          </a:xfrm>
          <a:prstGeom prst="rect">
            <a:avLst/>
          </a:prstGeom>
        </p:spPr>
        <p:txBody>
          <a:bodyPr vert="horz" wrap="square" lIns="0" tIns="12065" rIns="0" bIns="0" rtlCol="0">
            <a:spAutoFit/>
          </a:bodyPr>
          <a:lstStyle/>
          <a:p>
            <a:pPr marL="40640">
              <a:lnSpc>
                <a:spcPct val="100000"/>
              </a:lnSpc>
              <a:spcBef>
                <a:spcPts val="95"/>
              </a:spcBef>
            </a:pPr>
            <a:r>
              <a:rPr sz="1600" b="1" i="1" spc="-10" dirty="0">
                <a:latin typeface="Calibri"/>
                <a:cs typeface="Calibri"/>
              </a:rPr>
              <a:t>Advantages</a:t>
            </a:r>
            <a:endParaRPr sz="1600">
              <a:latin typeface="Calibri"/>
              <a:cs typeface="Calibri"/>
            </a:endParaRPr>
          </a:p>
          <a:p>
            <a:pPr marL="187960" indent="-147955">
              <a:lnSpc>
                <a:spcPct val="100000"/>
              </a:lnSpc>
              <a:buChar char="•"/>
              <a:tabLst>
                <a:tab pos="188595" algn="l"/>
              </a:tabLst>
            </a:pPr>
            <a:r>
              <a:rPr sz="1600" spc="-5" dirty="0">
                <a:latin typeface="Calibri"/>
                <a:cs typeface="Calibri"/>
              </a:rPr>
              <a:t>The </a:t>
            </a:r>
            <a:r>
              <a:rPr sz="1600" spc="-10" dirty="0">
                <a:latin typeface="Calibri"/>
                <a:cs typeface="Calibri"/>
              </a:rPr>
              <a:t>need</a:t>
            </a:r>
            <a:r>
              <a:rPr sz="1600" spc="5" dirty="0">
                <a:latin typeface="Calibri"/>
                <a:cs typeface="Calibri"/>
              </a:rPr>
              <a:t> </a:t>
            </a:r>
            <a:r>
              <a:rPr sz="1600" spc="-15" dirty="0">
                <a:latin typeface="Calibri"/>
                <a:cs typeface="Calibri"/>
              </a:rPr>
              <a:t>for</a:t>
            </a:r>
            <a:r>
              <a:rPr sz="1600" spc="15" dirty="0">
                <a:latin typeface="Calibri"/>
                <a:cs typeface="Calibri"/>
              </a:rPr>
              <a:t> </a:t>
            </a:r>
            <a:r>
              <a:rPr sz="1600" spc="-10" dirty="0">
                <a:latin typeface="Calibri"/>
                <a:cs typeface="Calibri"/>
              </a:rPr>
              <a:t>centre-tapped</a:t>
            </a:r>
            <a:r>
              <a:rPr sz="1600" spc="20" dirty="0">
                <a:latin typeface="Calibri"/>
                <a:cs typeface="Calibri"/>
              </a:rPr>
              <a:t> </a:t>
            </a:r>
            <a:r>
              <a:rPr sz="1600" spc="-15" dirty="0">
                <a:latin typeface="Calibri"/>
                <a:cs typeface="Calibri"/>
              </a:rPr>
              <a:t>transformer</a:t>
            </a:r>
            <a:r>
              <a:rPr sz="1600" spc="35" dirty="0">
                <a:latin typeface="Calibri"/>
                <a:cs typeface="Calibri"/>
              </a:rPr>
              <a:t> </a:t>
            </a:r>
            <a:r>
              <a:rPr sz="1600" dirty="0">
                <a:latin typeface="Calibri"/>
                <a:cs typeface="Calibri"/>
              </a:rPr>
              <a:t>is </a:t>
            </a:r>
            <a:r>
              <a:rPr sz="1600" spc="-5" dirty="0">
                <a:latin typeface="Calibri"/>
                <a:cs typeface="Calibri"/>
              </a:rPr>
              <a:t>eliminated.</a:t>
            </a:r>
            <a:endParaRPr sz="1600">
              <a:latin typeface="Calibri"/>
              <a:cs typeface="Calibri"/>
            </a:endParaRPr>
          </a:p>
          <a:p>
            <a:pPr marL="224790" marR="977900" indent="-184785">
              <a:lnSpc>
                <a:spcPct val="100000"/>
              </a:lnSpc>
              <a:buChar char="•"/>
              <a:tabLst>
                <a:tab pos="188595" algn="l"/>
              </a:tabLst>
            </a:pPr>
            <a:r>
              <a:rPr sz="1600" spc="-5" dirty="0">
                <a:latin typeface="Calibri"/>
                <a:cs typeface="Calibri"/>
              </a:rPr>
              <a:t>The</a:t>
            </a:r>
            <a:r>
              <a:rPr sz="1600" dirty="0">
                <a:latin typeface="Calibri"/>
                <a:cs typeface="Calibri"/>
              </a:rPr>
              <a:t> </a:t>
            </a:r>
            <a:r>
              <a:rPr sz="1600" spc="-10" dirty="0">
                <a:latin typeface="Calibri"/>
                <a:cs typeface="Calibri"/>
              </a:rPr>
              <a:t>output</a:t>
            </a:r>
            <a:r>
              <a:rPr sz="1600" spc="15" dirty="0">
                <a:latin typeface="Calibri"/>
                <a:cs typeface="Calibri"/>
              </a:rPr>
              <a:t> </a:t>
            </a:r>
            <a:r>
              <a:rPr sz="1600" dirty="0">
                <a:latin typeface="Calibri"/>
                <a:cs typeface="Calibri"/>
              </a:rPr>
              <a:t>is </a:t>
            </a:r>
            <a:r>
              <a:rPr sz="1600" spc="-5" dirty="0">
                <a:latin typeface="Calibri"/>
                <a:cs typeface="Calibri"/>
              </a:rPr>
              <a:t>twice</a:t>
            </a:r>
            <a:r>
              <a:rPr sz="1600" spc="15" dirty="0">
                <a:latin typeface="Calibri"/>
                <a:cs typeface="Calibri"/>
              </a:rPr>
              <a:t> </a:t>
            </a:r>
            <a:r>
              <a:rPr sz="1600" spc="-5" dirty="0">
                <a:latin typeface="Calibri"/>
                <a:cs typeface="Calibri"/>
              </a:rPr>
              <a:t>when</a:t>
            </a:r>
            <a:r>
              <a:rPr sz="1600" spc="20" dirty="0">
                <a:latin typeface="Calibri"/>
                <a:cs typeface="Calibri"/>
              </a:rPr>
              <a:t> </a:t>
            </a:r>
            <a:r>
              <a:rPr sz="1600" spc="-15" dirty="0">
                <a:latin typeface="Calibri"/>
                <a:cs typeface="Calibri"/>
              </a:rPr>
              <a:t>compared</a:t>
            </a:r>
            <a:r>
              <a:rPr sz="1600" spc="25" dirty="0">
                <a:latin typeface="Calibri"/>
                <a:cs typeface="Calibri"/>
              </a:rPr>
              <a:t> </a:t>
            </a:r>
            <a:r>
              <a:rPr sz="1600" spc="-10" dirty="0">
                <a:latin typeface="Calibri"/>
                <a:cs typeface="Calibri"/>
              </a:rPr>
              <a:t>to</a:t>
            </a:r>
            <a:r>
              <a:rPr sz="1600" spc="10" dirty="0">
                <a:latin typeface="Calibri"/>
                <a:cs typeface="Calibri"/>
              </a:rPr>
              <a:t> </a:t>
            </a:r>
            <a:r>
              <a:rPr sz="1600" spc="-10" dirty="0">
                <a:latin typeface="Calibri"/>
                <a:cs typeface="Calibri"/>
              </a:rPr>
              <a:t>centre-tapped</a:t>
            </a:r>
            <a:r>
              <a:rPr sz="1600" spc="20" dirty="0">
                <a:latin typeface="Calibri"/>
                <a:cs typeface="Calibri"/>
              </a:rPr>
              <a:t> </a:t>
            </a:r>
            <a:r>
              <a:rPr sz="1600" spc="-10" dirty="0">
                <a:latin typeface="Calibri"/>
                <a:cs typeface="Calibri"/>
              </a:rPr>
              <a:t>full-wave</a:t>
            </a:r>
            <a:r>
              <a:rPr sz="1600" spc="-15" dirty="0">
                <a:latin typeface="Calibri"/>
                <a:cs typeface="Calibri"/>
              </a:rPr>
              <a:t> </a:t>
            </a:r>
            <a:r>
              <a:rPr sz="1600" spc="-20" dirty="0">
                <a:latin typeface="Calibri"/>
                <a:cs typeface="Calibri"/>
              </a:rPr>
              <a:t>rectifier,</a:t>
            </a:r>
            <a:r>
              <a:rPr sz="1600" spc="25" dirty="0">
                <a:latin typeface="Calibri"/>
                <a:cs typeface="Calibri"/>
              </a:rPr>
              <a:t> </a:t>
            </a:r>
            <a:r>
              <a:rPr sz="1600" spc="-15" dirty="0">
                <a:latin typeface="Calibri"/>
                <a:cs typeface="Calibri"/>
              </a:rPr>
              <a:t>for</a:t>
            </a:r>
            <a:r>
              <a:rPr sz="1600" spc="20" dirty="0">
                <a:latin typeface="Calibri"/>
                <a:cs typeface="Calibri"/>
              </a:rPr>
              <a:t> </a:t>
            </a:r>
            <a:r>
              <a:rPr sz="1600" spc="-5" dirty="0">
                <a:latin typeface="Calibri"/>
                <a:cs typeface="Calibri"/>
              </a:rPr>
              <a:t>the</a:t>
            </a:r>
            <a:r>
              <a:rPr sz="1600" dirty="0">
                <a:latin typeface="Calibri"/>
                <a:cs typeface="Calibri"/>
              </a:rPr>
              <a:t> </a:t>
            </a:r>
            <a:r>
              <a:rPr sz="1600" spc="-10" dirty="0">
                <a:latin typeface="Calibri"/>
                <a:cs typeface="Calibri"/>
              </a:rPr>
              <a:t>same </a:t>
            </a:r>
            <a:r>
              <a:rPr sz="1600" spc="-345" dirty="0">
                <a:latin typeface="Calibri"/>
                <a:cs typeface="Calibri"/>
              </a:rPr>
              <a:t> </a:t>
            </a:r>
            <a:r>
              <a:rPr sz="1600" spc="-10" dirty="0">
                <a:latin typeface="Calibri"/>
                <a:cs typeface="Calibri"/>
              </a:rPr>
              <a:t>secondary</a:t>
            </a:r>
            <a:r>
              <a:rPr sz="1600" spc="20" dirty="0">
                <a:latin typeface="Calibri"/>
                <a:cs typeface="Calibri"/>
              </a:rPr>
              <a:t> </a:t>
            </a:r>
            <a:r>
              <a:rPr sz="1600" spc="-10" dirty="0">
                <a:latin typeface="Calibri"/>
                <a:cs typeface="Calibri"/>
              </a:rPr>
              <a:t>voltage.</a:t>
            </a:r>
            <a:endParaRPr sz="1600">
              <a:latin typeface="Calibri"/>
              <a:cs typeface="Calibri"/>
            </a:endParaRPr>
          </a:p>
          <a:p>
            <a:pPr marL="187960" indent="-147955">
              <a:lnSpc>
                <a:spcPct val="100000"/>
              </a:lnSpc>
              <a:buChar char="•"/>
              <a:tabLst>
                <a:tab pos="188595" algn="l"/>
              </a:tabLst>
            </a:pPr>
            <a:r>
              <a:rPr sz="1600" spc="-5" dirty="0">
                <a:latin typeface="Calibri"/>
                <a:cs typeface="Calibri"/>
              </a:rPr>
              <a:t>The</a:t>
            </a:r>
            <a:r>
              <a:rPr sz="1600" dirty="0">
                <a:latin typeface="Calibri"/>
                <a:cs typeface="Calibri"/>
              </a:rPr>
              <a:t> </a:t>
            </a:r>
            <a:r>
              <a:rPr sz="1600" spc="-10" dirty="0">
                <a:latin typeface="Calibri"/>
                <a:cs typeface="Calibri"/>
              </a:rPr>
              <a:t>peak</a:t>
            </a:r>
            <a:r>
              <a:rPr sz="1600" spc="15" dirty="0">
                <a:latin typeface="Calibri"/>
                <a:cs typeface="Calibri"/>
              </a:rPr>
              <a:t> </a:t>
            </a:r>
            <a:r>
              <a:rPr sz="1600" spc="-15" dirty="0">
                <a:latin typeface="Calibri"/>
                <a:cs typeface="Calibri"/>
              </a:rPr>
              <a:t>inverse</a:t>
            </a:r>
            <a:r>
              <a:rPr sz="1600" spc="20" dirty="0">
                <a:latin typeface="Calibri"/>
                <a:cs typeface="Calibri"/>
              </a:rPr>
              <a:t> </a:t>
            </a:r>
            <a:r>
              <a:rPr sz="1600" spc="-10" dirty="0">
                <a:latin typeface="Calibri"/>
                <a:cs typeface="Calibri"/>
              </a:rPr>
              <a:t>voltage</a:t>
            </a:r>
            <a:r>
              <a:rPr sz="1600" dirty="0">
                <a:latin typeface="Calibri"/>
                <a:cs typeface="Calibri"/>
              </a:rPr>
              <a:t> is</a:t>
            </a:r>
            <a:r>
              <a:rPr sz="1600" spc="5" dirty="0">
                <a:latin typeface="Calibri"/>
                <a:cs typeface="Calibri"/>
              </a:rPr>
              <a:t> </a:t>
            </a:r>
            <a:r>
              <a:rPr sz="1600" spc="-5" dirty="0">
                <a:latin typeface="Calibri"/>
                <a:cs typeface="Calibri"/>
              </a:rPr>
              <a:t>one-half</a:t>
            </a:r>
            <a:r>
              <a:rPr sz="1600" dirty="0">
                <a:latin typeface="Calibri"/>
                <a:cs typeface="Calibri"/>
              </a:rPr>
              <a:t> </a:t>
            </a:r>
            <a:r>
              <a:rPr sz="1600" spc="-10" dirty="0">
                <a:latin typeface="Calibri"/>
                <a:cs typeface="Calibri"/>
              </a:rPr>
              <a:t>(1/2)</a:t>
            </a:r>
            <a:r>
              <a:rPr sz="1600" spc="40" dirty="0">
                <a:latin typeface="Calibri"/>
                <a:cs typeface="Calibri"/>
              </a:rPr>
              <a:t> </a:t>
            </a:r>
            <a:r>
              <a:rPr sz="1600" spc="-15" dirty="0">
                <a:latin typeface="Calibri"/>
                <a:cs typeface="Calibri"/>
              </a:rPr>
              <a:t>compared</a:t>
            </a:r>
            <a:r>
              <a:rPr sz="1600" spc="35" dirty="0">
                <a:latin typeface="Calibri"/>
                <a:cs typeface="Calibri"/>
              </a:rPr>
              <a:t> </a:t>
            </a:r>
            <a:r>
              <a:rPr sz="1600" spc="-10" dirty="0">
                <a:latin typeface="Calibri"/>
                <a:cs typeface="Calibri"/>
              </a:rPr>
              <a:t>to</a:t>
            </a:r>
            <a:r>
              <a:rPr sz="1600" spc="15" dirty="0">
                <a:latin typeface="Calibri"/>
                <a:cs typeface="Calibri"/>
              </a:rPr>
              <a:t> </a:t>
            </a:r>
            <a:r>
              <a:rPr sz="1600" spc="-10" dirty="0">
                <a:latin typeface="Calibri"/>
                <a:cs typeface="Calibri"/>
              </a:rPr>
              <a:t>centre-tapped</a:t>
            </a:r>
            <a:r>
              <a:rPr sz="1600" spc="20" dirty="0">
                <a:latin typeface="Calibri"/>
                <a:cs typeface="Calibri"/>
              </a:rPr>
              <a:t> </a:t>
            </a:r>
            <a:r>
              <a:rPr sz="1600" spc="-10" dirty="0">
                <a:latin typeface="Calibri"/>
                <a:cs typeface="Calibri"/>
              </a:rPr>
              <a:t>full-wave</a:t>
            </a:r>
            <a:r>
              <a:rPr sz="1600" spc="-25" dirty="0">
                <a:latin typeface="Calibri"/>
                <a:cs typeface="Calibri"/>
              </a:rPr>
              <a:t> rectifier.</a:t>
            </a:r>
            <a:endParaRPr sz="1600">
              <a:latin typeface="Calibri"/>
              <a:cs typeface="Calibri"/>
            </a:endParaRPr>
          </a:p>
          <a:p>
            <a:pPr marL="187960" indent="-147955">
              <a:lnSpc>
                <a:spcPct val="100000"/>
              </a:lnSpc>
              <a:buChar char="•"/>
              <a:tabLst>
                <a:tab pos="188595" algn="l"/>
              </a:tabLst>
            </a:pPr>
            <a:r>
              <a:rPr sz="1600" spc="-5" dirty="0">
                <a:latin typeface="Calibri"/>
                <a:cs typeface="Calibri"/>
              </a:rPr>
              <a:t>Can</a:t>
            </a:r>
            <a:r>
              <a:rPr sz="1600" spc="-20" dirty="0">
                <a:latin typeface="Calibri"/>
                <a:cs typeface="Calibri"/>
              </a:rPr>
              <a:t> </a:t>
            </a:r>
            <a:r>
              <a:rPr sz="1600" spc="-5" dirty="0">
                <a:latin typeface="Calibri"/>
                <a:cs typeface="Calibri"/>
              </a:rPr>
              <a:t>be</a:t>
            </a:r>
            <a:r>
              <a:rPr sz="1600" dirty="0">
                <a:latin typeface="Calibri"/>
                <a:cs typeface="Calibri"/>
              </a:rPr>
              <a:t> </a:t>
            </a:r>
            <a:r>
              <a:rPr sz="1600" spc="-5" dirty="0">
                <a:latin typeface="Calibri"/>
                <a:cs typeface="Calibri"/>
              </a:rPr>
              <a:t>used </a:t>
            </a:r>
            <a:r>
              <a:rPr sz="1600" spc="-10" dirty="0">
                <a:latin typeface="Calibri"/>
                <a:cs typeface="Calibri"/>
              </a:rPr>
              <a:t>where</a:t>
            </a:r>
            <a:r>
              <a:rPr sz="1600" spc="35" dirty="0">
                <a:latin typeface="Calibri"/>
                <a:cs typeface="Calibri"/>
              </a:rPr>
              <a:t> </a:t>
            </a:r>
            <a:r>
              <a:rPr sz="1600" spc="-10" dirty="0">
                <a:latin typeface="Calibri"/>
                <a:cs typeface="Calibri"/>
              </a:rPr>
              <a:t>large</a:t>
            </a:r>
            <a:r>
              <a:rPr sz="1600" spc="-5" dirty="0">
                <a:latin typeface="Calibri"/>
                <a:cs typeface="Calibri"/>
              </a:rPr>
              <a:t> amount of</a:t>
            </a:r>
            <a:r>
              <a:rPr sz="1600" dirty="0">
                <a:latin typeface="Calibri"/>
                <a:cs typeface="Calibri"/>
              </a:rPr>
              <a:t> </a:t>
            </a:r>
            <a:r>
              <a:rPr sz="1600" spc="-10" dirty="0">
                <a:latin typeface="Calibri"/>
                <a:cs typeface="Calibri"/>
              </a:rPr>
              <a:t>power</a:t>
            </a:r>
            <a:r>
              <a:rPr sz="1600" spc="30" dirty="0">
                <a:latin typeface="Calibri"/>
                <a:cs typeface="Calibri"/>
              </a:rPr>
              <a:t> </a:t>
            </a:r>
            <a:r>
              <a:rPr sz="1600" dirty="0">
                <a:latin typeface="Calibri"/>
                <a:cs typeface="Calibri"/>
              </a:rPr>
              <a:t>is</a:t>
            </a:r>
            <a:r>
              <a:rPr sz="1600" spc="-15" dirty="0">
                <a:latin typeface="Calibri"/>
                <a:cs typeface="Calibri"/>
              </a:rPr>
              <a:t> </a:t>
            </a:r>
            <a:r>
              <a:rPr sz="1600" spc="-10" dirty="0">
                <a:latin typeface="Calibri"/>
                <a:cs typeface="Calibri"/>
              </a:rPr>
              <a:t>required.</a:t>
            </a:r>
            <a:endParaRPr sz="1600">
              <a:latin typeface="Calibri"/>
              <a:cs typeface="Calibri"/>
            </a:endParaRPr>
          </a:p>
          <a:p>
            <a:pPr marL="12700" marR="5080">
              <a:lnSpc>
                <a:spcPct val="100000"/>
              </a:lnSpc>
              <a:spcBef>
                <a:spcPts val="95"/>
              </a:spcBef>
            </a:pPr>
            <a:r>
              <a:rPr sz="1600" b="1" spc="-10" dirty="0">
                <a:latin typeface="Calibri"/>
                <a:cs typeface="Calibri"/>
              </a:rPr>
              <a:t>Disadvantages:</a:t>
            </a:r>
            <a:r>
              <a:rPr sz="1600" b="1" spc="15" dirty="0">
                <a:latin typeface="Calibri"/>
                <a:cs typeface="Calibri"/>
              </a:rPr>
              <a:t> </a:t>
            </a:r>
            <a:r>
              <a:rPr sz="1600" spc="-5" dirty="0">
                <a:latin typeface="Calibri"/>
                <a:cs typeface="Calibri"/>
              </a:rPr>
              <a:t>•</a:t>
            </a:r>
            <a:r>
              <a:rPr sz="1600" spc="10" dirty="0">
                <a:latin typeface="Calibri"/>
                <a:cs typeface="Calibri"/>
              </a:rPr>
              <a:t> </a:t>
            </a:r>
            <a:r>
              <a:rPr sz="1600" spc="-5" dirty="0">
                <a:latin typeface="Calibri"/>
                <a:cs typeface="Calibri"/>
              </a:rPr>
              <a:t>It</a:t>
            </a:r>
            <a:r>
              <a:rPr sz="1600" spc="-10" dirty="0">
                <a:latin typeface="Calibri"/>
                <a:cs typeface="Calibri"/>
              </a:rPr>
              <a:t> requires</a:t>
            </a:r>
            <a:r>
              <a:rPr sz="1600" spc="40" dirty="0">
                <a:latin typeface="Calibri"/>
                <a:cs typeface="Calibri"/>
              </a:rPr>
              <a:t> </a:t>
            </a:r>
            <a:r>
              <a:rPr sz="1600" spc="-15" dirty="0">
                <a:latin typeface="Calibri"/>
                <a:cs typeface="Calibri"/>
              </a:rPr>
              <a:t>four</a:t>
            </a:r>
            <a:r>
              <a:rPr sz="1600" spc="5" dirty="0">
                <a:latin typeface="Calibri"/>
                <a:cs typeface="Calibri"/>
              </a:rPr>
              <a:t> </a:t>
            </a:r>
            <a:r>
              <a:rPr sz="1600" spc="-5" dirty="0">
                <a:latin typeface="Calibri"/>
                <a:cs typeface="Calibri"/>
              </a:rPr>
              <a:t>diodes.</a:t>
            </a:r>
            <a:r>
              <a:rPr sz="1600" spc="5" dirty="0">
                <a:latin typeface="Calibri"/>
                <a:cs typeface="Calibri"/>
              </a:rPr>
              <a:t> </a:t>
            </a:r>
            <a:r>
              <a:rPr sz="1600" spc="-5" dirty="0">
                <a:latin typeface="Calibri"/>
                <a:cs typeface="Calibri"/>
              </a:rPr>
              <a:t>•</a:t>
            </a:r>
            <a:r>
              <a:rPr sz="1600" spc="15" dirty="0">
                <a:latin typeface="Calibri"/>
                <a:cs typeface="Calibri"/>
              </a:rPr>
              <a:t> </a:t>
            </a:r>
            <a:r>
              <a:rPr sz="1600" spc="-5" dirty="0">
                <a:latin typeface="Calibri"/>
                <a:cs typeface="Calibri"/>
              </a:rPr>
              <a:t>The</a:t>
            </a:r>
            <a:r>
              <a:rPr sz="1600" spc="5" dirty="0">
                <a:latin typeface="Calibri"/>
                <a:cs typeface="Calibri"/>
              </a:rPr>
              <a:t> </a:t>
            </a:r>
            <a:r>
              <a:rPr sz="1600" spc="-10" dirty="0">
                <a:latin typeface="Calibri"/>
                <a:cs typeface="Calibri"/>
              </a:rPr>
              <a:t>use</a:t>
            </a:r>
            <a:r>
              <a:rPr sz="1600" spc="5" dirty="0">
                <a:latin typeface="Calibri"/>
                <a:cs typeface="Calibri"/>
              </a:rPr>
              <a:t> </a:t>
            </a:r>
            <a:r>
              <a:rPr sz="1600" spc="-5" dirty="0">
                <a:latin typeface="Calibri"/>
                <a:cs typeface="Calibri"/>
              </a:rPr>
              <a:t>of</a:t>
            </a:r>
            <a:r>
              <a:rPr sz="1600" spc="20" dirty="0">
                <a:latin typeface="Calibri"/>
                <a:cs typeface="Calibri"/>
              </a:rPr>
              <a:t> </a:t>
            </a:r>
            <a:r>
              <a:rPr sz="1600" spc="-10" dirty="0">
                <a:latin typeface="Calibri"/>
                <a:cs typeface="Calibri"/>
              </a:rPr>
              <a:t>two</a:t>
            </a:r>
            <a:r>
              <a:rPr sz="1600" spc="10" dirty="0">
                <a:latin typeface="Calibri"/>
                <a:cs typeface="Calibri"/>
              </a:rPr>
              <a:t> </a:t>
            </a:r>
            <a:r>
              <a:rPr sz="1600" spc="-20" dirty="0">
                <a:latin typeface="Calibri"/>
                <a:cs typeface="Calibri"/>
              </a:rPr>
              <a:t>extra</a:t>
            </a:r>
            <a:r>
              <a:rPr sz="1600" spc="15" dirty="0">
                <a:latin typeface="Calibri"/>
                <a:cs typeface="Calibri"/>
              </a:rPr>
              <a:t> </a:t>
            </a:r>
            <a:r>
              <a:rPr sz="1600" spc="-10" dirty="0">
                <a:latin typeface="Calibri"/>
                <a:cs typeface="Calibri"/>
              </a:rPr>
              <a:t>diodes</a:t>
            </a:r>
            <a:r>
              <a:rPr sz="1600" spc="10" dirty="0">
                <a:latin typeface="Calibri"/>
                <a:cs typeface="Calibri"/>
              </a:rPr>
              <a:t> </a:t>
            </a:r>
            <a:r>
              <a:rPr sz="1600" spc="-10" dirty="0">
                <a:latin typeface="Calibri"/>
                <a:cs typeface="Calibri"/>
              </a:rPr>
              <a:t>causes</a:t>
            </a:r>
            <a:r>
              <a:rPr sz="1600" spc="5" dirty="0">
                <a:latin typeface="Calibri"/>
                <a:cs typeface="Calibri"/>
              </a:rPr>
              <a:t> </a:t>
            </a:r>
            <a:r>
              <a:rPr sz="1600" spc="-5" dirty="0">
                <a:latin typeface="Calibri"/>
                <a:cs typeface="Calibri"/>
              </a:rPr>
              <a:t>an</a:t>
            </a:r>
            <a:r>
              <a:rPr sz="1600" dirty="0">
                <a:latin typeface="Calibri"/>
                <a:cs typeface="Calibri"/>
              </a:rPr>
              <a:t> </a:t>
            </a:r>
            <a:r>
              <a:rPr sz="1600" spc="-5" dirty="0">
                <a:latin typeface="Calibri"/>
                <a:cs typeface="Calibri"/>
              </a:rPr>
              <a:t>additional</a:t>
            </a:r>
            <a:r>
              <a:rPr sz="1600" spc="-30" dirty="0">
                <a:latin typeface="Calibri"/>
                <a:cs typeface="Calibri"/>
              </a:rPr>
              <a:t> </a:t>
            </a:r>
            <a:r>
              <a:rPr sz="1600" spc="-10" dirty="0">
                <a:latin typeface="Calibri"/>
                <a:cs typeface="Calibri"/>
              </a:rPr>
              <a:t>voltage </a:t>
            </a:r>
            <a:r>
              <a:rPr sz="1600" spc="-345" dirty="0">
                <a:latin typeface="Calibri"/>
                <a:cs typeface="Calibri"/>
              </a:rPr>
              <a:t> </a:t>
            </a:r>
            <a:r>
              <a:rPr sz="1600" spc="-15" dirty="0">
                <a:latin typeface="Calibri"/>
                <a:cs typeface="Calibri"/>
              </a:rPr>
              <a:t>drop</a:t>
            </a:r>
            <a:r>
              <a:rPr sz="1600" spc="5" dirty="0">
                <a:latin typeface="Calibri"/>
                <a:cs typeface="Calibri"/>
              </a:rPr>
              <a:t> </a:t>
            </a:r>
            <a:r>
              <a:rPr sz="1600" spc="-15" dirty="0">
                <a:latin typeface="Calibri"/>
                <a:cs typeface="Calibri"/>
              </a:rPr>
              <a:t>thereby</a:t>
            </a:r>
            <a:r>
              <a:rPr sz="1600" spc="35" dirty="0">
                <a:latin typeface="Calibri"/>
                <a:cs typeface="Calibri"/>
              </a:rPr>
              <a:t> </a:t>
            </a:r>
            <a:r>
              <a:rPr sz="1600" spc="-10" dirty="0">
                <a:latin typeface="Calibri"/>
                <a:cs typeface="Calibri"/>
              </a:rPr>
              <a:t>reducing</a:t>
            </a:r>
            <a:r>
              <a:rPr sz="1600" spc="-5" dirty="0">
                <a:latin typeface="Calibri"/>
                <a:cs typeface="Calibri"/>
              </a:rPr>
              <a:t> the</a:t>
            </a:r>
            <a:r>
              <a:rPr sz="1600" spc="10" dirty="0">
                <a:latin typeface="Calibri"/>
                <a:cs typeface="Calibri"/>
              </a:rPr>
              <a:t> </a:t>
            </a:r>
            <a:r>
              <a:rPr sz="1600" spc="-10" dirty="0">
                <a:latin typeface="Calibri"/>
                <a:cs typeface="Calibri"/>
              </a:rPr>
              <a:t>output</a:t>
            </a:r>
            <a:r>
              <a:rPr sz="1600" spc="5" dirty="0">
                <a:latin typeface="Calibri"/>
                <a:cs typeface="Calibri"/>
              </a:rPr>
              <a:t> </a:t>
            </a:r>
            <a:r>
              <a:rPr sz="1600" spc="-10" dirty="0">
                <a:latin typeface="Calibri"/>
                <a:cs typeface="Calibri"/>
              </a:rPr>
              <a:t>voltage.</a:t>
            </a:r>
            <a:endParaRPr sz="1600">
              <a:latin typeface="Calibri"/>
              <a:cs typeface="Calibri"/>
            </a:endParaRPr>
          </a:p>
        </p:txBody>
      </p:sp>
      <p:sp>
        <p:nvSpPr>
          <p:cNvPr id="8" name="Footer Placeholder 7"/>
          <p:cNvSpPr>
            <a:spLocks noGrp="1"/>
          </p:cNvSpPr>
          <p:nvPr>
            <p:ph type="ftr" sz="quarter" idx="5"/>
          </p:nvPr>
        </p:nvSpPr>
        <p:spPr/>
        <p:txBody>
          <a:bodyPr/>
          <a:lstStyle/>
          <a:p>
            <a:r>
              <a:rPr lang="en-IN" smtClean="0"/>
              <a:t>Dr. Neethu Anna Sabu</a:t>
            </a:r>
            <a:endParaRPr lang="en-IN"/>
          </a:p>
        </p:txBody>
      </p:sp>
      <p:sp>
        <p:nvSpPr>
          <p:cNvPr id="10" name="Slide Number Placeholder 8"/>
          <p:cNvSpPr>
            <a:spLocks noGrp="1"/>
          </p:cNvSpPr>
          <p:nvPr>
            <p:ph type="sldNum" sz="quarter" idx="7"/>
          </p:nvPr>
        </p:nvSpPr>
        <p:spPr>
          <a:xfrm>
            <a:off x="6583680" y="6377940"/>
            <a:ext cx="2103120" cy="342900"/>
          </a:xfrm>
        </p:spPr>
        <p:txBody>
          <a:bodyPr/>
          <a:lstStyle/>
          <a:p>
            <a:fld id="{B6F15528-21DE-4FAA-801E-634DDDAF4B2B}" type="slidenum">
              <a:rPr lang="en-IN" smtClean="0"/>
              <a:t>70</a:t>
            </a:fld>
            <a:endParaRPr lang="en-IN"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339894"/>
            <a:ext cx="9144000" cy="2518410"/>
            <a:chOff x="0" y="4339894"/>
            <a:chExt cx="9144000" cy="2518410"/>
          </a:xfrm>
        </p:grpSpPr>
        <p:pic>
          <p:nvPicPr>
            <p:cNvPr id="3" name="object 3"/>
            <p:cNvPicPr/>
            <p:nvPr/>
          </p:nvPicPr>
          <p:blipFill>
            <a:blip r:embed="rId2" cstate="print"/>
            <a:stretch>
              <a:fillRect/>
            </a:stretch>
          </p:blipFill>
          <p:spPr>
            <a:xfrm>
              <a:off x="253187" y="4339894"/>
              <a:ext cx="5197602" cy="1835277"/>
            </a:xfrm>
            <a:prstGeom prst="rect">
              <a:avLst/>
            </a:prstGeom>
          </p:spPr>
        </p:pic>
        <p:sp>
          <p:nvSpPr>
            <p:cNvPr id="4" name="object 4"/>
            <p:cNvSpPr/>
            <p:nvPr/>
          </p:nvSpPr>
          <p:spPr>
            <a:xfrm>
              <a:off x="3585591" y="4658867"/>
              <a:ext cx="729615" cy="1120140"/>
            </a:xfrm>
            <a:custGeom>
              <a:avLst/>
              <a:gdLst/>
              <a:ahLst/>
              <a:cxnLst/>
              <a:rect l="l" t="t" r="r" b="b"/>
              <a:pathLst>
                <a:path w="729614" h="1120139">
                  <a:moveTo>
                    <a:pt x="81153" y="76200"/>
                  </a:moveTo>
                  <a:lnTo>
                    <a:pt x="79336" y="56972"/>
                  </a:lnTo>
                  <a:lnTo>
                    <a:pt x="74422" y="41262"/>
                  </a:lnTo>
                  <a:lnTo>
                    <a:pt x="67106" y="30683"/>
                  </a:lnTo>
                  <a:lnTo>
                    <a:pt x="58166" y="26797"/>
                  </a:lnTo>
                  <a:lnTo>
                    <a:pt x="49212" y="30683"/>
                  </a:lnTo>
                  <a:lnTo>
                    <a:pt x="41910" y="41262"/>
                  </a:lnTo>
                  <a:lnTo>
                    <a:pt x="36982" y="56972"/>
                  </a:lnTo>
                  <a:lnTo>
                    <a:pt x="35179" y="76200"/>
                  </a:lnTo>
                  <a:lnTo>
                    <a:pt x="36982" y="95389"/>
                  </a:lnTo>
                  <a:lnTo>
                    <a:pt x="41910" y="111099"/>
                  </a:lnTo>
                  <a:lnTo>
                    <a:pt x="49212" y="121716"/>
                  </a:lnTo>
                  <a:lnTo>
                    <a:pt x="58166" y="125603"/>
                  </a:lnTo>
                  <a:lnTo>
                    <a:pt x="67106" y="121716"/>
                  </a:lnTo>
                  <a:lnTo>
                    <a:pt x="74422" y="111099"/>
                  </a:lnTo>
                  <a:lnTo>
                    <a:pt x="79336" y="95389"/>
                  </a:lnTo>
                  <a:lnTo>
                    <a:pt x="81153" y="76200"/>
                  </a:lnTo>
                  <a:close/>
                </a:path>
                <a:path w="729614" h="1120139">
                  <a:moveTo>
                    <a:pt x="96139" y="872617"/>
                  </a:moveTo>
                  <a:lnTo>
                    <a:pt x="95250" y="871220"/>
                  </a:lnTo>
                  <a:lnTo>
                    <a:pt x="51701" y="796544"/>
                  </a:lnTo>
                  <a:lnTo>
                    <a:pt x="48006" y="790194"/>
                  </a:lnTo>
                  <a:lnTo>
                    <a:pt x="889" y="871220"/>
                  </a:lnTo>
                  <a:lnTo>
                    <a:pt x="0" y="872617"/>
                  </a:lnTo>
                  <a:lnTo>
                    <a:pt x="508" y="874649"/>
                  </a:lnTo>
                  <a:lnTo>
                    <a:pt x="3556" y="876427"/>
                  </a:lnTo>
                  <a:lnTo>
                    <a:pt x="5461" y="875919"/>
                  </a:lnTo>
                  <a:lnTo>
                    <a:pt x="44831" y="808431"/>
                  </a:lnTo>
                  <a:lnTo>
                    <a:pt x="44831" y="1119568"/>
                  </a:lnTo>
                  <a:lnTo>
                    <a:pt x="51181" y="1119568"/>
                  </a:lnTo>
                  <a:lnTo>
                    <a:pt x="51181" y="808215"/>
                  </a:lnTo>
                  <a:lnTo>
                    <a:pt x="90678" y="875919"/>
                  </a:lnTo>
                  <a:lnTo>
                    <a:pt x="92583" y="876427"/>
                  </a:lnTo>
                  <a:lnTo>
                    <a:pt x="95631" y="874649"/>
                  </a:lnTo>
                  <a:lnTo>
                    <a:pt x="96139" y="872617"/>
                  </a:lnTo>
                  <a:close/>
                </a:path>
                <a:path w="729614" h="1120139">
                  <a:moveTo>
                    <a:pt x="729107" y="82423"/>
                  </a:moveTo>
                  <a:lnTo>
                    <a:pt x="684720" y="6223"/>
                  </a:lnTo>
                  <a:lnTo>
                    <a:pt x="681101" y="0"/>
                  </a:lnTo>
                  <a:lnTo>
                    <a:pt x="632968" y="82423"/>
                  </a:lnTo>
                  <a:lnTo>
                    <a:pt x="633476" y="84328"/>
                  </a:lnTo>
                  <a:lnTo>
                    <a:pt x="636524" y="86106"/>
                  </a:lnTo>
                  <a:lnTo>
                    <a:pt x="638429" y="85598"/>
                  </a:lnTo>
                  <a:lnTo>
                    <a:pt x="677926" y="17894"/>
                  </a:lnTo>
                  <a:lnTo>
                    <a:pt x="677926" y="395097"/>
                  </a:lnTo>
                  <a:lnTo>
                    <a:pt x="684276" y="395097"/>
                  </a:lnTo>
                  <a:lnTo>
                    <a:pt x="684149" y="17894"/>
                  </a:lnTo>
                  <a:lnTo>
                    <a:pt x="684276" y="18110"/>
                  </a:lnTo>
                  <a:lnTo>
                    <a:pt x="723646" y="85598"/>
                  </a:lnTo>
                  <a:lnTo>
                    <a:pt x="725551" y="86106"/>
                  </a:lnTo>
                  <a:lnTo>
                    <a:pt x="728599" y="84328"/>
                  </a:lnTo>
                  <a:lnTo>
                    <a:pt x="729107" y="82423"/>
                  </a:lnTo>
                  <a:close/>
                </a:path>
              </a:pathLst>
            </a:custGeom>
            <a:solidFill>
              <a:srgbClr val="5B9BD4"/>
            </a:solidFill>
          </p:spPr>
          <p:txBody>
            <a:bodyPr wrap="square" lIns="0" tIns="0" rIns="0" bIns="0" rtlCol="0"/>
            <a:lstStyle/>
            <a:p>
              <a:endParaRPr/>
            </a:p>
          </p:txBody>
        </p:sp>
        <p:sp>
          <p:nvSpPr>
            <p:cNvPr id="5" name="object 5"/>
            <p:cNvSpPr/>
            <p:nvPr/>
          </p:nvSpPr>
          <p:spPr>
            <a:xfrm>
              <a:off x="3620770" y="4685664"/>
              <a:ext cx="46355" cy="99060"/>
            </a:xfrm>
            <a:custGeom>
              <a:avLst/>
              <a:gdLst/>
              <a:ahLst/>
              <a:cxnLst/>
              <a:rect l="l" t="t" r="r" b="b"/>
              <a:pathLst>
                <a:path w="46354" h="99060">
                  <a:moveTo>
                    <a:pt x="0" y="49402"/>
                  </a:moveTo>
                  <a:lnTo>
                    <a:pt x="1805" y="30164"/>
                  </a:lnTo>
                  <a:lnTo>
                    <a:pt x="6731" y="14462"/>
                  </a:lnTo>
                  <a:lnTo>
                    <a:pt x="14037" y="3879"/>
                  </a:lnTo>
                  <a:lnTo>
                    <a:pt x="22987" y="0"/>
                  </a:lnTo>
                  <a:lnTo>
                    <a:pt x="31936" y="3879"/>
                  </a:lnTo>
                  <a:lnTo>
                    <a:pt x="39243" y="14462"/>
                  </a:lnTo>
                  <a:lnTo>
                    <a:pt x="44168" y="30164"/>
                  </a:lnTo>
                  <a:lnTo>
                    <a:pt x="45974" y="49402"/>
                  </a:lnTo>
                  <a:lnTo>
                    <a:pt x="44168" y="68587"/>
                  </a:lnTo>
                  <a:lnTo>
                    <a:pt x="39243" y="84296"/>
                  </a:lnTo>
                  <a:lnTo>
                    <a:pt x="31936" y="94908"/>
                  </a:lnTo>
                  <a:lnTo>
                    <a:pt x="22987" y="98805"/>
                  </a:lnTo>
                  <a:lnTo>
                    <a:pt x="14037" y="94908"/>
                  </a:lnTo>
                  <a:lnTo>
                    <a:pt x="6731" y="84296"/>
                  </a:lnTo>
                  <a:lnTo>
                    <a:pt x="1805" y="68587"/>
                  </a:lnTo>
                  <a:lnTo>
                    <a:pt x="0" y="49402"/>
                  </a:lnTo>
                  <a:close/>
                </a:path>
              </a:pathLst>
            </a:custGeom>
            <a:ln w="12700">
              <a:solidFill>
                <a:srgbClr val="41709C"/>
              </a:solidFill>
            </a:ln>
          </p:spPr>
          <p:txBody>
            <a:bodyPr wrap="square" lIns="0" tIns="0" rIns="0" bIns="0" rtlCol="0"/>
            <a:lstStyle/>
            <a:p>
              <a:endParaRPr/>
            </a:p>
          </p:txBody>
        </p:sp>
        <p:sp>
          <p:nvSpPr>
            <p:cNvPr id="6" name="object 6"/>
            <p:cNvSpPr/>
            <p:nvPr/>
          </p:nvSpPr>
          <p:spPr>
            <a:xfrm>
              <a:off x="3633596" y="4889372"/>
              <a:ext cx="46355" cy="99060"/>
            </a:xfrm>
            <a:custGeom>
              <a:avLst/>
              <a:gdLst/>
              <a:ahLst/>
              <a:cxnLst/>
              <a:rect l="l" t="t" r="r" b="b"/>
              <a:pathLst>
                <a:path w="46354" h="99060">
                  <a:moveTo>
                    <a:pt x="23113" y="0"/>
                  </a:moveTo>
                  <a:lnTo>
                    <a:pt x="14144" y="3879"/>
                  </a:lnTo>
                  <a:lnTo>
                    <a:pt x="6794" y="14462"/>
                  </a:lnTo>
                  <a:lnTo>
                    <a:pt x="1825" y="30164"/>
                  </a:lnTo>
                  <a:lnTo>
                    <a:pt x="0" y="49402"/>
                  </a:lnTo>
                  <a:lnTo>
                    <a:pt x="1825" y="68587"/>
                  </a:lnTo>
                  <a:lnTo>
                    <a:pt x="6794" y="84296"/>
                  </a:lnTo>
                  <a:lnTo>
                    <a:pt x="14144" y="94908"/>
                  </a:lnTo>
                  <a:lnTo>
                    <a:pt x="23113" y="98805"/>
                  </a:lnTo>
                  <a:lnTo>
                    <a:pt x="32063" y="94908"/>
                  </a:lnTo>
                  <a:lnTo>
                    <a:pt x="39370" y="84296"/>
                  </a:lnTo>
                  <a:lnTo>
                    <a:pt x="44295" y="68587"/>
                  </a:lnTo>
                  <a:lnTo>
                    <a:pt x="46101" y="49402"/>
                  </a:lnTo>
                  <a:lnTo>
                    <a:pt x="44295" y="30164"/>
                  </a:lnTo>
                  <a:lnTo>
                    <a:pt x="39369" y="14462"/>
                  </a:lnTo>
                  <a:lnTo>
                    <a:pt x="32063" y="3879"/>
                  </a:lnTo>
                  <a:lnTo>
                    <a:pt x="23113" y="0"/>
                  </a:lnTo>
                  <a:close/>
                </a:path>
              </a:pathLst>
            </a:custGeom>
            <a:solidFill>
              <a:srgbClr val="5B9BD4"/>
            </a:solidFill>
          </p:spPr>
          <p:txBody>
            <a:bodyPr wrap="square" lIns="0" tIns="0" rIns="0" bIns="0" rtlCol="0"/>
            <a:lstStyle/>
            <a:p>
              <a:endParaRPr/>
            </a:p>
          </p:txBody>
        </p:sp>
        <p:sp>
          <p:nvSpPr>
            <p:cNvPr id="7" name="object 7"/>
            <p:cNvSpPr/>
            <p:nvPr/>
          </p:nvSpPr>
          <p:spPr>
            <a:xfrm>
              <a:off x="3633596" y="4889372"/>
              <a:ext cx="46355" cy="99060"/>
            </a:xfrm>
            <a:custGeom>
              <a:avLst/>
              <a:gdLst/>
              <a:ahLst/>
              <a:cxnLst/>
              <a:rect l="l" t="t" r="r" b="b"/>
              <a:pathLst>
                <a:path w="46354" h="99060">
                  <a:moveTo>
                    <a:pt x="0" y="49402"/>
                  </a:moveTo>
                  <a:lnTo>
                    <a:pt x="1825" y="30164"/>
                  </a:lnTo>
                  <a:lnTo>
                    <a:pt x="6794" y="14462"/>
                  </a:lnTo>
                  <a:lnTo>
                    <a:pt x="14144" y="3879"/>
                  </a:lnTo>
                  <a:lnTo>
                    <a:pt x="23113" y="0"/>
                  </a:lnTo>
                  <a:lnTo>
                    <a:pt x="32063" y="3879"/>
                  </a:lnTo>
                  <a:lnTo>
                    <a:pt x="39369" y="14462"/>
                  </a:lnTo>
                  <a:lnTo>
                    <a:pt x="44295" y="30164"/>
                  </a:lnTo>
                  <a:lnTo>
                    <a:pt x="46101" y="49402"/>
                  </a:lnTo>
                  <a:lnTo>
                    <a:pt x="44295" y="68587"/>
                  </a:lnTo>
                  <a:lnTo>
                    <a:pt x="39370" y="84296"/>
                  </a:lnTo>
                  <a:lnTo>
                    <a:pt x="32063" y="94908"/>
                  </a:lnTo>
                  <a:lnTo>
                    <a:pt x="23113" y="98805"/>
                  </a:lnTo>
                  <a:lnTo>
                    <a:pt x="14144" y="94908"/>
                  </a:lnTo>
                  <a:lnTo>
                    <a:pt x="6794" y="84296"/>
                  </a:lnTo>
                  <a:lnTo>
                    <a:pt x="1825" y="68587"/>
                  </a:lnTo>
                  <a:lnTo>
                    <a:pt x="0" y="49402"/>
                  </a:lnTo>
                  <a:close/>
                </a:path>
              </a:pathLst>
            </a:custGeom>
            <a:ln w="12699">
              <a:solidFill>
                <a:srgbClr val="41709C"/>
              </a:solidFill>
            </a:ln>
          </p:spPr>
          <p:txBody>
            <a:bodyPr wrap="square" lIns="0" tIns="0" rIns="0" bIns="0" rtlCol="0"/>
            <a:lstStyle/>
            <a:p>
              <a:endParaRPr/>
            </a:p>
          </p:txBody>
        </p:sp>
        <p:sp>
          <p:nvSpPr>
            <p:cNvPr id="8" name="object 8"/>
            <p:cNvSpPr/>
            <p:nvPr/>
          </p:nvSpPr>
          <p:spPr>
            <a:xfrm>
              <a:off x="4249292" y="5477509"/>
              <a:ext cx="46355" cy="99060"/>
            </a:xfrm>
            <a:custGeom>
              <a:avLst/>
              <a:gdLst/>
              <a:ahLst/>
              <a:cxnLst/>
              <a:rect l="l" t="t" r="r" b="b"/>
              <a:pathLst>
                <a:path w="46354" h="99060">
                  <a:moveTo>
                    <a:pt x="23113" y="0"/>
                  </a:moveTo>
                  <a:lnTo>
                    <a:pt x="14144" y="3879"/>
                  </a:lnTo>
                  <a:lnTo>
                    <a:pt x="6794" y="14462"/>
                  </a:lnTo>
                  <a:lnTo>
                    <a:pt x="1825" y="30164"/>
                  </a:lnTo>
                  <a:lnTo>
                    <a:pt x="0" y="49402"/>
                  </a:lnTo>
                  <a:lnTo>
                    <a:pt x="1825" y="68641"/>
                  </a:lnTo>
                  <a:lnTo>
                    <a:pt x="6794" y="84343"/>
                  </a:lnTo>
                  <a:lnTo>
                    <a:pt x="14144" y="94926"/>
                  </a:lnTo>
                  <a:lnTo>
                    <a:pt x="23113" y="98805"/>
                  </a:lnTo>
                  <a:lnTo>
                    <a:pt x="32063" y="94926"/>
                  </a:lnTo>
                  <a:lnTo>
                    <a:pt x="39370" y="84343"/>
                  </a:lnTo>
                  <a:lnTo>
                    <a:pt x="44295" y="68641"/>
                  </a:lnTo>
                  <a:lnTo>
                    <a:pt x="46101" y="49402"/>
                  </a:lnTo>
                  <a:lnTo>
                    <a:pt x="44295" y="30164"/>
                  </a:lnTo>
                  <a:lnTo>
                    <a:pt x="39369" y="14462"/>
                  </a:lnTo>
                  <a:lnTo>
                    <a:pt x="32063" y="3879"/>
                  </a:lnTo>
                  <a:lnTo>
                    <a:pt x="23113" y="0"/>
                  </a:lnTo>
                  <a:close/>
                </a:path>
              </a:pathLst>
            </a:custGeom>
            <a:solidFill>
              <a:srgbClr val="5B9BD4"/>
            </a:solidFill>
          </p:spPr>
          <p:txBody>
            <a:bodyPr wrap="square" lIns="0" tIns="0" rIns="0" bIns="0" rtlCol="0"/>
            <a:lstStyle/>
            <a:p>
              <a:endParaRPr/>
            </a:p>
          </p:txBody>
        </p:sp>
        <p:sp>
          <p:nvSpPr>
            <p:cNvPr id="9" name="object 9"/>
            <p:cNvSpPr/>
            <p:nvPr/>
          </p:nvSpPr>
          <p:spPr>
            <a:xfrm>
              <a:off x="4249292" y="5477509"/>
              <a:ext cx="46355" cy="99060"/>
            </a:xfrm>
            <a:custGeom>
              <a:avLst/>
              <a:gdLst/>
              <a:ahLst/>
              <a:cxnLst/>
              <a:rect l="l" t="t" r="r" b="b"/>
              <a:pathLst>
                <a:path w="46354" h="99060">
                  <a:moveTo>
                    <a:pt x="0" y="49402"/>
                  </a:moveTo>
                  <a:lnTo>
                    <a:pt x="1825" y="30164"/>
                  </a:lnTo>
                  <a:lnTo>
                    <a:pt x="6794" y="14462"/>
                  </a:lnTo>
                  <a:lnTo>
                    <a:pt x="14144" y="3879"/>
                  </a:lnTo>
                  <a:lnTo>
                    <a:pt x="23113" y="0"/>
                  </a:lnTo>
                  <a:lnTo>
                    <a:pt x="32063" y="3879"/>
                  </a:lnTo>
                  <a:lnTo>
                    <a:pt x="39369" y="14462"/>
                  </a:lnTo>
                  <a:lnTo>
                    <a:pt x="44295" y="30164"/>
                  </a:lnTo>
                  <a:lnTo>
                    <a:pt x="46101" y="49402"/>
                  </a:lnTo>
                  <a:lnTo>
                    <a:pt x="44295" y="68641"/>
                  </a:lnTo>
                  <a:lnTo>
                    <a:pt x="39370" y="84343"/>
                  </a:lnTo>
                  <a:lnTo>
                    <a:pt x="32063" y="94926"/>
                  </a:lnTo>
                  <a:lnTo>
                    <a:pt x="23113" y="98805"/>
                  </a:lnTo>
                  <a:lnTo>
                    <a:pt x="14144" y="94926"/>
                  </a:lnTo>
                  <a:lnTo>
                    <a:pt x="6794" y="84343"/>
                  </a:lnTo>
                  <a:lnTo>
                    <a:pt x="1825" y="68641"/>
                  </a:lnTo>
                  <a:lnTo>
                    <a:pt x="0" y="49402"/>
                  </a:lnTo>
                  <a:close/>
                </a:path>
              </a:pathLst>
            </a:custGeom>
            <a:ln w="12699">
              <a:solidFill>
                <a:srgbClr val="41709C"/>
              </a:solidFill>
            </a:ln>
          </p:spPr>
          <p:txBody>
            <a:bodyPr wrap="square" lIns="0" tIns="0" rIns="0" bIns="0" rtlCol="0"/>
            <a:lstStyle/>
            <a:p>
              <a:endParaRPr/>
            </a:p>
          </p:txBody>
        </p:sp>
        <p:sp>
          <p:nvSpPr>
            <p:cNvPr id="10" name="object 10"/>
            <p:cNvSpPr/>
            <p:nvPr/>
          </p:nvSpPr>
          <p:spPr>
            <a:xfrm>
              <a:off x="4249292" y="5679643"/>
              <a:ext cx="46355" cy="99060"/>
            </a:xfrm>
            <a:custGeom>
              <a:avLst/>
              <a:gdLst/>
              <a:ahLst/>
              <a:cxnLst/>
              <a:rect l="l" t="t" r="r" b="b"/>
              <a:pathLst>
                <a:path w="46354" h="99060">
                  <a:moveTo>
                    <a:pt x="23113" y="0"/>
                  </a:moveTo>
                  <a:lnTo>
                    <a:pt x="14144" y="3881"/>
                  </a:lnTo>
                  <a:lnTo>
                    <a:pt x="6794" y="14465"/>
                  </a:lnTo>
                  <a:lnTo>
                    <a:pt x="1825" y="30164"/>
                  </a:lnTo>
                  <a:lnTo>
                    <a:pt x="0" y="49390"/>
                  </a:lnTo>
                  <a:lnTo>
                    <a:pt x="1825" y="68618"/>
                  </a:lnTo>
                  <a:lnTo>
                    <a:pt x="6794" y="84321"/>
                  </a:lnTo>
                  <a:lnTo>
                    <a:pt x="14144" y="94910"/>
                  </a:lnTo>
                  <a:lnTo>
                    <a:pt x="23113" y="98793"/>
                  </a:lnTo>
                  <a:lnTo>
                    <a:pt x="32063" y="94910"/>
                  </a:lnTo>
                  <a:lnTo>
                    <a:pt x="39370" y="84321"/>
                  </a:lnTo>
                  <a:lnTo>
                    <a:pt x="44295" y="68618"/>
                  </a:lnTo>
                  <a:lnTo>
                    <a:pt x="46101" y="49390"/>
                  </a:lnTo>
                  <a:lnTo>
                    <a:pt x="44295" y="30164"/>
                  </a:lnTo>
                  <a:lnTo>
                    <a:pt x="39369" y="14465"/>
                  </a:lnTo>
                  <a:lnTo>
                    <a:pt x="32063" y="3881"/>
                  </a:lnTo>
                  <a:lnTo>
                    <a:pt x="23113" y="0"/>
                  </a:lnTo>
                  <a:close/>
                </a:path>
              </a:pathLst>
            </a:custGeom>
            <a:solidFill>
              <a:srgbClr val="5B9BD4"/>
            </a:solidFill>
          </p:spPr>
          <p:txBody>
            <a:bodyPr wrap="square" lIns="0" tIns="0" rIns="0" bIns="0" rtlCol="0"/>
            <a:lstStyle/>
            <a:p>
              <a:endParaRPr/>
            </a:p>
          </p:txBody>
        </p:sp>
        <p:sp>
          <p:nvSpPr>
            <p:cNvPr id="11" name="object 11"/>
            <p:cNvSpPr/>
            <p:nvPr/>
          </p:nvSpPr>
          <p:spPr>
            <a:xfrm>
              <a:off x="4249292" y="5679643"/>
              <a:ext cx="46355" cy="99060"/>
            </a:xfrm>
            <a:custGeom>
              <a:avLst/>
              <a:gdLst/>
              <a:ahLst/>
              <a:cxnLst/>
              <a:rect l="l" t="t" r="r" b="b"/>
              <a:pathLst>
                <a:path w="46354" h="99060">
                  <a:moveTo>
                    <a:pt x="0" y="49390"/>
                  </a:moveTo>
                  <a:lnTo>
                    <a:pt x="1825" y="30164"/>
                  </a:lnTo>
                  <a:lnTo>
                    <a:pt x="6794" y="14465"/>
                  </a:lnTo>
                  <a:lnTo>
                    <a:pt x="14144" y="3881"/>
                  </a:lnTo>
                  <a:lnTo>
                    <a:pt x="23113" y="0"/>
                  </a:lnTo>
                  <a:lnTo>
                    <a:pt x="32063" y="3881"/>
                  </a:lnTo>
                  <a:lnTo>
                    <a:pt x="39369" y="14465"/>
                  </a:lnTo>
                  <a:lnTo>
                    <a:pt x="44295" y="30164"/>
                  </a:lnTo>
                  <a:lnTo>
                    <a:pt x="46101" y="49390"/>
                  </a:lnTo>
                  <a:lnTo>
                    <a:pt x="44295" y="68618"/>
                  </a:lnTo>
                  <a:lnTo>
                    <a:pt x="39370" y="84321"/>
                  </a:lnTo>
                  <a:lnTo>
                    <a:pt x="32063" y="94910"/>
                  </a:lnTo>
                  <a:lnTo>
                    <a:pt x="23113" y="98793"/>
                  </a:lnTo>
                  <a:lnTo>
                    <a:pt x="14144" y="94910"/>
                  </a:lnTo>
                  <a:lnTo>
                    <a:pt x="6794" y="84321"/>
                  </a:lnTo>
                  <a:lnTo>
                    <a:pt x="1825" y="68618"/>
                  </a:lnTo>
                  <a:lnTo>
                    <a:pt x="0" y="49390"/>
                  </a:lnTo>
                  <a:close/>
                </a:path>
              </a:pathLst>
            </a:custGeom>
            <a:ln w="12700">
              <a:solidFill>
                <a:srgbClr val="41709C"/>
              </a:solidFill>
            </a:ln>
          </p:spPr>
          <p:txBody>
            <a:bodyPr wrap="square" lIns="0" tIns="0" rIns="0" bIns="0" rtlCol="0"/>
            <a:lstStyle/>
            <a:p>
              <a:endParaRPr/>
            </a:p>
          </p:txBody>
        </p:sp>
      </p:grpSp>
      <p:sp>
        <p:nvSpPr>
          <p:cNvPr id="12" name="object 12"/>
          <p:cNvSpPr txBox="1">
            <a:spLocks noGrp="1"/>
          </p:cNvSpPr>
          <p:nvPr>
            <p:ph type="title"/>
          </p:nvPr>
        </p:nvSpPr>
        <p:spPr>
          <a:xfrm>
            <a:off x="2723769" y="44577"/>
            <a:ext cx="3725545" cy="574040"/>
          </a:xfrm>
          <a:prstGeom prst="rect">
            <a:avLst/>
          </a:prstGeom>
        </p:spPr>
        <p:txBody>
          <a:bodyPr vert="horz" wrap="square" lIns="0" tIns="12700" rIns="0" bIns="0" rtlCol="0">
            <a:spAutoFit/>
          </a:bodyPr>
          <a:lstStyle/>
          <a:p>
            <a:pPr marL="12700">
              <a:lnSpc>
                <a:spcPct val="100000"/>
              </a:lnSpc>
              <a:spcBef>
                <a:spcPts val="100"/>
              </a:spcBef>
            </a:pPr>
            <a:r>
              <a:rPr sz="3600" b="0" spc="-35" dirty="0">
                <a:latin typeface="Calibri Light"/>
                <a:cs typeface="Calibri Light"/>
              </a:rPr>
              <a:t>Peak</a:t>
            </a:r>
            <a:r>
              <a:rPr sz="3600" b="0" spc="-105" dirty="0">
                <a:latin typeface="Calibri Light"/>
                <a:cs typeface="Calibri Light"/>
              </a:rPr>
              <a:t> </a:t>
            </a:r>
            <a:r>
              <a:rPr sz="3600" b="0" spc="-45" dirty="0">
                <a:latin typeface="Calibri Light"/>
                <a:cs typeface="Calibri Light"/>
              </a:rPr>
              <a:t>Inverse</a:t>
            </a:r>
            <a:r>
              <a:rPr sz="3600" b="0" spc="-105" dirty="0">
                <a:latin typeface="Calibri Light"/>
                <a:cs typeface="Calibri Light"/>
              </a:rPr>
              <a:t> </a:t>
            </a:r>
            <a:r>
              <a:rPr sz="3600" b="0" spc="-55" dirty="0">
                <a:latin typeface="Calibri Light"/>
                <a:cs typeface="Calibri Light"/>
              </a:rPr>
              <a:t>Voltage</a:t>
            </a:r>
            <a:endParaRPr sz="3600">
              <a:latin typeface="Calibri Light"/>
              <a:cs typeface="Calibri Light"/>
            </a:endParaRPr>
          </a:p>
        </p:txBody>
      </p:sp>
      <p:sp>
        <p:nvSpPr>
          <p:cNvPr id="13" name="object 13"/>
          <p:cNvSpPr txBox="1"/>
          <p:nvPr/>
        </p:nvSpPr>
        <p:spPr>
          <a:xfrm>
            <a:off x="6118605" y="5086858"/>
            <a:ext cx="1696720"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FF0000"/>
                </a:solidFill>
                <a:latin typeface="Calibri"/>
                <a:cs typeface="Calibri"/>
              </a:rPr>
              <a:t>So</a:t>
            </a:r>
            <a:r>
              <a:rPr sz="2800" b="1" spc="-25" dirty="0">
                <a:solidFill>
                  <a:srgbClr val="FF0000"/>
                </a:solidFill>
                <a:latin typeface="Calibri"/>
                <a:cs typeface="Calibri"/>
              </a:rPr>
              <a:t> </a:t>
            </a:r>
            <a:r>
              <a:rPr sz="2800" b="1" spc="-10" dirty="0">
                <a:solidFill>
                  <a:srgbClr val="FF0000"/>
                </a:solidFill>
                <a:latin typeface="Calibri"/>
                <a:cs typeface="Calibri"/>
              </a:rPr>
              <a:t>PIV=</a:t>
            </a:r>
            <a:r>
              <a:rPr sz="2800" b="1" spc="-30" dirty="0">
                <a:solidFill>
                  <a:srgbClr val="FF0000"/>
                </a:solidFill>
                <a:latin typeface="Calibri"/>
                <a:cs typeface="Calibri"/>
              </a:rPr>
              <a:t> </a:t>
            </a:r>
            <a:r>
              <a:rPr sz="2800" b="1" spc="-85" dirty="0">
                <a:solidFill>
                  <a:srgbClr val="FF0000"/>
                </a:solidFill>
                <a:latin typeface="Calibri"/>
                <a:cs typeface="Calibri"/>
              </a:rPr>
              <a:t>Vm</a:t>
            </a:r>
            <a:endParaRPr sz="2800">
              <a:latin typeface="Calibri"/>
              <a:cs typeface="Calibri"/>
            </a:endParaRPr>
          </a:p>
        </p:txBody>
      </p:sp>
      <p:sp>
        <p:nvSpPr>
          <p:cNvPr id="14" name="object 14"/>
          <p:cNvSpPr txBox="1"/>
          <p:nvPr/>
        </p:nvSpPr>
        <p:spPr>
          <a:xfrm>
            <a:off x="546303" y="1047115"/>
            <a:ext cx="8071484" cy="574040"/>
          </a:xfrm>
          <a:prstGeom prst="rect">
            <a:avLst/>
          </a:prstGeom>
        </p:spPr>
        <p:txBody>
          <a:bodyPr vert="horz" wrap="square" lIns="0" tIns="12700" rIns="0" bIns="0" rtlCol="0">
            <a:spAutoFit/>
          </a:bodyPr>
          <a:lstStyle/>
          <a:p>
            <a:pPr marL="12700" marR="5080">
              <a:lnSpc>
                <a:spcPct val="100000"/>
              </a:lnSpc>
              <a:spcBef>
                <a:spcPts val="100"/>
              </a:spcBef>
            </a:pPr>
            <a:r>
              <a:rPr sz="1800" spc="-10" dirty="0">
                <a:latin typeface="Calibri"/>
                <a:cs typeface="Calibri"/>
              </a:rPr>
              <a:t>During</a:t>
            </a:r>
            <a:r>
              <a:rPr sz="1800" spc="210" dirty="0">
                <a:latin typeface="Calibri"/>
                <a:cs typeface="Calibri"/>
              </a:rPr>
              <a:t> </a:t>
            </a:r>
            <a:r>
              <a:rPr sz="1800" dirty="0">
                <a:latin typeface="Calibri"/>
                <a:cs typeface="Calibri"/>
              </a:rPr>
              <a:t>the</a:t>
            </a:r>
            <a:r>
              <a:rPr sz="1800" spc="204" dirty="0">
                <a:latin typeface="Calibri"/>
                <a:cs typeface="Calibri"/>
              </a:rPr>
              <a:t> </a:t>
            </a:r>
            <a:r>
              <a:rPr sz="1800" spc="-5" dirty="0">
                <a:latin typeface="Calibri"/>
                <a:cs typeface="Calibri"/>
              </a:rPr>
              <a:t>+ve</a:t>
            </a:r>
            <a:r>
              <a:rPr sz="1800" spc="204" dirty="0">
                <a:latin typeface="Calibri"/>
                <a:cs typeface="Calibri"/>
              </a:rPr>
              <a:t> </a:t>
            </a:r>
            <a:r>
              <a:rPr sz="1800" spc="-5" dirty="0">
                <a:latin typeface="Calibri"/>
                <a:cs typeface="Calibri"/>
              </a:rPr>
              <a:t>half-cycle,</a:t>
            </a:r>
            <a:r>
              <a:rPr sz="1800" spc="200" dirty="0">
                <a:latin typeface="Calibri"/>
                <a:cs typeface="Calibri"/>
              </a:rPr>
              <a:t> </a:t>
            </a:r>
            <a:r>
              <a:rPr sz="1800" dirty="0">
                <a:latin typeface="Calibri"/>
                <a:cs typeface="Calibri"/>
              </a:rPr>
              <a:t>end</a:t>
            </a:r>
            <a:r>
              <a:rPr sz="1800" spc="215" dirty="0">
                <a:latin typeface="Calibri"/>
                <a:cs typeface="Calibri"/>
              </a:rPr>
              <a:t> </a:t>
            </a:r>
            <a:r>
              <a:rPr sz="1800" i="1" dirty="0">
                <a:latin typeface="Calibri"/>
                <a:cs typeface="Calibri"/>
              </a:rPr>
              <a:t>A</a:t>
            </a:r>
            <a:r>
              <a:rPr sz="1800" i="1" spc="190" dirty="0">
                <a:latin typeface="Calibri"/>
                <a:cs typeface="Calibri"/>
              </a:rPr>
              <a:t> </a:t>
            </a:r>
            <a:r>
              <a:rPr sz="1800" spc="-5" dirty="0">
                <a:latin typeface="Calibri"/>
                <a:cs typeface="Calibri"/>
              </a:rPr>
              <a:t>is</a:t>
            </a:r>
            <a:r>
              <a:rPr sz="1800" spc="195" dirty="0">
                <a:latin typeface="Calibri"/>
                <a:cs typeface="Calibri"/>
              </a:rPr>
              <a:t> </a:t>
            </a:r>
            <a:r>
              <a:rPr sz="1800" spc="-5" dirty="0">
                <a:latin typeface="Calibri"/>
                <a:cs typeface="Calibri"/>
              </a:rPr>
              <a:t>+ve</a:t>
            </a:r>
            <a:r>
              <a:rPr sz="1800" spc="190" dirty="0">
                <a:latin typeface="Calibri"/>
                <a:cs typeface="Calibri"/>
              </a:rPr>
              <a:t> </a:t>
            </a:r>
            <a:r>
              <a:rPr sz="1800" dirty="0">
                <a:latin typeface="Calibri"/>
                <a:cs typeface="Calibri"/>
              </a:rPr>
              <a:t>and</a:t>
            </a:r>
            <a:r>
              <a:rPr sz="1800" spc="210" dirty="0">
                <a:latin typeface="Calibri"/>
                <a:cs typeface="Calibri"/>
              </a:rPr>
              <a:t> </a:t>
            </a:r>
            <a:r>
              <a:rPr sz="1800" spc="5" dirty="0">
                <a:latin typeface="Calibri"/>
                <a:cs typeface="Calibri"/>
              </a:rPr>
              <a:t>end</a:t>
            </a:r>
            <a:r>
              <a:rPr sz="1800" spc="190" dirty="0">
                <a:latin typeface="Calibri"/>
                <a:cs typeface="Calibri"/>
              </a:rPr>
              <a:t> </a:t>
            </a:r>
            <a:r>
              <a:rPr sz="1800" i="1" dirty="0">
                <a:latin typeface="Calibri"/>
                <a:cs typeface="Calibri"/>
              </a:rPr>
              <a:t>B</a:t>
            </a:r>
            <a:r>
              <a:rPr sz="1800" i="1" spc="195" dirty="0">
                <a:latin typeface="Calibri"/>
                <a:cs typeface="Calibri"/>
              </a:rPr>
              <a:t> </a:t>
            </a:r>
            <a:r>
              <a:rPr sz="1800" spc="-5" dirty="0">
                <a:latin typeface="Calibri"/>
                <a:cs typeface="Calibri"/>
              </a:rPr>
              <a:t>is</a:t>
            </a:r>
            <a:r>
              <a:rPr sz="1800" spc="190" dirty="0">
                <a:latin typeface="Calibri"/>
                <a:cs typeface="Calibri"/>
              </a:rPr>
              <a:t> </a:t>
            </a:r>
            <a:r>
              <a:rPr sz="1800" spc="-5" dirty="0">
                <a:latin typeface="Calibri"/>
                <a:cs typeface="Calibri"/>
              </a:rPr>
              <a:t>–ve</a:t>
            </a:r>
            <a:r>
              <a:rPr sz="1800" spc="204" dirty="0">
                <a:latin typeface="Calibri"/>
                <a:cs typeface="Calibri"/>
              </a:rPr>
              <a:t> </a:t>
            </a:r>
            <a:r>
              <a:rPr sz="1800" dirty="0">
                <a:latin typeface="Calibri"/>
                <a:cs typeface="Calibri"/>
              </a:rPr>
              <a:t>thus</a:t>
            </a:r>
            <a:r>
              <a:rPr sz="1800" spc="210" dirty="0">
                <a:latin typeface="Calibri"/>
                <a:cs typeface="Calibri"/>
              </a:rPr>
              <a:t> </a:t>
            </a:r>
            <a:r>
              <a:rPr sz="1800" spc="-5" dirty="0">
                <a:latin typeface="Calibri"/>
                <a:cs typeface="Calibri"/>
              </a:rPr>
              <a:t>diodes</a:t>
            </a:r>
            <a:r>
              <a:rPr sz="1800" spc="210" dirty="0">
                <a:latin typeface="Calibri"/>
                <a:cs typeface="Calibri"/>
              </a:rPr>
              <a:t> </a:t>
            </a:r>
            <a:r>
              <a:rPr sz="1800" i="1" spc="-5" dirty="0">
                <a:latin typeface="Calibri"/>
                <a:cs typeface="Calibri"/>
              </a:rPr>
              <a:t>D</a:t>
            </a:r>
            <a:r>
              <a:rPr sz="1800" spc="-5" dirty="0">
                <a:latin typeface="Calibri"/>
                <a:cs typeface="Calibri"/>
              </a:rPr>
              <a:t>1</a:t>
            </a:r>
            <a:r>
              <a:rPr sz="1800" spc="200" dirty="0">
                <a:latin typeface="Calibri"/>
                <a:cs typeface="Calibri"/>
              </a:rPr>
              <a:t> </a:t>
            </a:r>
            <a:r>
              <a:rPr sz="1800" dirty="0">
                <a:latin typeface="Calibri"/>
                <a:cs typeface="Calibri"/>
              </a:rPr>
              <a:t>and</a:t>
            </a:r>
            <a:r>
              <a:rPr sz="1800" spc="220" dirty="0">
                <a:latin typeface="Calibri"/>
                <a:cs typeface="Calibri"/>
              </a:rPr>
              <a:t> </a:t>
            </a:r>
            <a:r>
              <a:rPr sz="1800" i="1" spc="-5" dirty="0">
                <a:latin typeface="Calibri"/>
                <a:cs typeface="Calibri"/>
              </a:rPr>
              <a:t>D</a:t>
            </a:r>
            <a:r>
              <a:rPr sz="1800" spc="-5" dirty="0">
                <a:latin typeface="Calibri"/>
                <a:cs typeface="Calibri"/>
              </a:rPr>
              <a:t>3</a:t>
            </a:r>
            <a:r>
              <a:rPr sz="1800" spc="200" dirty="0">
                <a:latin typeface="Calibri"/>
                <a:cs typeface="Calibri"/>
              </a:rPr>
              <a:t> </a:t>
            </a:r>
            <a:r>
              <a:rPr sz="1800" spc="-10" dirty="0">
                <a:latin typeface="Calibri"/>
                <a:cs typeface="Calibri"/>
              </a:rPr>
              <a:t>are </a:t>
            </a:r>
            <a:r>
              <a:rPr sz="1800" spc="-390" dirty="0">
                <a:latin typeface="Calibri"/>
                <a:cs typeface="Calibri"/>
              </a:rPr>
              <a:t> </a:t>
            </a:r>
            <a:r>
              <a:rPr sz="1800" spc="-15" dirty="0">
                <a:latin typeface="Calibri"/>
                <a:cs typeface="Calibri"/>
              </a:rPr>
              <a:t>forward</a:t>
            </a:r>
            <a:r>
              <a:rPr sz="1800" spc="10" dirty="0">
                <a:latin typeface="Calibri"/>
                <a:cs typeface="Calibri"/>
              </a:rPr>
              <a:t> </a:t>
            </a:r>
            <a:r>
              <a:rPr sz="1800" spc="-5" dirty="0">
                <a:latin typeface="Calibri"/>
                <a:cs typeface="Calibri"/>
              </a:rPr>
              <a:t>bias</a:t>
            </a:r>
            <a:r>
              <a:rPr sz="1800" dirty="0">
                <a:latin typeface="Calibri"/>
                <a:cs typeface="Calibri"/>
              </a:rPr>
              <a:t> </a:t>
            </a:r>
            <a:r>
              <a:rPr sz="1800" spc="-5" dirty="0">
                <a:latin typeface="Calibri"/>
                <a:cs typeface="Calibri"/>
              </a:rPr>
              <a:t>(Short</a:t>
            </a:r>
            <a:r>
              <a:rPr sz="1800" spc="10" dirty="0">
                <a:latin typeface="Calibri"/>
                <a:cs typeface="Calibri"/>
              </a:rPr>
              <a:t> </a:t>
            </a:r>
            <a:r>
              <a:rPr sz="1800" spc="-10" dirty="0">
                <a:latin typeface="Calibri"/>
                <a:cs typeface="Calibri"/>
              </a:rPr>
              <a:t>circuit</a:t>
            </a:r>
            <a:r>
              <a:rPr sz="1800" spc="25" dirty="0">
                <a:latin typeface="Calibri"/>
                <a:cs typeface="Calibri"/>
              </a:rPr>
              <a:t> </a:t>
            </a:r>
            <a:r>
              <a:rPr sz="1800" dirty="0">
                <a:latin typeface="Calibri"/>
                <a:cs typeface="Calibri"/>
              </a:rPr>
              <a:t>)</a:t>
            </a:r>
            <a:r>
              <a:rPr sz="1800" spc="5" dirty="0">
                <a:latin typeface="Calibri"/>
                <a:cs typeface="Calibri"/>
              </a:rPr>
              <a:t> </a:t>
            </a:r>
            <a:r>
              <a:rPr sz="1800" spc="-5" dirty="0">
                <a:latin typeface="Calibri"/>
                <a:cs typeface="Calibri"/>
              </a:rPr>
              <a:t>while</a:t>
            </a:r>
            <a:r>
              <a:rPr sz="1800" spc="15" dirty="0">
                <a:latin typeface="Calibri"/>
                <a:cs typeface="Calibri"/>
              </a:rPr>
              <a:t> </a:t>
            </a:r>
            <a:r>
              <a:rPr sz="1800" spc="-5" dirty="0">
                <a:latin typeface="Calibri"/>
                <a:cs typeface="Calibri"/>
              </a:rPr>
              <a:t>diodes</a:t>
            </a:r>
            <a:r>
              <a:rPr sz="1800" spc="25" dirty="0">
                <a:latin typeface="Calibri"/>
                <a:cs typeface="Calibri"/>
              </a:rPr>
              <a:t> </a:t>
            </a:r>
            <a:r>
              <a:rPr sz="1800" i="1" spc="-5" dirty="0">
                <a:latin typeface="Calibri"/>
                <a:cs typeface="Calibri"/>
              </a:rPr>
              <a:t>D</a:t>
            </a:r>
            <a:r>
              <a:rPr sz="1800" spc="-5" dirty="0">
                <a:latin typeface="Calibri"/>
                <a:cs typeface="Calibri"/>
              </a:rPr>
              <a:t>2</a:t>
            </a:r>
            <a:r>
              <a:rPr sz="1800" spc="10" dirty="0">
                <a:latin typeface="Calibri"/>
                <a:cs typeface="Calibri"/>
              </a:rPr>
              <a:t> </a:t>
            </a:r>
            <a:r>
              <a:rPr sz="1800" dirty="0">
                <a:latin typeface="Calibri"/>
                <a:cs typeface="Calibri"/>
              </a:rPr>
              <a:t>and</a:t>
            </a:r>
            <a:r>
              <a:rPr sz="1800" spc="15" dirty="0">
                <a:latin typeface="Calibri"/>
                <a:cs typeface="Calibri"/>
              </a:rPr>
              <a:t> </a:t>
            </a:r>
            <a:r>
              <a:rPr sz="1800" i="1" spc="-5" dirty="0">
                <a:latin typeface="Calibri"/>
                <a:cs typeface="Calibri"/>
              </a:rPr>
              <a:t>D</a:t>
            </a:r>
            <a:r>
              <a:rPr sz="1800" spc="-5" dirty="0">
                <a:latin typeface="Calibri"/>
                <a:cs typeface="Calibri"/>
              </a:rPr>
              <a:t>4</a:t>
            </a:r>
            <a:r>
              <a:rPr sz="1800" spc="5" dirty="0">
                <a:latin typeface="Calibri"/>
                <a:cs typeface="Calibri"/>
              </a:rPr>
              <a:t> </a:t>
            </a:r>
            <a:r>
              <a:rPr sz="1800" spc="-10" dirty="0">
                <a:latin typeface="Calibri"/>
                <a:cs typeface="Calibri"/>
              </a:rPr>
              <a:t>are</a:t>
            </a:r>
            <a:r>
              <a:rPr sz="1800" spc="5" dirty="0">
                <a:latin typeface="Calibri"/>
                <a:cs typeface="Calibri"/>
              </a:rPr>
              <a:t> </a:t>
            </a:r>
            <a:r>
              <a:rPr sz="1800" spc="-15" dirty="0">
                <a:latin typeface="Calibri"/>
                <a:cs typeface="Calibri"/>
              </a:rPr>
              <a:t>reverse</a:t>
            </a:r>
            <a:r>
              <a:rPr sz="1800" spc="10" dirty="0">
                <a:latin typeface="Calibri"/>
                <a:cs typeface="Calibri"/>
              </a:rPr>
              <a:t> </a:t>
            </a:r>
            <a:r>
              <a:rPr sz="1800" spc="-5" dirty="0">
                <a:latin typeface="Calibri"/>
                <a:cs typeface="Calibri"/>
              </a:rPr>
              <a:t>biased (open</a:t>
            </a:r>
            <a:r>
              <a:rPr sz="1800" spc="25" dirty="0">
                <a:latin typeface="Calibri"/>
                <a:cs typeface="Calibri"/>
              </a:rPr>
              <a:t> </a:t>
            </a:r>
            <a:r>
              <a:rPr sz="1800" spc="-10" dirty="0">
                <a:latin typeface="Calibri"/>
                <a:cs typeface="Calibri"/>
              </a:rPr>
              <a:t>circuit)</a:t>
            </a:r>
            <a:endParaRPr sz="1800">
              <a:latin typeface="Calibri"/>
              <a:cs typeface="Calibri"/>
            </a:endParaRPr>
          </a:p>
        </p:txBody>
      </p:sp>
      <p:sp>
        <p:nvSpPr>
          <p:cNvPr id="15" name="object 15"/>
          <p:cNvSpPr txBox="1"/>
          <p:nvPr/>
        </p:nvSpPr>
        <p:spPr>
          <a:xfrm>
            <a:off x="332028" y="3712209"/>
            <a:ext cx="8070215" cy="574040"/>
          </a:xfrm>
          <a:prstGeom prst="rect">
            <a:avLst/>
          </a:prstGeom>
        </p:spPr>
        <p:txBody>
          <a:bodyPr vert="horz" wrap="square" lIns="0" tIns="12700" rIns="0" bIns="0" rtlCol="0">
            <a:spAutoFit/>
          </a:bodyPr>
          <a:lstStyle/>
          <a:p>
            <a:pPr marL="12700" marR="5080">
              <a:lnSpc>
                <a:spcPct val="100000"/>
              </a:lnSpc>
              <a:spcBef>
                <a:spcPts val="100"/>
              </a:spcBef>
            </a:pPr>
            <a:r>
              <a:rPr sz="1800" spc="-10" dirty="0">
                <a:latin typeface="Calibri"/>
                <a:cs typeface="Calibri"/>
              </a:rPr>
              <a:t>During</a:t>
            </a:r>
            <a:r>
              <a:rPr sz="1800" spc="225" dirty="0">
                <a:latin typeface="Calibri"/>
                <a:cs typeface="Calibri"/>
              </a:rPr>
              <a:t> </a:t>
            </a:r>
            <a:r>
              <a:rPr sz="1800" dirty="0">
                <a:latin typeface="Calibri"/>
                <a:cs typeface="Calibri"/>
              </a:rPr>
              <a:t>the</a:t>
            </a:r>
            <a:r>
              <a:rPr sz="1800" spc="220" dirty="0">
                <a:latin typeface="Calibri"/>
                <a:cs typeface="Calibri"/>
              </a:rPr>
              <a:t> </a:t>
            </a:r>
            <a:r>
              <a:rPr sz="1800" spc="-5" dirty="0">
                <a:latin typeface="Calibri"/>
                <a:cs typeface="Calibri"/>
              </a:rPr>
              <a:t>-ve</a:t>
            </a:r>
            <a:r>
              <a:rPr sz="1800" spc="229" dirty="0">
                <a:latin typeface="Calibri"/>
                <a:cs typeface="Calibri"/>
              </a:rPr>
              <a:t> </a:t>
            </a:r>
            <a:r>
              <a:rPr sz="1800" spc="-5" dirty="0">
                <a:latin typeface="Calibri"/>
                <a:cs typeface="Calibri"/>
              </a:rPr>
              <a:t>half-cycle,</a:t>
            </a:r>
            <a:r>
              <a:rPr sz="1800" spc="210" dirty="0">
                <a:latin typeface="Calibri"/>
                <a:cs typeface="Calibri"/>
              </a:rPr>
              <a:t> </a:t>
            </a:r>
            <a:r>
              <a:rPr sz="1800" spc="5" dirty="0">
                <a:latin typeface="Calibri"/>
                <a:cs typeface="Calibri"/>
              </a:rPr>
              <a:t>end</a:t>
            </a:r>
            <a:r>
              <a:rPr sz="1800" spc="235" dirty="0">
                <a:latin typeface="Calibri"/>
                <a:cs typeface="Calibri"/>
              </a:rPr>
              <a:t> </a:t>
            </a:r>
            <a:r>
              <a:rPr sz="1800" i="1" dirty="0">
                <a:latin typeface="Calibri"/>
                <a:cs typeface="Calibri"/>
              </a:rPr>
              <a:t>B</a:t>
            </a:r>
            <a:r>
              <a:rPr sz="1800" i="1" spc="220" dirty="0">
                <a:latin typeface="Calibri"/>
                <a:cs typeface="Calibri"/>
              </a:rPr>
              <a:t> </a:t>
            </a:r>
            <a:r>
              <a:rPr sz="1800" spc="-5" dirty="0">
                <a:latin typeface="Calibri"/>
                <a:cs typeface="Calibri"/>
              </a:rPr>
              <a:t>is</a:t>
            </a:r>
            <a:r>
              <a:rPr sz="1800" spc="215" dirty="0">
                <a:latin typeface="Calibri"/>
                <a:cs typeface="Calibri"/>
              </a:rPr>
              <a:t> </a:t>
            </a:r>
            <a:r>
              <a:rPr sz="1800" spc="-5" dirty="0">
                <a:latin typeface="Calibri"/>
                <a:cs typeface="Calibri"/>
              </a:rPr>
              <a:t>+ve</a:t>
            </a:r>
            <a:r>
              <a:rPr sz="1800" spc="215" dirty="0">
                <a:latin typeface="Calibri"/>
                <a:cs typeface="Calibri"/>
              </a:rPr>
              <a:t> </a:t>
            </a:r>
            <a:r>
              <a:rPr sz="1800" dirty="0">
                <a:latin typeface="Calibri"/>
                <a:cs typeface="Calibri"/>
              </a:rPr>
              <a:t>and</a:t>
            </a:r>
            <a:r>
              <a:rPr sz="1800" spc="220" dirty="0">
                <a:latin typeface="Calibri"/>
                <a:cs typeface="Calibri"/>
              </a:rPr>
              <a:t> </a:t>
            </a:r>
            <a:r>
              <a:rPr sz="1800" dirty="0">
                <a:latin typeface="Calibri"/>
                <a:cs typeface="Calibri"/>
              </a:rPr>
              <a:t>end</a:t>
            </a:r>
            <a:r>
              <a:rPr sz="1800" spc="215" dirty="0">
                <a:latin typeface="Calibri"/>
                <a:cs typeface="Calibri"/>
              </a:rPr>
              <a:t> </a:t>
            </a:r>
            <a:r>
              <a:rPr sz="1800" i="1" dirty="0">
                <a:latin typeface="Calibri"/>
                <a:cs typeface="Calibri"/>
              </a:rPr>
              <a:t>A</a:t>
            </a:r>
            <a:r>
              <a:rPr sz="1800" i="1" spc="215" dirty="0">
                <a:latin typeface="Calibri"/>
                <a:cs typeface="Calibri"/>
              </a:rPr>
              <a:t> </a:t>
            </a:r>
            <a:r>
              <a:rPr sz="1800" spc="-5" dirty="0">
                <a:latin typeface="Calibri"/>
                <a:cs typeface="Calibri"/>
              </a:rPr>
              <a:t>is</a:t>
            </a:r>
            <a:r>
              <a:rPr sz="1800" spc="215" dirty="0">
                <a:latin typeface="Calibri"/>
                <a:cs typeface="Calibri"/>
              </a:rPr>
              <a:t> </a:t>
            </a:r>
            <a:r>
              <a:rPr sz="1800" spc="-5" dirty="0">
                <a:latin typeface="Calibri"/>
                <a:cs typeface="Calibri"/>
              </a:rPr>
              <a:t>–ve</a:t>
            </a:r>
            <a:r>
              <a:rPr sz="1800" spc="215" dirty="0">
                <a:latin typeface="Calibri"/>
                <a:cs typeface="Calibri"/>
              </a:rPr>
              <a:t> </a:t>
            </a:r>
            <a:r>
              <a:rPr sz="1800" dirty="0">
                <a:latin typeface="Calibri"/>
                <a:cs typeface="Calibri"/>
              </a:rPr>
              <a:t>thus</a:t>
            </a:r>
            <a:r>
              <a:rPr sz="1800" spc="220" dirty="0">
                <a:latin typeface="Calibri"/>
                <a:cs typeface="Calibri"/>
              </a:rPr>
              <a:t> </a:t>
            </a:r>
            <a:r>
              <a:rPr sz="1800" spc="-5" dirty="0">
                <a:latin typeface="Calibri"/>
                <a:cs typeface="Calibri"/>
              </a:rPr>
              <a:t>diodes</a:t>
            </a:r>
            <a:r>
              <a:rPr sz="1800" spc="225" dirty="0">
                <a:latin typeface="Calibri"/>
                <a:cs typeface="Calibri"/>
              </a:rPr>
              <a:t> </a:t>
            </a:r>
            <a:r>
              <a:rPr sz="1800" i="1" spc="-5" dirty="0">
                <a:latin typeface="Calibri"/>
                <a:cs typeface="Calibri"/>
              </a:rPr>
              <a:t>D</a:t>
            </a:r>
            <a:r>
              <a:rPr sz="1800" spc="-5" dirty="0">
                <a:latin typeface="Calibri"/>
                <a:cs typeface="Calibri"/>
              </a:rPr>
              <a:t>2</a:t>
            </a:r>
            <a:r>
              <a:rPr sz="1800" spc="225" dirty="0">
                <a:latin typeface="Calibri"/>
                <a:cs typeface="Calibri"/>
              </a:rPr>
              <a:t> </a:t>
            </a:r>
            <a:r>
              <a:rPr sz="1800" dirty="0">
                <a:latin typeface="Calibri"/>
                <a:cs typeface="Calibri"/>
              </a:rPr>
              <a:t>and</a:t>
            </a:r>
            <a:r>
              <a:rPr sz="1800" spc="245" dirty="0">
                <a:latin typeface="Calibri"/>
                <a:cs typeface="Calibri"/>
              </a:rPr>
              <a:t> </a:t>
            </a:r>
            <a:r>
              <a:rPr sz="1800" i="1" spc="-5" dirty="0">
                <a:latin typeface="Calibri"/>
                <a:cs typeface="Calibri"/>
              </a:rPr>
              <a:t>D</a:t>
            </a:r>
            <a:r>
              <a:rPr sz="1800" spc="-5" dirty="0">
                <a:latin typeface="Calibri"/>
                <a:cs typeface="Calibri"/>
              </a:rPr>
              <a:t>4</a:t>
            </a:r>
            <a:r>
              <a:rPr sz="1800" spc="215" dirty="0">
                <a:latin typeface="Calibri"/>
                <a:cs typeface="Calibri"/>
              </a:rPr>
              <a:t> </a:t>
            </a:r>
            <a:r>
              <a:rPr sz="1800" spc="-10" dirty="0">
                <a:latin typeface="Calibri"/>
                <a:cs typeface="Calibri"/>
              </a:rPr>
              <a:t>are </a:t>
            </a:r>
            <a:r>
              <a:rPr sz="1800" spc="-395" dirty="0">
                <a:latin typeface="Calibri"/>
                <a:cs typeface="Calibri"/>
              </a:rPr>
              <a:t> </a:t>
            </a:r>
            <a:r>
              <a:rPr sz="1800" spc="-15" dirty="0">
                <a:latin typeface="Calibri"/>
                <a:cs typeface="Calibri"/>
              </a:rPr>
              <a:t>forward</a:t>
            </a:r>
            <a:r>
              <a:rPr sz="1800" spc="10" dirty="0">
                <a:latin typeface="Calibri"/>
                <a:cs typeface="Calibri"/>
              </a:rPr>
              <a:t> </a:t>
            </a:r>
            <a:r>
              <a:rPr sz="1800" spc="-5" dirty="0">
                <a:latin typeface="Calibri"/>
                <a:cs typeface="Calibri"/>
              </a:rPr>
              <a:t>bias</a:t>
            </a:r>
            <a:r>
              <a:rPr sz="1800" spc="5" dirty="0">
                <a:latin typeface="Calibri"/>
                <a:cs typeface="Calibri"/>
              </a:rPr>
              <a:t> </a:t>
            </a:r>
            <a:r>
              <a:rPr sz="1800" spc="-5" dirty="0">
                <a:latin typeface="Calibri"/>
                <a:cs typeface="Calibri"/>
              </a:rPr>
              <a:t>(Short</a:t>
            </a:r>
            <a:r>
              <a:rPr sz="1800" spc="10" dirty="0">
                <a:latin typeface="Calibri"/>
                <a:cs typeface="Calibri"/>
              </a:rPr>
              <a:t> </a:t>
            </a:r>
            <a:r>
              <a:rPr sz="1800" spc="-10" dirty="0">
                <a:latin typeface="Calibri"/>
                <a:cs typeface="Calibri"/>
              </a:rPr>
              <a:t>circuit</a:t>
            </a:r>
            <a:r>
              <a:rPr sz="1800" spc="25" dirty="0">
                <a:latin typeface="Calibri"/>
                <a:cs typeface="Calibri"/>
              </a:rPr>
              <a:t> </a:t>
            </a:r>
            <a:r>
              <a:rPr sz="1800" dirty="0">
                <a:latin typeface="Calibri"/>
                <a:cs typeface="Calibri"/>
              </a:rPr>
              <a:t>)</a:t>
            </a:r>
            <a:r>
              <a:rPr sz="1800" spc="5" dirty="0">
                <a:latin typeface="Calibri"/>
                <a:cs typeface="Calibri"/>
              </a:rPr>
              <a:t> </a:t>
            </a:r>
            <a:r>
              <a:rPr sz="1800" spc="-5" dirty="0">
                <a:latin typeface="Calibri"/>
                <a:cs typeface="Calibri"/>
              </a:rPr>
              <a:t>while</a:t>
            </a:r>
            <a:r>
              <a:rPr sz="1800" spc="15" dirty="0">
                <a:latin typeface="Calibri"/>
                <a:cs typeface="Calibri"/>
              </a:rPr>
              <a:t> </a:t>
            </a:r>
            <a:r>
              <a:rPr sz="1800" spc="-5" dirty="0">
                <a:latin typeface="Calibri"/>
                <a:cs typeface="Calibri"/>
              </a:rPr>
              <a:t>diodes</a:t>
            </a:r>
            <a:r>
              <a:rPr sz="1800" spc="25" dirty="0">
                <a:latin typeface="Calibri"/>
                <a:cs typeface="Calibri"/>
              </a:rPr>
              <a:t> </a:t>
            </a:r>
            <a:r>
              <a:rPr sz="1800" i="1" spc="-5" dirty="0">
                <a:latin typeface="Calibri"/>
                <a:cs typeface="Calibri"/>
              </a:rPr>
              <a:t>D</a:t>
            </a:r>
            <a:r>
              <a:rPr sz="1800" spc="-5" dirty="0">
                <a:latin typeface="Calibri"/>
                <a:cs typeface="Calibri"/>
              </a:rPr>
              <a:t>1</a:t>
            </a:r>
            <a:r>
              <a:rPr sz="1800" spc="10" dirty="0">
                <a:latin typeface="Calibri"/>
                <a:cs typeface="Calibri"/>
              </a:rPr>
              <a:t> </a:t>
            </a:r>
            <a:r>
              <a:rPr sz="1800" dirty="0">
                <a:latin typeface="Calibri"/>
                <a:cs typeface="Calibri"/>
              </a:rPr>
              <a:t>and</a:t>
            </a:r>
            <a:r>
              <a:rPr sz="1800" spc="15" dirty="0">
                <a:latin typeface="Calibri"/>
                <a:cs typeface="Calibri"/>
              </a:rPr>
              <a:t> </a:t>
            </a:r>
            <a:r>
              <a:rPr sz="1800" i="1" spc="-5" dirty="0">
                <a:latin typeface="Calibri"/>
                <a:cs typeface="Calibri"/>
              </a:rPr>
              <a:t>D</a:t>
            </a:r>
            <a:r>
              <a:rPr sz="1800" spc="-5" dirty="0">
                <a:latin typeface="Calibri"/>
                <a:cs typeface="Calibri"/>
              </a:rPr>
              <a:t>3</a:t>
            </a:r>
            <a:r>
              <a:rPr sz="1800" spc="5" dirty="0">
                <a:latin typeface="Calibri"/>
                <a:cs typeface="Calibri"/>
              </a:rPr>
              <a:t> </a:t>
            </a:r>
            <a:r>
              <a:rPr sz="1800" spc="-10" dirty="0">
                <a:latin typeface="Calibri"/>
                <a:cs typeface="Calibri"/>
              </a:rPr>
              <a:t>are</a:t>
            </a:r>
            <a:r>
              <a:rPr sz="1800" spc="5" dirty="0">
                <a:latin typeface="Calibri"/>
                <a:cs typeface="Calibri"/>
              </a:rPr>
              <a:t> </a:t>
            </a:r>
            <a:r>
              <a:rPr sz="1800" spc="-15" dirty="0">
                <a:latin typeface="Calibri"/>
                <a:cs typeface="Calibri"/>
              </a:rPr>
              <a:t>reverse</a:t>
            </a:r>
            <a:r>
              <a:rPr sz="1800" spc="5" dirty="0">
                <a:latin typeface="Calibri"/>
                <a:cs typeface="Calibri"/>
              </a:rPr>
              <a:t> </a:t>
            </a:r>
            <a:r>
              <a:rPr sz="1800" spc="-5" dirty="0">
                <a:latin typeface="Calibri"/>
                <a:cs typeface="Calibri"/>
              </a:rPr>
              <a:t>biased</a:t>
            </a:r>
            <a:r>
              <a:rPr sz="1800" dirty="0">
                <a:latin typeface="Calibri"/>
                <a:cs typeface="Calibri"/>
              </a:rPr>
              <a:t> </a:t>
            </a:r>
            <a:r>
              <a:rPr sz="1800" spc="-5" dirty="0">
                <a:latin typeface="Calibri"/>
                <a:cs typeface="Calibri"/>
              </a:rPr>
              <a:t>(open</a:t>
            </a:r>
            <a:r>
              <a:rPr sz="1800" spc="25" dirty="0">
                <a:latin typeface="Calibri"/>
                <a:cs typeface="Calibri"/>
              </a:rPr>
              <a:t> </a:t>
            </a:r>
            <a:r>
              <a:rPr sz="1800" spc="-10" dirty="0">
                <a:latin typeface="Calibri"/>
                <a:cs typeface="Calibri"/>
              </a:rPr>
              <a:t>circuit)</a:t>
            </a:r>
            <a:endParaRPr sz="1800">
              <a:latin typeface="Calibri"/>
              <a:cs typeface="Calibri"/>
            </a:endParaRPr>
          </a:p>
        </p:txBody>
      </p:sp>
      <p:sp>
        <p:nvSpPr>
          <p:cNvPr id="16" name="object 16"/>
          <p:cNvSpPr txBox="1"/>
          <p:nvPr/>
        </p:nvSpPr>
        <p:spPr>
          <a:xfrm>
            <a:off x="2316607" y="5072888"/>
            <a:ext cx="325755"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Calibri"/>
                <a:cs typeface="Calibri"/>
              </a:rPr>
              <a:t>Vm</a:t>
            </a:r>
            <a:endParaRPr sz="1800">
              <a:latin typeface="Calibri"/>
              <a:cs typeface="Calibri"/>
            </a:endParaRPr>
          </a:p>
        </p:txBody>
      </p:sp>
      <p:grpSp>
        <p:nvGrpSpPr>
          <p:cNvPr id="17" name="object 17"/>
          <p:cNvGrpSpPr/>
          <p:nvPr/>
        </p:nvGrpSpPr>
        <p:grpSpPr>
          <a:xfrm>
            <a:off x="354504" y="1758314"/>
            <a:ext cx="5096510" cy="1751964"/>
            <a:chOff x="354504" y="1758314"/>
            <a:chExt cx="5096510" cy="1751964"/>
          </a:xfrm>
        </p:grpSpPr>
        <p:pic>
          <p:nvPicPr>
            <p:cNvPr id="18" name="object 18"/>
            <p:cNvPicPr/>
            <p:nvPr/>
          </p:nvPicPr>
          <p:blipFill>
            <a:blip r:embed="rId3" cstate="print"/>
            <a:stretch>
              <a:fillRect/>
            </a:stretch>
          </p:blipFill>
          <p:spPr>
            <a:xfrm>
              <a:off x="354504" y="1758314"/>
              <a:ext cx="5096284" cy="1751440"/>
            </a:xfrm>
            <a:prstGeom prst="rect">
              <a:avLst/>
            </a:prstGeom>
          </p:spPr>
        </p:pic>
        <p:sp>
          <p:nvSpPr>
            <p:cNvPr id="19" name="object 19"/>
            <p:cNvSpPr/>
            <p:nvPr/>
          </p:nvSpPr>
          <p:spPr>
            <a:xfrm>
              <a:off x="3579876" y="2083942"/>
              <a:ext cx="732155" cy="1137285"/>
            </a:xfrm>
            <a:custGeom>
              <a:avLst/>
              <a:gdLst/>
              <a:ahLst/>
              <a:cxnLst/>
              <a:rect l="l" t="t" r="r" b="b"/>
              <a:pathLst>
                <a:path w="732154" h="1137285">
                  <a:moveTo>
                    <a:pt x="96139" y="82423"/>
                  </a:moveTo>
                  <a:lnTo>
                    <a:pt x="51638" y="6223"/>
                  </a:lnTo>
                  <a:lnTo>
                    <a:pt x="48006" y="0"/>
                  </a:lnTo>
                  <a:lnTo>
                    <a:pt x="0" y="82423"/>
                  </a:lnTo>
                  <a:lnTo>
                    <a:pt x="508" y="84328"/>
                  </a:lnTo>
                  <a:lnTo>
                    <a:pt x="3556" y="86106"/>
                  </a:lnTo>
                  <a:lnTo>
                    <a:pt x="5461" y="85598"/>
                  </a:lnTo>
                  <a:lnTo>
                    <a:pt x="44831" y="18110"/>
                  </a:lnTo>
                  <a:lnTo>
                    <a:pt x="44958" y="17894"/>
                  </a:lnTo>
                  <a:lnTo>
                    <a:pt x="44831" y="401320"/>
                  </a:lnTo>
                  <a:lnTo>
                    <a:pt x="51181" y="401320"/>
                  </a:lnTo>
                  <a:lnTo>
                    <a:pt x="51181" y="17894"/>
                  </a:lnTo>
                  <a:lnTo>
                    <a:pt x="51181" y="7874"/>
                  </a:lnTo>
                  <a:lnTo>
                    <a:pt x="51181" y="6223"/>
                  </a:lnTo>
                  <a:lnTo>
                    <a:pt x="51308" y="18110"/>
                  </a:lnTo>
                  <a:lnTo>
                    <a:pt x="90678" y="85598"/>
                  </a:lnTo>
                  <a:lnTo>
                    <a:pt x="92583" y="86106"/>
                  </a:lnTo>
                  <a:lnTo>
                    <a:pt x="95631" y="84328"/>
                  </a:lnTo>
                  <a:lnTo>
                    <a:pt x="96139" y="82423"/>
                  </a:lnTo>
                  <a:close/>
                </a:path>
                <a:path w="732154" h="1137285">
                  <a:moveTo>
                    <a:pt x="717042" y="137414"/>
                  </a:moveTo>
                  <a:lnTo>
                    <a:pt x="715225" y="117906"/>
                  </a:lnTo>
                  <a:lnTo>
                    <a:pt x="710311" y="101955"/>
                  </a:lnTo>
                  <a:lnTo>
                    <a:pt x="702995" y="91198"/>
                  </a:lnTo>
                  <a:lnTo>
                    <a:pt x="694055" y="87249"/>
                  </a:lnTo>
                  <a:lnTo>
                    <a:pt x="685076" y="91198"/>
                  </a:lnTo>
                  <a:lnTo>
                    <a:pt x="677735" y="101955"/>
                  </a:lnTo>
                  <a:lnTo>
                    <a:pt x="672757" y="117906"/>
                  </a:lnTo>
                  <a:lnTo>
                    <a:pt x="670941" y="137414"/>
                  </a:lnTo>
                  <a:lnTo>
                    <a:pt x="672757" y="156933"/>
                  </a:lnTo>
                  <a:lnTo>
                    <a:pt x="677735" y="172885"/>
                  </a:lnTo>
                  <a:lnTo>
                    <a:pt x="685076" y="183642"/>
                  </a:lnTo>
                  <a:lnTo>
                    <a:pt x="694055" y="187579"/>
                  </a:lnTo>
                  <a:lnTo>
                    <a:pt x="702995" y="183642"/>
                  </a:lnTo>
                  <a:lnTo>
                    <a:pt x="710311" y="172885"/>
                  </a:lnTo>
                  <a:lnTo>
                    <a:pt x="715225" y="156933"/>
                  </a:lnTo>
                  <a:lnTo>
                    <a:pt x="717042" y="137414"/>
                  </a:lnTo>
                  <a:close/>
                </a:path>
                <a:path w="732154" h="1137285">
                  <a:moveTo>
                    <a:pt x="732028" y="885063"/>
                  </a:moveTo>
                  <a:lnTo>
                    <a:pt x="687590" y="808990"/>
                  </a:lnTo>
                  <a:lnTo>
                    <a:pt x="683895" y="802640"/>
                  </a:lnTo>
                  <a:lnTo>
                    <a:pt x="635889" y="885063"/>
                  </a:lnTo>
                  <a:lnTo>
                    <a:pt x="636397" y="886968"/>
                  </a:lnTo>
                  <a:lnTo>
                    <a:pt x="639445" y="888746"/>
                  </a:lnTo>
                  <a:lnTo>
                    <a:pt x="641350" y="888238"/>
                  </a:lnTo>
                  <a:lnTo>
                    <a:pt x="680720" y="820750"/>
                  </a:lnTo>
                  <a:lnTo>
                    <a:pt x="680720" y="1137158"/>
                  </a:lnTo>
                  <a:lnTo>
                    <a:pt x="687070" y="1137158"/>
                  </a:lnTo>
                  <a:lnTo>
                    <a:pt x="687070" y="820534"/>
                  </a:lnTo>
                  <a:lnTo>
                    <a:pt x="726567" y="888238"/>
                  </a:lnTo>
                  <a:lnTo>
                    <a:pt x="728472" y="888746"/>
                  </a:lnTo>
                  <a:lnTo>
                    <a:pt x="731520" y="886968"/>
                  </a:lnTo>
                  <a:lnTo>
                    <a:pt x="732028" y="885063"/>
                  </a:lnTo>
                  <a:close/>
                </a:path>
              </a:pathLst>
            </a:custGeom>
            <a:solidFill>
              <a:srgbClr val="5B9BD4"/>
            </a:solidFill>
          </p:spPr>
          <p:txBody>
            <a:bodyPr wrap="square" lIns="0" tIns="0" rIns="0" bIns="0" rtlCol="0"/>
            <a:lstStyle/>
            <a:p>
              <a:endParaRPr/>
            </a:p>
          </p:txBody>
        </p:sp>
        <p:sp>
          <p:nvSpPr>
            <p:cNvPr id="20" name="object 20"/>
            <p:cNvSpPr/>
            <p:nvPr/>
          </p:nvSpPr>
          <p:spPr>
            <a:xfrm>
              <a:off x="4250817" y="2171191"/>
              <a:ext cx="46355" cy="100330"/>
            </a:xfrm>
            <a:custGeom>
              <a:avLst/>
              <a:gdLst/>
              <a:ahLst/>
              <a:cxnLst/>
              <a:rect l="l" t="t" r="r" b="b"/>
              <a:pathLst>
                <a:path w="46354" h="100330">
                  <a:moveTo>
                    <a:pt x="0" y="50164"/>
                  </a:moveTo>
                  <a:lnTo>
                    <a:pt x="1825" y="30646"/>
                  </a:lnTo>
                  <a:lnTo>
                    <a:pt x="6794" y="14700"/>
                  </a:lnTo>
                  <a:lnTo>
                    <a:pt x="14144" y="3944"/>
                  </a:lnTo>
                  <a:lnTo>
                    <a:pt x="23113" y="0"/>
                  </a:lnTo>
                  <a:lnTo>
                    <a:pt x="32063" y="3944"/>
                  </a:lnTo>
                  <a:lnTo>
                    <a:pt x="39369" y="14700"/>
                  </a:lnTo>
                  <a:lnTo>
                    <a:pt x="44295" y="30646"/>
                  </a:lnTo>
                  <a:lnTo>
                    <a:pt x="46101" y="50164"/>
                  </a:lnTo>
                  <a:lnTo>
                    <a:pt x="44295" y="69683"/>
                  </a:lnTo>
                  <a:lnTo>
                    <a:pt x="39370" y="85629"/>
                  </a:lnTo>
                  <a:lnTo>
                    <a:pt x="32063" y="96385"/>
                  </a:lnTo>
                  <a:lnTo>
                    <a:pt x="23113" y="100329"/>
                  </a:lnTo>
                  <a:lnTo>
                    <a:pt x="14144" y="96385"/>
                  </a:lnTo>
                  <a:lnTo>
                    <a:pt x="6794" y="85629"/>
                  </a:lnTo>
                  <a:lnTo>
                    <a:pt x="1825" y="69683"/>
                  </a:lnTo>
                  <a:lnTo>
                    <a:pt x="0" y="50164"/>
                  </a:lnTo>
                  <a:close/>
                </a:path>
              </a:pathLst>
            </a:custGeom>
            <a:ln w="12700">
              <a:solidFill>
                <a:srgbClr val="41709C"/>
              </a:solidFill>
            </a:ln>
          </p:spPr>
          <p:txBody>
            <a:bodyPr wrap="square" lIns="0" tIns="0" rIns="0" bIns="0" rtlCol="0"/>
            <a:lstStyle/>
            <a:p>
              <a:endParaRPr/>
            </a:p>
          </p:txBody>
        </p:sp>
        <p:sp>
          <p:nvSpPr>
            <p:cNvPr id="21" name="object 21"/>
            <p:cNvSpPr/>
            <p:nvPr/>
          </p:nvSpPr>
          <p:spPr>
            <a:xfrm>
              <a:off x="4263771" y="2378074"/>
              <a:ext cx="46355" cy="100330"/>
            </a:xfrm>
            <a:custGeom>
              <a:avLst/>
              <a:gdLst/>
              <a:ahLst/>
              <a:cxnLst/>
              <a:rect l="l" t="t" r="r" b="b"/>
              <a:pathLst>
                <a:path w="46354" h="100330">
                  <a:moveTo>
                    <a:pt x="22987" y="0"/>
                  </a:moveTo>
                  <a:lnTo>
                    <a:pt x="14037" y="3944"/>
                  </a:lnTo>
                  <a:lnTo>
                    <a:pt x="6731" y="14700"/>
                  </a:lnTo>
                  <a:lnTo>
                    <a:pt x="1805" y="30646"/>
                  </a:lnTo>
                  <a:lnTo>
                    <a:pt x="0" y="50164"/>
                  </a:lnTo>
                  <a:lnTo>
                    <a:pt x="1805" y="69683"/>
                  </a:lnTo>
                  <a:lnTo>
                    <a:pt x="6731" y="85629"/>
                  </a:lnTo>
                  <a:lnTo>
                    <a:pt x="14037" y="96385"/>
                  </a:lnTo>
                  <a:lnTo>
                    <a:pt x="22987" y="100329"/>
                  </a:lnTo>
                  <a:lnTo>
                    <a:pt x="31956" y="96385"/>
                  </a:lnTo>
                  <a:lnTo>
                    <a:pt x="39306" y="85629"/>
                  </a:lnTo>
                  <a:lnTo>
                    <a:pt x="44275" y="69683"/>
                  </a:lnTo>
                  <a:lnTo>
                    <a:pt x="46101" y="50164"/>
                  </a:lnTo>
                  <a:lnTo>
                    <a:pt x="44275" y="30646"/>
                  </a:lnTo>
                  <a:lnTo>
                    <a:pt x="39306" y="14700"/>
                  </a:lnTo>
                  <a:lnTo>
                    <a:pt x="31956" y="3944"/>
                  </a:lnTo>
                  <a:lnTo>
                    <a:pt x="22987" y="0"/>
                  </a:lnTo>
                  <a:close/>
                </a:path>
              </a:pathLst>
            </a:custGeom>
            <a:solidFill>
              <a:srgbClr val="5B9BD4"/>
            </a:solidFill>
          </p:spPr>
          <p:txBody>
            <a:bodyPr wrap="square" lIns="0" tIns="0" rIns="0" bIns="0" rtlCol="0"/>
            <a:lstStyle/>
            <a:p>
              <a:endParaRPr/>
            </a:p>
          </p:txBody>
        </p:sp>
        <p:sp>
          <p:nvSpPr>
            <p:cNvPr id="22" name="object 22"/>
            <p:cNvSpPr/>
            <p:nvPr/>
          </p:nvSpPr>
          <p:spPr>
            <a:xfrm>
              <a:off x="4263771" y="2378074"/>
              <a:ext cx="46355" cy="100330"/>
            </a:xfrm>
            <a:custGeom>
              <a:avLst/>
              <a:gdLst/>
              <a:ahLst/>
              <a:cxnLst/>
              <a:rect l="l" t="t" r="r" b="b"/>
              <a:pathLst>
                <a:path w="46354" h="100330">
                  <a:moveTo>
                    <a:pt x="0" y="50164"/>
                  </a:moveTo>
                  <a:lnTo>
                    <a:pt x="1805" y="30646"/>
                  </a:lnTo>
                  <a:lnTo>
                    <a:pt x="6731" y="14700"/>
                  </a:lnTo>
                  <a:lnTo>
                    <a:pt x="14037" y="3944"/>
                  </a:lnTo>
                  <a:lnTo>
                    <a:pt x="22987" y="0"/>
                  </a:lnTo>
                  <a:lnTo>
                    <a:pt x="31956" y="3944"/>
                  </a:lnTo>
                  <a:lnTo>
                    <a:pt x="39306" y="14700"/>
                  </a:lnTo>
                  <a:lnTo>
                    <a:pt x="44275" y="30646"/>
                  </a:lnTo>
                  <a:lnTo>
                    <a:pt x="46101" y="50164"/>
                  </a:lnTo>
                  <a:lnTo>
                    <a:pt x="44275" y="69683"/>
                  </a:lnTo>
                  <a:lnTo>
                    <a:pt x="39306" y="85629"/>
                  </a:lnTo>
                  <a:lnTo>
                    <a:pt x="31956" y="96385"/>
                  </a:lnTo>
                  <a:lnTo>
                    <a:pt x="22987" y="100329"/>
                  </a:lnTo>
                  <a:lnTo>
                    <a:pt x="14037" y="96385"/>
                  </a:lnTo>
                  <a:lnTo>
                    <a:pt x="6731" y="85629"/>
                  </a:lnTo>
                  <a:lnTo>
                    <a:pt x="1805" y="69683"/>
                  </a:lnTo>
                  <a:lnTo>
                    <a:pt x="0" y="50164"/>
                  </a:lnTo>
                  <a:close/>
                </a:path>
              </a:pathLst>
            </a:custGeom>
            <a:ln w="12700">
              <a:solidFill>
                <a:srgbClr val="41709C"/>
              </a:solidFill>
            </a:ln>
          </p:spPr>
          <p:txBody>
            <a:bodyPr wrap="square" lIns="0" tIns="0" rIns="0" bIns="0" rtlCol="0"/>
            <a:lstStyle/>
            <a:p>
              <a:endParaRPr/>
            </a:p>
          </p:txBody>
        </p:sp>
        <p:sp>
          <p:nvSpPr>
            <p:cNvPr id="23" name="object 23"/>
            <p:cNvSpPr/>
            <p:nvPr/>
          </p:nvSpPr>
          <p:spPr>
            <a:xfrm>
              <a:off x="3615055" y="2913887"/>
              <a:ext cx="46355" cy="100330"/>
            </a:xfrm>
            <a:custGeom>
              <a:avLst/>
              <a:gdLst/>
              <a:ahLst/>
              <a:cxnLst/>
              <a:rect l="l" t="t" r="r" b="b"/>
              <a:pathLst>
                <a:path w="46354" h="100330">
                  <a:moveTo>
                    <a:pt x="22987" y="0"/>
                  </a:moveTo>
                  <a:lnTo>
                    <a:pt x="14037" y="3927"/>
                  </a:lnTo>
                  <a:lnTo>
                    <a:pt x="6731" y="14652"/>
                  </a:lnTo>
                  <a:lnTo>
                    <a:pt x="1805" y="30593"/>
                  </a:lnTo>
                  <a:lnTo>
                    <a:pt x="0" y="50164"/>
                  </a:lnTo>
                  <a:lnTo>
                    <a:pt x="1805" y="69683"/>
                  </a:lnTo>
                  <a:lnTo>
                    <a:pt x="6731" y="85629"/>
                  </a:lnTo>
                  <a:lnTo>
                    <a:pt x="14037" y="96385"/>
                  </a:lnTo>
                  <a:lnTo>
                    <a:pt x="22987" y="100329"/>
                  </a:lnTo>
                  <a:lnTo>
                    <a:pt x="31936" y="96385"/>
                  </a:lnTo>
                  <a:lnTo>
                    <a:pt x="39243" y="85629"/>
                  </a:lnTo>
                  <a:lnTo>
                    <a:pt x="44168" y="69683"/>
                  </a:lnTo>
                  <a:lnTo>
                    <a:pt x="45974" y="50164"/>
                  </a:lnTo>
                  <a:lnTo>
                    <a:pt x="44168" y="30593"/>
                  </a:lnTo>
                  <a:lnTo>
                    <a:pt x="39243" y="14652"/>
                  </a:lnTo>
                  <a:lnTo>
                    <a:pt x="31936" y="3927"/>
                  </a:lnTo>
                  <a:lnTo>
                    <a:pt x="22987" y="0"/>
                  </a:lnTo>
                  <a:close/>
                </a:path>
              </a:pathLst>
            </a:custGeom>
            <a:solidFill>
              <a:srgbClr val="5B9BD4"/>
            </a:solidFill>
          </p:spPr>
          <p:txBody>
            <a:bodyPr wrap="square" lIns="0" tIns="0" rIns="0" bIns="0" rtlCol="0"/>
            <a:lstStyle/>
            <a:p>
              <a:endParaRPr/>
            </a:p>
          </p:txBody>
        </p:sp>
        <p:sp>
          <p:nvSpPr>
            <p:cNvPr id="24" name="object 24"/>
            <p:cNvSpPr/>
            <p:nvPr/>
          </p:nvSpPr>
          <p:spPr>
            <a:xfrm>
              <a:off x="3615055" y="2913887"/>
              <a:ext cx="46355" cy="100330"/>
            </a:xfrm>
            <a:custGeom>
              <a:avLst/>
              <a:gdLst/>
              <a:ahLst/>
              <a:cxnLst/>
              <a:rect l="l" t="t" r="r" b="b"/>
              <a:pathLst>
                <a:path w="46354" h="100330">
                  <a:moveTo>
                    <a:pt x="0" y="50164"/>
                  </a:moveTo>
                  <a:lnTo>
                    <a:pt x="1805" y="30593"/>
                  </a:lnTo>
                  <a:lnTo>
                    <a:pt x="6731" y="14652"/>
                  </a:lnTo>
                  <a:lnTo>
                    <a:pt x="14037" y="3927"/>
                  </a:lnTo>
                  <a:lnTo>
                    <a:pt x="22987" y="0"/>
                  </a:lnTo>
                  <a:lnTo>
                    <a:pt x="31936" y="3927"/>
                  </a:lnTo>
                  <a:lnTo>
                    <a:pt x="39243" y="14652"/>
                  </a:lnTo>
                  <a:lnTo>
                    <a:pt x="44168" y="30593"/>
                  </a:lnTo>
                  <a:lnTo>
                    <a:pt x="45974" y="50164"/>
                  </a:lnTo>
                  <a:lnTo>
                    <a:pt x="44168" y="69683"/>
                  </a:lnTo>
                  <a:lnTo>
                    <a:pt x="39243" y="85629"/>
                  </a:lnTo>
                  <a:lnTo>
                    <a:pt x="31936" y="96385"/>
                  </a:lnTo>
                  <a:lnTo>
                    <a:pt x="22987" y="100329"/>
                  </a:lnTo>
                  <a:lnTo>
                    <a:pt x="14037" y="96385"/>
                  </a:lnTo>
                  <a:lnTo>
                    <a:pt x="6731" y="85629"/>
                  </a:lnTo>
                  <a:lnTo>
                    <a:pt x="1805" y="69683"/>
                  </a:lnTo>
                  <a:lnTo>
                    <a:pt x="0" y="50164"/>
                  </a:lnTo>
                  <a:close/>
                </a:path>
              </a:pathLst>
            </a:custGeom>
            <a:ln w="12699">
              <a:solidFill>
                <a:srgbClr val="41709C"/>
              </a:solidFill>
            </a:ln>
          </p:spPr>
          <p:txBody>
            <a:bodyPr wrap="square" lIns="0" tIns="0" rIns="0" bIns="0" rtlCol="0"/>
            <a:lstStyle/>
            <a:p>
              <a:endParaRPr/>
            </a:p>
          </p:txBody>
        </p:sp>
        <p:sp>
          <p:nvSpPr>
            <p:cNvPr id="25" name="object 25"/>
            <p:cNvSpPr/>
            <p:nvPr/>
          </p:nvSpPr>
          <p:spPr>
            <a:xfrm>
              <a:off x="3615055" y="3120770"/>
              <a:ext cx="46355" cy="100330"/>
            </a:xfrm>
            <a:custGeom>
              <a:avLst/>
              <a:gdLst/>
              <a:ahLst/>
              <a:cxnLst/>
              <a:rect l="l" t="t" r="r" b="b"/>
              <a:pathLst>
                <a:path w="46354" h="100330">
                  <a:moveTo>
                    <a:pt x="22987" y="0"/>
                  </a:moveTo>
                  <a:lnTo>
                    <a:pt x="14037" y="3944"/>
                  </a:lnTo>
                  <a:lnTo>
                    <a:pt x="6731" y="14700"/>
                  </a:lnTo>
                  <a:lnTo>
                    <a:pt x="1805" y="30646"/>
                  </a:lnTo>
                  <a:lnTo>
                    <a:pt x="0" y="50164"/>
                  </a:lnTo>
                  <a:lnTo>
                    <a:pt x="1805" y="69683"/>
                  </a:lnTo>
                  <a:lnTo>
                    <a:pt x="6731" y="85629"/>
                  </a:lnTo>
                  <a:lnTo>
                    <a:pt x="14037" y="96385"/>
                  </a:lnTo>
                  <a:lnTo>
                    <a:pt x="22987" y="100329"/>
                  </a:lnTo>
                  <a:lnTo>
                    <a:pt x="31936" y="96385"/>
                  </a:lnTo>
                  <a:lnTo>
                    <a:pt x="39243" y="85629"/>
                  </a:lnTo>
                  <a:lnTo>
                    <a:pt x="44168" y="69683"/>
                  </a:lnTo>
                  <a:lnTo>
                    <a:pt x="45974" y="50164"/>
                  </a:lnTo>
                  <a:lnTo>
                    <a:pt x="44168" y="30646"/>
                  </a:lnTo>
                  <a:lnTo>
                    <a:pt x="39243" y="14700"/>
                  </a:lnTo>
                  <a:lnTo>
                    <a:pt x="31936" y="3944"/>
                  </a:lnTo>
                  <a:lnTo>
                    <a:pt x="22987" y="0"/>
                  </a:lnTo>
                  <a:close/>
                </a:path>
              </a:pathLst>
            </a:custGeom>
            <a:solidFill>
              <a:srgbClr val="5B9BD4"/>
            </a:solidFill>
          </p:spPr>
          <p:txBody>
            <a:bodyPr wrap="square" lIns="0" tIns="0" rIns="0" bIns="0" rtlCol="0"/>
            <a:lstStyle/>
            <a:p>
              <a:endParaRPr/>
            </a:p>
          </p:txBody>
        </p:sp>
        <p:sp>
          <p:nvSpPr>
            <p:cNvPr id="26" name="object 26"/>
            <p:cNvSpPr/>
            <p:nvPr/>
          </p:nvSpPr>
          <p:spPr>
            <a:xfrm>
              <a:off x="3615055" y="3120770"/>
              <a:ext cx="46355" cy="100330"/>
            </a:xfrm>
            <a:custGeom>
              <a:avLst/>
              <a:gdLst/>
              <a:ahLst/>
              <a:cxnLst/>
              <a:rect l="l" t="t" r="r" b="b"/>
              <a:pathLst>
                <a:path w="46354" h="100330">
                  <a:moveTo>
                    <a:pt x="0" y="50164"/>
                  </a:moveTo>
                  <a:lnTo>
                    <a:pt x="1805" y="30646"/>
                  </a:lnTo>
                  <a:lnTo>
                    <a:pt x="6731" y="14700"/>
                  </a:lnTo>
                  <a:lnTo>
                    <a:pt x="14037" y="3944"/>
                  </a:lnTo>
                  <a:lnTo>
                    <a:pt x="22987" y="0"/>
                  </a:lnTo>
                  <a:lnTo>
                    <a:pt x="31936" y="3944"/>
                  </a:lnTo>
                  <a:lnTo>
                    <a:pt x="39243" y="14700"/>
                  </a:lnTo>
                  <a:lnTo>
                    <a:pt x="44168" y="30646"/>
                  </a:lnTo>
                  <a:lnTo>
                    <a:pt x="45974" y="50164"/>
                  </a:lnTo>
                  <a:lnTo>
                    <a:pt x="44168" y="69683"/>
                  </a:lnTo>
                  <a:lnTo>
                    <a:pt x="39243" y="85629"/>
                  </a:lnTo>
                  <a:lnTo>
                    <a:pt x="31936" y="96385"/>
                  </a:lnTo>
                  <a:lnTo>
                    <a:pt x="22987" y="100329"/>
                  </a:lnTo>
                  <a:lnTo>
                    <a:pt x="14037" y="96385"/>
                  </a:lnTo>
                  <a:lnTo>
                    <a:pt x="6731" y="85629"/>
                  </a:lnTo>
                  <a:lnTo>
                    <a:pt x="1805" y="69683"/>
                  </a:lnTo>
                  <a:lnTo>
                    <a:pt x="0" y="50164"/>
                  </a:lnTo>
                  <a:close/>
                </a:path>
              </a:pathLst>
            </a:custGeom>
            <a:ln w="12699">
              <a:solidFill>
                <a:srgbClr val="41709C"/>
              </a:solidFill>
            </a:ln>
          </p:spPr>
          <p:txBody>
            <a:bodyPr wrap="square" lIns="0" tIns="0" rIns="0" bIns="0" rtlCol="0"/>
            <a:lstStyle/>
            <a:p>
              <a:endParaRPr/>
            </a:p>
          </p:txBody>
        </p:sp>
      </p:grpSp>
      <p:sp>
        <p:nvSpPr>
          <p:cNvPr id="27" name="object 27"/>
          <p:cNvSpPr txBox="1"/>
          <p:nvPr/>
        </p:nvSpPr>
        <p:spPr>
          <a:xfrm>
            <a:off x="2229357" y="2446477"/>
            <a:ext cx="325755" cy="300355"/>
          </a:xfrm>
          <a:prstGeom prst="rect">
            <a:avLst/>
          </a:prstGeom>
        </p:spPr>
        <p:txBody>
          <a:bodyPr vert="horz" wrap="square" lIns="0" tIns="12700" rIns="0" bIns="0" rtlCol="0">
            <a:spAutoFit/>
          </a:bodyPr>
          <a:lstStyle/>
          <a:p>
            <a:pPr marL="12700">
              <a:lnSpc>
                <a:spcPct val="100000"/>
              </a:lnSpc>
              <a:spcBef>
                <a:spcPts val="100"/>
              </a:spcBef>
            </a:pPr>
            <a:r>
              <a:rPr sz="1800" spc="-55" dirty="0">
                <a:latin typeface="Calibri"/>
                <a:cs typeface="Calibri"/>
              </a:rPr>
              <a:t>Vm</a:t>
            </a:r>
            <a:endParaRPr sz="1800">
              <a:latin typeface="Calibri"/>
              <a:cs typeface="Calibri"/>
            </a:endParaRPr>
          </a:p>
        </p:txBody>
      </p:sp>
      <p:sp>
        <p:nvSpPr>
          <p:cNvPr id="29" name="Footer Placeholder 28"/>
          <p:cNvSpPr>
            <a:spLocks noGrp="1"/>
          </p:cNvSpPr>
          <p:nvPr>
            <p:ph type="ftr" sz="quarter" idx="5"/>
          </p:nvPr>
        </p:nvSpPr>
        <p:spPr/>
        <p:txBody>
          <a:bodyPr/>
          <a:lstStyle/>
          <a:p>
            <a:r>
              <a:rPr lang="en-IN" smtClean="0"/>
              <a:t>Dr. Neethu Anna Sabu</a:t>
            </a:r>
            <a:endParaRPr lang="en-IN"/>
          </a:p>
        </p:txBody>
      </p:sp>
      <p:sp>
        <p:nvSpPr>
          <p:cNvPr id="31" name="Slide Number Placeholder 8"/>
          <p:cNvSpPr>
            <a:spLocks noGrp="1"/>
          </p:cNvSpPr>
          <p:nvPr>
            <p:ph type="sldNum" sz="quarter" idx="7"/>
          </p:nvPr>
        </p:nvSpPr>
        <p:spPr>
          <a:xfrm>
            <a:off x="6583680" y="6377940"/>
            <a:ext cx="2103120" cy="342900"/>
          </a:xfrm>
        </p:spPr>
        <p:txBody>
          <a:bodyPr/>
          <a:lstStyle/>
          <a:p>
            <a:fld id="{B6F15528-21DE-4FAA-801E-634DDDAF4B2B}" type="slidenum">
              <a:rPr lang="en-IN" smtClean="0"/>
              <a:t>71</a:t>
            </a:fld>
            <a:endParaRPr lang="en-IN"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0526" y="216789"/>
            <a:ext cx="3964940" cy="391160"/>
          </a:xfrm>
          <a:prstGeom prst="rect">
            <a:avLst/>
          </a:prstGeom>
        </p:spPr>
        <p:txBody>
          <a:bodyPr vert="horz" wrap="square" lIns="0" tIns="12700" rIns="0" bIns="0" rtlCol="0">
            <a:spAutoFit/>
          </a:bodyPr>
          <a:lstStyle/>
          <a:p>
            <a:pPr marL="12700">
              <a:lnSpc>
                <a:spcPct val="100000"/>
              </a:lnSpc>
              <a:spcBef>
                <a:spcPts val="100"/>
              </a:spcBef>
            </a:pPr>
            <a:r>
              <a:rPr sz="2400" spc="-10" dirty="0"/>
              <a:t>Efficiency</a:t>
            </a:r>
            <a:r>
              <a:rPr sz="2400" spc="-45" dirty="0"/>
              <a:t> </a:t>
            </a:r>
            <a:r>
              <a:rPr sz="2400" dirty="0"/>
              <a:t>of</a:t>
            </a:r>
            <a:r>
              <a:rPr sz="2400" spc="-25" dirty="0"/>
              <a:t> </a:t>
            </a:r>
            <a:r>
              <a:rPr sz="2400" spc="-10" dirty="0"/>
              <a:t>Full-wave</a:t>
            </a:r>
            <a:r>
              <a:rPr sz="2400" spc="-35" dirty="0"/>
              <a:t> </a:t>
            </a:r>
            <a:r>
              <a:rPr sz="2400" spc="-5" dirty="0"/>
              <a:t>Rectifier</a:t>
            </a:r>
            <a:endParaRPr sz="2400"/>
          </a:p>
        </p:txBody>
      </p:sp>
      <p:grpSp>
        <p:nvGrpSpPr>
          <p:cNvPr id="3" name="object 3"/>
          <p:cNvGrpSpPr/>
          <p:nvPr/>
        </p:nvGrpSpPr>
        <p:grpSpPr>
          <a:xfrm>
            <a:off x="748969" y="2253551"/>
            <a:ext cx="2051050" cy="2628265"/>
            <a:chOff x="748969" y="2253551"/>
            <a:chExt cx="2051050" cy="2628265"/>
          </a:xfrm>
        </p:grpSpPr>
        <p:pic>
          <p:nvPicPr>
            <p:cNvPr id="4" name="object 4"/>
            <p:cNvPicPr/>
            <p:nvPr/>
          </p:nvPicPr>
          <p:blipFill>
            <a:blip r:embed="rId2" cstate="print"/>
            <a:stretch>
              <a:fillRect/>
            </a:stretch>
          </p:blipFill>
          <p:spPr>
            <a:xfrm>
              <a:off x="945259" y="2339011"/>
              <a:ext cx="1800416" cy="2498327"/>
            </a:xfrm>
            <a:prstGeom prst="rect">
              <a:avLst/>
            </a:prstGeom>
          </p:spPr>
        </p:pic>
        <p:sp>
          <p:nvSpPr>
            <p:cNvPr id="5" name="object 5"/>
            <p:cNvSpPr/>
            <p:nvPr/>
          </p:nvSpPr>
          <p:spPr>
            <a:xfrm>
              <a:off x="753732" y="2258314"/>
              <a:ext cx="2041525" cy="2618740"/>
            </a:xfrm>
            <a:custGeom>
              <a:avLst/>
              <a:gdLst/>
              <a:ahLst/>
              <a:cxnLst/>
              <a:rect l="l" t="t" r="r" b="b"/>
              <a:pathLst>
                <a:path w="2041525" h="2618740">
                  <a:moveTo>
                    <a:pt x="0" y="2618358"/>
                  </a:moveTo>
                  <a:lnTo>
                    <a:pt x="2041398" y="2618358"/>
                  </a:lnTo>
                  <a:lnTo>
                    <a:pt x="2041398" y="0"/>
                  </a:lnTo>
                  <a:lnTo>
                    <a:pt x="0" y="0"/>
                  </a:lnTo>
                  <a:lnTo>
                    <a:pt x="0" y="2618358"/>
                  </a:lnTo>
                  <a:close/>
                </a:path>
              </a:pathLst>
            </a:custGeom>
            <a:ln w="9525">
              <a:solidFill>
                <a:srgbClr val="000000"/>
              </a:solidFill>
              <a:prstDash val="sysDash"/>
            </a:ln>
          </p:spPr>
          <p:txBody>
            <a:bodyPr wrap="square" lIns="0" tIns="0" rIns="0" bIns="0" rtlCol="0"/>
            <a:lstStyle/>
            <a:p>
              <a:endParaRPr/>
            </a:p>
          </p:txBody>
        </p:sp>
      </p:grpSp>
      <p:grpSp>
        <p:nvGrpSpPr>
          <p:cNvPr id="6" name="object 6"/>
          <p:cNvGrpSpPr/>
          <p:nvPr/>
        </p:nvGrpSpPr>
        <p:grpSpPr>
          <a:xfrm>
            <a:off x="605637" y="776630"/>
            <a:ext cx="5990590" cy="1988820"/>
            <a:chOff x="605637" y="776630"/>
            <a:chExt cx="5990590" cy="1988820"/>
          </a:xfrm>
        </p:grpSpPr>
        <p:pic>
          <p:nvPicPr>
            <p:cNvPr id="7" name="object 7"/>
            <p:cNvPicPr/>
            <p:nvPr/>
          </p:nvPicPr>
          <p:blipFill>
            <a:blip r:embed="rId3" cstate="print"/>
            <a:stretch>
              <a:fillRect/>
            </a:stretch>
          </p:blipFill>
          <p:spPr>
            <a:xfrm>
              <a:off x="605637" y="776630"/>
              <a:ext cx="5990082" cy="1138910"/>
            </a:xfrm>
            <a:prstGeom prst="rect">
              <a:avLst/>
            </a:prstGeom>
          </p:spPr>
        </p:pic>
        <p:pic>
          <p:nvPicPr>
            <p:cNvPr id="8" name="object 8"/>
            <p:cNvPicPr/>
            <p:nvPr/>
          </p:nvPicPr>
          <p:blipFill>
            <a:blip r:embed="rId4" cstate="print"/>
            <a:stretch>
              <a:fillRect/>
            </a:stretch>
          </p:blipFill>
          <p:spPr>
            <a:xfrm>
              <a:off x="3136646" y="1746643"/>
              <a:ext cx="1904492" cy="1018400"/>
            </a:xfrm>
            <a:prstGeom prst="rect">
              <a:avLst/>
            </a:prstGeom>
          </p:spPr>
        </p:pic>
      </p:grpSp>
      <p:sp>
        <p:nvSpPr>
          <p:cNvPr id="9" name="object 9"/>
          <p:cNvSpPr txBox="1"/>
          <p:nvPr/>
        </p:nvSpPr>
        <p:spPr>
          <a:xfrm>
            <a:off x="837387" y="1524127"/>
            <a:ext cx="4053840" cy="757555"/>
          </a:xfrm>
          <a:prstGeom prst="rect">
            <a:avLst/>
          </a:prstGeom>
        </p:spPr>
        <p:txBody>
          <a:bodyPr vert="horz" wrap="square" lIns="0" tIns="12700" rIns="0" bIns="0" rtlCol="0">
            <a:spAutoFit/>
          </a:bodyPr>
          <a:lstStyle/>
          <a:p>
            <a:pPr marL="2468245">
              <a:lnSpc>
                <a:spcPct val="100000"/>
              </a:lnSpc>
              <a:spcBef>
                <a:spcPts val="100"/>
              </a:spcBef>
            </a:pPr>
            <a:r>
              <a:rPr sz="1800" b="1" dirty="0">
                <a:latin typeface="Calibri"/>
                <a:cs typeface="Calibri"/>
              </a:rPr>
              <a:t>ac</a:t>
            </a:r>
            <a:r>
              <a:rPr sz="1800" b="1" spc="-40" dirty="0">
                <a:latin typeface="Calibri"/>
                <a:cs typeface="Calibri"/>
              </a:rPr>
              <a:t> </a:t>
            </a:r>
            <a:r>
              <a:rPr sz="1800" b="1" spc="-5" dirty="0">
                <a:latin typeface="Calibri"/>
                <a:cs typeface="Calibri"/>
              </a:rPr>
              <a:t>power</a:t>
            </a:r>
            <a:r>
              <a:rPr sz="1800" b="1" spc="-60" dirty="0">
                <a:latin typeface="Calibri"/>
                <a:cs typeface="Calibri"/>
              </a:rPr>
              <a:t> </a:t>
            </a:r>
            <a:r>
              <a:rPr sz="1800" b="1" dirty="0">
                <a:latin typeface="Calibri"/>
                <a:cs typeface="Calibri"/>
              </a:rPr>
              <a:t>output</a:t>
            </a:r>
            <a:endParaRPr sz="1800">
              <a:latin typeface="Calibri"/>
              <a:cs typeface="Calibri"/>
            </a:endParaRPr>
          </a:p>
          <a:p>
            <a:pPr marL="12700">
              <a:lnSpc>
                <a:spcPct val="100000"/>
              </a:lnSpc>
              <a:spcBef>
                <a:spcPts val="1440"/>
              </a:spcBef>
            </a:pPr>
            <a:r>
              <a:rPr sz="1800" b="1" dirty="0">
                <a:latin typeface="Calibri"/>
                <a:cs typeface="Calibri"/>
              </a:rPr>
              <a:t>dc</a:t>
            </a:r>
            <a:r>
              <a:rPr sz="1800" b="1" spc="-35" dirty="0">
                <a:latin typeface="Calibri"/>
                <a:cs typeface="Calibri"/>
              </a:rPr>
              <a:t> </a:t>
            </a:r>
            <a:r>
              <a:rPr sz="1800" b="1" spc="-5" dirty="0">
                <a:latin typeface="Calibri"/>
                <a:cs typeface="Calibri"/>
              </a:rPr>
              <a:t>power</a:t>
            </a:r>
            <a:r>
              <a:rPr sz="1800" b="1" spc="-55" dirty="0">
                <a:latin typeface="Calibri"/>
                <a:cs typeface="Calibri"/>
              </a:rPr>
              <a:t> </a:t>
            </a:r>
            <a:r>
              <a:rPr sz="1800" b="1" dirty="0">
                <a:latin typeface="Calibri"/>
                <a:cs typeface="Calibri"/>
              </a:rPr>
              <a:t>output</a:t>
            </a:r>
            <a:endParaRPr sz="1800">
              <a:latin typeface="Calibri"/>
              <a:cs typeface="Calibri"/>
            </a:endParaRPr>
          </a:p>
        </p:txBody>
      </p:sp>
      <p:grpSp>
        <p:nvGrpSpPr>
          <p:cNvPr id="10" name="object 10"/>
          <p:cNvGrpSpPr/>
          <p:nvPr/>
        </p:nvGrpSpPr>
        <p:grpSpPr>
          <a:xfrm>
            <a:off x="3158617" y="1798481"/>
            <a:ext cx="4963160" cy="3400425"/>
            <a:chOff x="3158617" y="1798481"/>
            <a:chExt cx="4963160" cy="3400425"/>
          </a:xfrm>
        </p:grpSpPr>
        <p:pic>
          <p:nvPicPr>
            <p:cNvPr id="11" name="object 11"/>
            <p:cNvPicPr/>
            <p:nvPr/>
          </p:nvPicPr>
          <p:blipFill>
            <a:blip r:embed="rId5" cstate="print"/>
            <a:stretch>
              <a:fillRect/>
            </a:stretch>
          </p:blipFill>
          <p:spPr>
            <a:xfrm>
              <a:off x="3158617" y="2647681"/>
              <a:ext cx="2163322" cy="2550598"/>
            </a:xfrm>
            <a:prstGeom prst="rect">
              <a:avLst/>
            </a:prstGeom>
          </p:spPr>
        </p:pic>
        <p:pic>
          <p:nvPicPr>
            <p:cNvPr id="12" name="object 12"/>
            <p:cNvPicPr/>
            <p:nvPr/>
          </p:nvPicPr>
          <p:blipFill>
            <a:blip r:embed="rId6" cstate="print"/>
            <a:stretch>
              <a:fillRect/>
            </a:stretch>
          </p:blipFill>
          <p:spPr>
            <a:xfrm>
              <a:off x="5445506" y="1798481"/>
              <a:ext cx="2675716" cy="2503993"/>
            </a:xfrm>
            <a:prstGeom prst="rect">
              <a:avLst/>
            </a:prstGeom>
          </p:spPr>
        </p:pic>
      </p:grpSp>
      <p:sp>
        <p:nvSpPr>
          <p:cNvPr id="13" name="object 13"/>
          <p:cNvSpPr txBox="1"/>
          <p:nvPr/>
        </p:nvSpPr>
        <p:spPr>
          <a:xfrm>
            <a:off x="684377" y="5028691"/>
            <a:ext cx="7599680" cy="1123315"/>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Calibri"/>
                <a:cs typeface="Calibri"/>
              </a:rPr>
              <a:t>The</a:t>
            </a:r>
            <a:r>
              <a:rPr sz="1800" dirty="0">
                <a:latin typeface="Calibri"/>
                <a:cs typeface="Calibri"/>
              </a:rPr>
              <a:t> </a:t>
            </a:r>
            <a:r>
              <a:rPr sz="1800" spc="-5" dirty="0">
                <a:latin typeface="Calibri"/>
                <a:cs typeface="Calibri"/>
              </a:rPr>
              <a:t>efficiency</a:t>
            </a:r>
            <a:r>
              <a:rPr sz="1800" dirty="0">
                <a:latin typeface="Calibri"/>
                <a:cs typeface="Calibri"/>
              </a:rPr>
              <a:t> </a:t>
            </a:r>
            <a:r>
              <a:rPr sz="1800" spc="-5" dirty="0">
                <a:latin typeface="Calibri"/>
                <a:cs typeface="Calibri"/>
              </a:rPr>
              <a:t>will</a:t>
            </a:r>
            <a:r>
              <a:rPr sz="1800" dirty="0">
                <a:latin typeface="Calibri"/>
                <a:cs typeface="Calibri"/>
              </a:rPr>
              <a:t> be </a:t>
            </a:r>
            <a:r>
              <a:rPr sz="1800" spc="-5" dirty="0">
                <a:latin typeface="Calibri"/>
                <a:cs typeface="Calibri"/>
              </a:rPr>
              <a:t>maximum if</a:t>
            </a:r>
            <a:r>
              <a:rPr sz="1800" dirty="0">
                <a:latin typeface="Calibri"/>
                <a:cs typeface="Calibri"/>
              </a:rPr>
              <a:t> </a:t>
            </a:r>
            <a:r>
              <a:rPr sz="1800" spc="-5" dirty="0">
                <a:latin typeface="Calibri"/>
                <a:cs typeface="Calibri"/>
              </a:rPr>
              <a:t>rf</a:t>
            </a:r>
            <a:r>
              <a:rPr sz="1800" dirty="0">
                <a:latin typeface="Calibri"/>
                <a:cs typeface="Calibri"/>
              </a:rPr>
              <a:t> </a:t>
            </a:r>
            <a:r>
              <a:rPr sz="1800" spc="-5" dirty="0">
                <a:latin typeface="Calibri"/>
                <a:cs typeface="Calibri"/>
              </a:rPr>
              <a:t>is</a:t>
            </a:r>
            <a:r>
              <a:rPr sz="1800" dirty="0">
                <a:latin typeface="Calibri"/>
                <a:cs typeface="Calibri"/>
              </a:rPr>
              <a:t> negligible as </a:t>
            </a:r>
            <a:r>
              <a:rPr sz="1800" spc="-5" dirty="0">
                <a:latin typeface="Calibri"/>
                <a:cs typeface="Calibri"/>
              </a:rPr>
              <a:t>compared</a:t>
            </a:r>
            <a:r>
              <a:rPr sz="1800" dirty="0">
                <a:latin typeface="Calibri"/>
                <a:cs typeface="Calibri"/>
              </a:rPr>
              <a:t> </a:t>
            </a:r>
            <a:r>
              <a:rPr sz="1800" spc="-10" dirty="0">
                <a:latin typeface="Calibri"/>
                <a:cs typeface="Calibri"/>
              </a:rPr>
              <a:t>to</a:t>
            </a:r>
            <a:r>
              <a:rPr sz="1800" spc="-5" dirty="0">
                <a:latin typeface="Calibri"/>
                <a:cs typeface="Calibri"/>
              </a:rPr>
              <a:t> RL.</a:t>
            </a:r>
            <a:r>
              <a:rPr sz="1800" dirty="0">
                <a:latin typeface="Calibri"/>
                <a:cs typeface="Calibri"/>
              </a:rPr>
              <a:t> </a:t>
            </a:r>
            <a:r>
              <a:rPr sz="1800" spc="-5" dirty="0">
                <a:latin typeface="Calibri"/>
                <a:cs typeface="Calibri"/>
              </a:rPr>
              <a:t>Hence, </a:t>
            </a:r>
            <a:r>
              <a:rPr sz="1800" dirty="0">
                <a:latin typeface="Calibri"/>
                <a:cs typeface="Calibri"/>
              </a:rPr>
              <a:t> </a:t>
            </a:r>
            <a:r>
              <a:rPr sz="1800" spc="-5" dirty="0">
                <a:latin typeface="Calibri"/>
                <a:cs typeface="Calibri"/>
              </a:rPr>
              <a:t>maximum</a:t>
            </a:r>
            <a:r>
              <a:rPr sz="1800" dirty="0">
                <a:latin typeface="Calibri"/>
                <a:cs typeface="Calibri"/>
              </a:rPr>
              <a:t> </a:t>
            </a:r>
            <a:r>
              <a:rPr sz="1800" spc="-5" dirty="0">
                <a:latin typeface="Calibri"/>
                <a:cs typeface="Calibri"/>
              </a:rPr>
              <a:t>efficiency</a:t>
            </a:r>
            <a:r>
              <a:rPr sz="1800" dirty="0">
                <a:latin typeface="Calibri"/>
                <a:cs typeface="Calibri"/>
              </a:rPr>
              <a:t> =</a:t>
            </a:r>
            <a:r>
              <a:rPr sz="1800" spc="5" dirty="0">
                <a:latin typeface="Calibri"/>
                <a:cs typeface="Calibri"/>
              </a:rPr>
              <a:t> </a:t>
            </a:r>
            <a:r>
              <a:rPr sz="1800" spc="-5" dirty="0">
                <a:latin typeface="Calibri"/>
                <a:cs typeface="Calibri"/>
              </a:rPr>
              <a:t>81.2%.</a:t>
            </a:r>
            <a:r>
              <a:rPr sz="1800" dirty="0">
                <a:latin typeface="Calibri"/>
                <a:cs typeface="Calibri"/>
              </a:rPr>
              <a:t> </a:t>
            </a:r>
            <a:r>
              <a:rPr sz="1800" spc="-5" dirty="0">
                <a:latin typeface="Calibri"/>
                <a:cs typeface="Calibri"/>
              </a:rPr>
              <a:t>This</a:t>
            </a:r>
            <a:r>
              <a:rPr sz="1800" dirty="0">
                <a:latin typeface="Calibri"/>
                <a:cs typeface="Calibri"/>
              </a:rPr>
              <a:t> </a:t>
            </a:r>
            <a:r>
              <a:rPr sz="1800" spc="-5" dirty="0">
                <a:latin typeface="Calibri"/>
                <a:cs typeface="Calibri"/>
              </a:rPr>
              <a:t>is</a:t>
            </a:r>
            <a:r>
              <a:rPr sz="1800" dirty="0">
                <a:latin typeface="Calibri"/>
                <a:cs typeface="Calibri"/>
              </a:rPr>
              <a:t> double</a:t>
            </a:r>
            <a:r>
              <a:rPr sz="1800" spc="5" dirty="0">
                <a:latin typeface="Calibri"/>
                <a:cs typeface="Calibri"/>
              </a:rPr>
              <a:t> </a:t>
            </a:r>
            <a:r>
              <a:rPr sz="1800" dirty="0">
                <a:latin typeface="Calibri"/>
                <a:cs typeface="Calibri"/>
              </a:rPr>
              <a:t>the</a:t>
            </a:r>
            <a:r>
              <a:rPr sz="1800" spc="5" dirty="0">
                <a:latin typeface="Calibri"/>
                <a:cs typeface="Calibri"/>
              </a:rPr>
              <a:t> </a:t>
            </a:r>
            <a:r>
              <a:rPr sz="1800" spc="-5" dirty="0">
                <a:latin typeface="Calibri"/>
                <a:cs typeface="Calibri"/>
              </a:rPr>
              <a:t>efficiency</a:t>
            </a:r>
            <a:r>
              <a:rPr sz="1800" dirty="0">
                <a:latin typeface="Calibri"/>
                <a:cs typeface="Calibri"/>
              </a:rPr>
              <a:t> </a:t>
            </a:r>
            <a:r>
              <a:rPr sz="1800" spc="5" dirty="0">
                <a:latin typeface="Calibri"/>
                <a:cs typeface="Calibri"/>
              </a:rPr>
              <a:t>due</a:t>
            </a:r>
            <a:r>
              <a:rPr sz="1800" spc="10" dirty="0">
                <a:latin typeface="Calibri"/>
                <a:cs typeface="Calibri"/>
              </a:rPr>
              <a:t> </a:t>
            </a:r>
            <a:r>
              <a:rPr sz="1800" spc="-10" dirty="0">
                <a:latin typeface="Calibri"/>
                <a:cs typeface="Calibri"/>
              </a:rPr>
              <a:t>to</a:t>
            </a:r>
            <a:r>
              <a:rPr sz="1800" spc="-5" dirty="0">
                <a:latin typeface="Calibri"/>
                <a:cs typeface="Calibri"/>
              </a:rPr>
              <a:t> </a:t>
            </a:r>
            <a:r>
              <a:rPr sz="1800" spc="-10" dirty="0">
                <a:latin typeface="Calibri"/>
                <a:cs typeface="Calibri"/>
              </a:rPr>
              <a:t>half-wave </a:t>
            </a:r>
            <a:r>
              <a:rPr sz="1800" spc="-5" dirty="0">
                <a:latin typeface="Calibri"/>
                <a:cs typeface="Calibri"/>
              </a:rPr>
              <a:t> </a:t>
            </a:r>
            <a:r>
              <a:rPr sz="1800" spc="-25" dirty="0">
                <a:latin typeface="Calibri"/>
                <a:cs typeface="Calibri"/>
              </a:rPr>
              <a:t>rectifier.</a:t>
            </a:r>
            <a:r>
              <a:rPr sz="1800" spc="-20" dirty="0">
                <a:latin typeface="Calibri"/>
                <a:cs typeface="Calibri"/>
              </a:rPr>
              <a:t> </a:t>
            </a:r>
            <a:r>
              <a:rPr sz="1800" spc="-15" dirty="0">
                <a:latin typeface="Calibri"/>
                <a:cs typeface="Calibri"/>
              </a:rPr>
              <a:t>Therefore,</a:t>
            </a:r>
            <a:r>
              <a:rPr sz="1800" spc="-10" dirty="0">
                <a:latin typeface="Calibri"/>
                <a:cs typeface="Calibri"/>
              </a:rPr>
              <a:t> </a:t>
            </a:r>
            <a:r>
              <a:rPr sz="1800" dirty="0">
                <a:latin typeface="Calibri"/>
                <a:cs typeface="Calibri"/>
              </a:rPr>
              <a:t>a</a:t>
            </a:r>
            <a:r>
              <a:rPr sz="1800" spc="5" dirty="0">
                <a:latin typeface="Calibri"/>
                <a:cs typeface="Calibri"/>
              </a:rPr>
              <a:t> </a:t>
            </a:r>
            <a:r>
              <a:rPr sz="1800" spc="-10" dirty="0">
                <a:latin typeface="Calibri"/>
                <a:cs typeface="Calibri"/>
              </a:rPr>
              <a:t>full-wave</a:t>
            </a:r>
            <a:r>
              <a:rPr sz="1800" spc="-5" dirty="0">
                <a:latin typeface="Calibri"/>
                <a:cs typeface="Calibri"/>
              </a:rPr>
              <a:t> </a:t>
            </a:r>
            <a:r>
              <a:rPr sz="1800" spc="-10" dirty="0">
                <a:latin typeface="Calibri"/>
                <a:cs typeface="Calibri"/>
              </a:rPr>
              <a:t>rectifier</a:t>
            </a:r>
            <a:r>
              <a:rPr sz="1800" spc="-5" dirty="0">
                <a:latin typeface="Calibri"/>
                <a:cs typeface="Calibri"/>
              </a:rPr>
              <a:t> is</a:t>
            </a:r>
            <a:r>
              <a:rPr sz="1800" dirty="0">
                <a:latin typeface="Calibri"/>
                <a:cs typeface="Calibri"/>
              </a:rPr>
              <a:t> </a:t>
            </a:r>
            <a:r>
              <a:rPr sz="1800" spc="-5" dirty="0">
                <a:latin typeface="Calibri"/>
                <a:cs typeface="Calibri"/>
              </a:rPr>
              <a:t>twice</a:t>
            </a:r>
            <a:r>
              <a:rPr sz="1800" dirty="0">
                <a:latin typeface="Calibri"/>
                <a:cs typeface="Calibri"/>
              </a:rPr>
              <a:t> as</a:t>
            </a:r>
            <a:r>
              <a:rPr sz="1800" spc="5" dirty="0">
                <a:latin typeface="Calibri"/>
                <a:cs typeface="Calibri"/>
              </a:rPr>
              <a:t> </a:t>
            </a:r>
            <a:r>
              <a:rPr sz="1800" spc="-15" dirty="0">
                <a:latin typeface="Calibri"/>
                <a:cs typeface="Calibri"/>
              </a:rPr>
              <a:t>effective</a:t>
            </a:r>
            <a:r>
              <a:rPr sz="1800" spc="-10" dirty="0">
                <a:latin typeface="Calibri"/>
                <a:cs typeface="Calibri"/>
              </a:rPr>
              <a:t> </a:t>
            </a:r>
            <a:r>
              <a:rPr sz="1800" dirty="0">
                <a:latin typeface="Calibri"/>
                <a:cs typeface="Calibri"/>
              </a:rPr>
              <a:t>as</a:t>
            </a:r>
            <a:r>
              <a:rPr sz="1800" spc="5" dirty="0">
                <a:latin typeface="Calibri"/>
                <a:cs typeface="Calibri"/>
              </a:rPr>
              <a:t> </a:t>
            </a:r>
            <a:r>
              <a:rPr sz="1800" dirty="0">
                <a:latin typeface="Calibri"/>
                <a:cs typeface="Calibri"/>
              </a:rPr>
              <a:t>a</a:t>
            </a:r>
            <a:r>
              <a:rPr sz="1800" spc="405" dirty="0">
                <a:latin typeface="Calibri"/>
                <a:cs typeface="Calibri"/>
              </a:rPr>
              <a:t> </a:t>
            </a:r>
            <a:r>
              <a:rPr sz="1800" spc="-10" dirty="0">
                <a:latin typeface="Calibri"/>
                <a:cs typeface="Calibri"/>
              </a:rPr>
              <a:t>half-wave </a:t>
            </a:r>
            <a:r>
              <a:rPr sz="1800" spc="-5" dirty="0">
                <a:latin typeface="Calibri"/>
                <a:cs typeface="Calibri"/>
              </a:rPr>
              <a:t> </a:t>
            </a:r>
            <a:r>
              <a:rPr sz="1800" spc="-25" dirty="0">
                <a:latin typeface="Calibri"/>
                <a:cs typeface="Calibri"/>
              </a:rPr>
              <a:t>rectifier.</a:t>
            </a:r>
            <a:endParaRPr sz="1800">
              <a:latin typeface="Calibri"/>
              <a:cs typeface="Calibri"/>
            </a:endParaRPr>
          </a:p>
        </p:txBody>
      </p:sp>
      <p:sp>
        <p:nvSpPr>
          <p:cNvPr id="16" name="Footer Placeholder 15"/>
          <p:cNvSpPr>
            <a:spLocks noGrp="1"/>
          </p:cNvSpPr>
          <p:nvPr>
            <p:ph type="ftr" sz="quarter" idx="5"/>
          </p:nvPr>
        </p:nvSpPr>
        <p:spPr/>
        <p:txBody>
          <a:bodyPr/>
          <a:lstStyle/>
          <a:p>
            <a:r>
              <a:rPr lang="en-IN" smtClean="0"/>
              <a:t>Dr. Neethu Anna Sabu</a:t>
            </a:r>
            <a:endParaRPr lang="en-IN"/>
          </a:p>
        </p:txBody>
      </p:sp>
      <p:sp>
        <p:nvSpPr>
          <p:cNvPr id="17" name="Slide Number Placeholder 16"/>
          <p:cNvSpPr>
            <a:spLocks noGrp="1"/>
          </p:cNvSpPr>
          <p:nvPr>
            <p:ph type="sldNum" sz="quarter" idx="7"/>
          </p:nvPr>
        </p:nvSpPr>
        <p:spPr/>
        <p:txBody>
          <a:bodyPr/>
          <a:lstStyle/>
          <a:p>
            <a:fld id="{B6F15528-21DE-4FAA-801E-634DDDAF4B2B}" type="slidenum">
              <a:rPr lang="en-IN" smtClean="0"/>
              <a:t>72</a:t>
            </a:fld>
            <a:endParaRPr lang="en-IN"/>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4351" y="278384"/>
            <a:ext cx="5044440" cy="391160"/>
          </a:xfrm>
          <a:prstGeom prst="rect">
            <a:avLst/>
          </a:prstGeom>
        </p:spPr>
        <p:txBody>
          <a:bodyPr vert="horz" wrap="square" lIns="0" tIns="12700" rIns="0" bIns="0" rtlCol="0">
            <a:spAutoFit/>
          </a:bodyPr>
          <a:lstStyle/>
          <a:p>
            <a:pPr marL="12700">
              <a:lnSpc>
                <a:spcPct val="100000"/>
              </a:lnSpc>
              <a:spcBef>
                <a:spcPts val="100"/>
              </a:spcBef>
            </a:pPr>
            <a:r>
              <a:rPr sz="2400" spc="-5" dirty="0"/>
              <a:t>Ripple</a:t>
            </a:r>
            <a:r>
              <a:rPr sz="2400" spc="-10" dirty="0"/>
              <a:t> </a:t>
            </a:r>
            <a:r>
              <a:rPr sz="2400" spc="-15" dirty="0"/>
              <a:t>Factor</a:t>
            </a:r>
            <a:r>
              <a:rPr sz="2400" spc="-20" dirty="0"/>
              <a:t> </a:t>
            </a:r>
            <a:r>
              <a:rPr sz="2400" spc="-15" dirty="0"/>
              <a:t>for</a:t>
            </a:r>
            <a:r>
              <a:rPr sz="2400" spc="-5" dirty="0"/>
              <a:t> </a:t>
            </a:r>
            <a:r>
              <a:rPr sz="2400" spc="-10" dirty="0"/>
              <a:t>Full-wave</a:t>
            </a:r>
            <a:r>
              <a:rPr sz="2400" spc="-5" dirty="0"/>
              <a:t> </a:t>
            </a:r>
            <a:r>
              <a:rPr sz="2400" spc="-10" dirty="0"/>
              <a:t>Rectification</a:t>
            </a:r>
            <a:endParaRPr sz="2400"/>
          </a:p>
        </p:txBody>
      </p:sp>
      <p:pic>
        <p:nvPicPr>
          <p:cNvPr id="3" name="object 3"/>
          <p:cNvPicPr/>
          <p:nvPr/>
        </p:nvPicPr>
        <p:blipFill>
          <a:blip r:embed="rId2" cstate="print"/>
          <a:stretch>
            <a:fillRect/>
          </a:stretch>
        </p:blipFill>
        <p:spPr>
          <a:xfrm>
            <a:off x="416650" y="1747517"/>
            <a:ext cx="2063079" cy="944000"/>
          </a:xfrm>
          <a:prstGeom prst="rect">
            <a:avLst/>
          </a:prstGeom>
        </p:spPr>
      </p:pic>
      <p:grpSp>
        <p:nvGrpSpPr>
          <p:cNvPr id="4" name="object 4"/>
          <p:cNvGrpSpPr/>
          <p:nvPr/>
        </p:nvGrpSpPr>
        <p:grpSpPr>
          <a:xfrm>
            <a:off x="209778" y="1702416"/>
            <a:ext cx="8589645" cy="1951989"/>
            <a:chOff x="209778" y="1702416"/>
            <a:chExt cx="8589645" cy="1951989"/>
          </a:xfrm>
        </p:grpSpPr>
        <p:pic>
          <p:nvPicPr>
            <p:cNvPr id="5" name="object 5"/>
            <p:cNvPicPr/>
            <p:nvPr/>
          </p:nvPicPr>
          <p:blipFill>
            <a:blip r:embed="rId3" cstate="print"/>
            <a:stretch>
              <a:fillRect/>
            </a:stretch>
          </p:blipFill>
          <p:spPr>
            <a:xfrm>
              <a:off x="3187569" y="1702416"/>
              <a:ext cx="5611522" cy="1538659"/>
            </a:xfrm>
            <a:prstGeom prst="rect">
              <a:avLst/>
            </a:prstGeom>
          </p:spPr>
        </p:pic>
        <p:pic>
          <p:nvPicPr>
            <p:cNvPr id="6" name="object 6"/>
            <p:cNvPicPr/>
            <p:nvPr/>
          </p:nvPicPr>
          <p:blipFill>
            <a:blip r:embed="rId4" cstate="print"/>
            <a:stretch>
              <a:fillRect/>
            </a:stretch>
          </p:blipFill>
          <p:spPr>
            <a:xfrm>
              <a:off x="209778" y="3037252"/>
              <a:ext cx="3471049" cy="617104"/>
            </a:xfrm>
            <a:prstGeom prst="rect">
              <a:avLst/>
            </a:prstGeom>
          </p:spPr>
        </p:pic>
      </p:grpSp>
      <p:sp>
        <p:nvSpPr>
          <p:cNvPr id="8" name="Footer Placeholder 7"/>
          <p:cNvSpPr>
            <a:spLocks noGrp="1"/>
          </p:cNvSpPr>
          <p:nvPr>
            <p:ph type="ftr" sz="quarter" idx="5"/>
          </p:nvPr>
        </p:nvSpPr>
        <p:spPr/>
        <p:txBody>
          <a:bodyPr/>
          <a:lstStyle/>
          <a:p>
            <a:r>
              <a:rPr lang="en-IN" smtClean="0"/>
              <a:t>Dr. Neethu Anna Sabu</a:t>
            </a:r>
            <a:endParaRPr lang="en-IN"/>
          </a:p>
        </p:txBody>
      </p:sp>
      <p:sp>
        <p:nvSpPr>
          <p:cNvPr id="10" name="Slide Number Placeholder 8"/>
          <p:cNvSpPr>
            <a:spLocks noGrp="1"/>
          </p:cNvSpPr>
          <p:nvPr>
            <p:ph type="sldNum" sz="quarter" idx="7"/>
          </p:nvPr>
        </p:nvSpPr>
        <p:spPr>
          <a:xfrm>
            <a:off x="6583680" y="6377940"/>
            <a:ext cx="2103120" cy="342900"/>
          </a:xfrm>
        </p:spPr>
        <p:txBody>
          <a:bodyPr/>
          <a:lstStyle/>
          <a:p>
            <a:fld id="{B6F15528-21DE-4FAA-801E-634DDDAF4B2B}" type="slidenum">
              <a:rPr lang="en-IN" smtClean="0"/>
              <a:t>73</a:t>
            </a:fld>
            <a:endParaRPr lang="en-IN"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9039" y="0"/>
            <a:ext cx="4923155" cy="635000"/>
          </a:xfrm>
          <a:prstGeom prst="rect">
            <a:avLst/>
          </a:prstGeom>
        </p:spPr>
        <p:txBody>
          <a:bodyPr vert="horz" wrap="square" lIns="0" tIns="12065" rIns="0" bIns="0" rtlCol="0">
            <a:spAutoFit/>
          </a:bodyPr>
          <a:lstStyle/>
          <a:p>
            <a:pPr marL="12700">
              <a:lnSpc>
                <a:spcPct val="100000"/>
              </a:lnSpc>
              <a:spcBef>
                <a:spcPts val="95"/>
              </a:spcBef>
            </a:pPr>
            <a:r>
              <a:rPr sz="4000" b="0" spc="-30" dirty="0">
                <a:latin typeface="Calibri Light"/>
                <a:cs typeface="Calibri Light"/>
              </a:rPr>
              <a:t>Comparison</a:t>
            </a:r>
            <a:r>
              <a:rPr sz="4000" b="0" spc="-120" dirty="0">
                <a:latin typeface="Calibri Light"/>
                <a:cs typeface="Calibri Light"/>
              </a:rPr>
              <a:t> </a:t>
            </a:r>
            <a:r>
              <a:rPr sz="4000" b="0" spc="-15" dirty="0">
                <a:latin typeface="Calibri Light"/>
                <a:cs typeface="Calibri Light"/>
              </a:rPr>
              <a:t>of</a:t>
            </a:r>
            <a:r>
              <a:rPr sz="4000" b="0" spc="-70" dirty="0">
                <a:latin typeface="Calibri Light"/>
                <a:cs typeface="Calibri Light"/>
              </a:rPr>
              <a:t> </a:t>
            </a:r>
            <a:r>
              <a:rPr sz="4000" b="0" spc="-45" dirty="0">
                <a:latin typeface="Calibri Light"/>
                <a:cs typeface="Calibri Light"/>
              </a:rPr>
              <a:t>Rectifiers</a:t>
            </a:r>
            <a:endParaRPr sz="4000">
              <a:latin typeface="Calibri Light"/>
              <a:cs typeface="Calibri Light"/>
            </a:endParaRPr>
          </a:p>
        </p:txBody>
      </p:sp>
      <p:graphicFrame>
        <p:nvGraphicFramePr>
          <p:cNvPr id="3" name="object 3"/>
          <p:cNvGraphicFramePr>
            <a:graphicFrameLocks noGrp="1"/>
          </p:cNvGraphicFramePr>
          <p:nvPr/>
        </p:nvGraphicFramePr>
        <p:xfrm>
          <a:off x="189331" y="4391405"/>
          <a:ext cx="8792209" cy="562356"/>
        </p:xfrm>
        <a:graphic>
          <a:graphicData uri="http://schemas.openxmlformats.org/drawingml/2006/table">
            <a:tbl>
              <a:tblPr firstRow="1" bandRow="1">
                <a:tableStyleId>{2D5ABB26-0587-4C30-8999-92F81FD0307C}</a:tableStyleId>
              </a:tblPr>
              <a:tblGrid>
                <a:gridCol w="2204085"/>
                <a:gridCol w="2186940"/>
                <a:gridCol w="2191384"/>
                <a:gridCol w="2209800"/>
              </a:tblGrid>
              <a:tr h="562356">
                <a:tc>
                  <a:txBody>
                    <a:bodyPr/>
                    <a:lstStyle/>
                    <a:p>
                      <a:pPr>
                        <a:lnSpc>
                          <a:spcPct val="100000"/>
                        </a:lnSpc>
                        <a:spcBef>
                          <a:spcPts val="35"/>
                        </a:spcBef>
                      </a:pPr>
                      <a:endParaRPr sz="1700">
                        <a:latin typeface="Times New Roman"/>
                        <a:cs typeface="Times New Roman"/>
                      </a:endParaRPr>
                    </a:p>
                    <a:p>
                      <a:pPr marL="91440">
                        <a:lnSpc>
                          <a:spcPct val="100000"/>
                        </a:lnSpc>
                      </a:pPr>
                      <a:r>
                        <a:rPr sz="1600" spc="-5" dirty="0">
                          <a:latin typeface="Times New Roman"/>
                          <a:cs typeface="Times New Roman"/>
                        </a:rPr>
                        <a:t>8.</a:t>
                      </a:r>
                      <a:r>
                        <a:rPr sz="1600" spc="-70" dirty="0">
                          <a:latin typeface="Times New Roman"/>
                          <a:cs typeface="Times New Roman"/>
                        </a:rPr>
                        <a:t> </a:t>
                      </a:r>
                      <a:r>
                        <a:rPr sz="1600" spc="-5" dirty="0">
                          <a:latin typeface="Times New Roman"/>
                          <a:cs typeface="Times New Roman"/>
                        </a:rPr>
                        <a:t>TUF</a:t>
                      </a:r>
                      <a:endParaRPr sz="1600">
                        <a:latin typeface="Times New Roman"/>
                        <a:cs typeface="Times New Roman"/>
                      </a:endParaRPr>
                    </a:p>
                  </a:txBody>
                  <a:tcPr marL="0" marR="0" marT="4445" marB="0">
                    <a:lnL w="19050">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spcBef>
                          <a:spcPts val="35"/>
                        </a:spcBef>
                      </a:pPr>
                      <a:endParaRPr sz="1700">
                        <a:latin typeface="Times New Roman"/>
                        <a:cs typeface="Times New Roman"/>
                      </a:endParaRPr>
                    </a:p>
                    <a:p>
                      <a:pPr marL="180340" algn="ctr">
                        <a:lnSpc>
                          <a:spcPct val="100000"/>
                        </a:lnSpc>
                      </a:pPr>
                      <a:r>
                        <a:rPr sz="1600" spc="-5" dirty="0">
                          <a:latin typeface="Times New Roman"/>
                          <a:cs typeface="Times New Roman"/>
                        </a:rPr>
                        <a:t>0.285</a:t>
                      </a:r>
                      <a:endParaRPr sz="1600">
                        <a:latin typeface="Times New Roman"/>
                        <a:cs typeface="Times New Roman"/>
                      </a:endParaRPr>
                    </a:p>
                  </a:txBody>
                  <a:tcPr marL="0" marR="0" marT="4445"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spcBef>
                          <a:spcPts val="35"/>
                        </a:spcBef>
                      </a:pPr>
                      <a:endParaRPr sz="1700">
                        <a:latin typeface="Times New Roman"/>
                        <a:cs typeface="Times New Roman"/>
                      </a:endParaRPr>
                    </a:p>
                    <a:p>
                      <a:pPr marL="168275" algn="ctr">
                        <a:lnSpc>
                          <a:spcPct val="100000"/>
                        </a:lnSpc>
                      </a:pPr>
                      <a:r>
                        <a:rPr sz="1600" spc="-5" dirty="0">
                          <a:latin typeface="Times New Roman"/>
                          <a:cs typeface="Times New Roman"/>
                        </a:rPr>
                        <a:t>0.672</a:t>
                      </a:r>
                      <a:endParaRPr sz="1600">
                        <a:latin typeface="Times New Roman"/>
                        <a:cs typeface="Times New Roman"/>
                      </a:endParaRPr>
                    </a:p>
                  </a:txBody>
                  <a:tcPr marL="0" marR="0" marT="4445"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spcBef>
                          <a:spcPts val="35"/>
                        </a:spcBef>
                      </a:pPr>
                      <a:endParaRPr sz="1700">
                        <a:latin typeface="Times New Roman"/>
                        <a:cs typeface="Times New Roman"/>
                      </a:endParaRPr>
                    </a:p>
                    <a:p>
                      <a:pPr marL="148590" algn="ctr">
                        <a:lnSpc>
                          <a:spcPct val="100000"/>
                        </a:lnSpc>
                      </a:pPr>
                      <a:r>
                        <a:rPr sz="1600" spc="-5" dirty="0">
                          <a:latin typeface="Times New Roman"/>
                          <a:cs typeface="Times New Roman"/>
                        </a:rPr>
                        <a:t>0.810</a:t>
                      </a:r>
                      <a:endParaRPr sz="1600">
                        <a:latin typeface="Times New Roman"/>
                        <a:cs typeface="Times New Roman"/>
                      </a:endParaRPr>
                    </a:p>
                  </a:txBody>
                  <a:tcPr marL="0" marR="0" marT="4445" marB="0">
                    <a:lnL w="12700">
                      <a:solidFill>
                        <a:srgbClr val="000000"/>
                      </a:solidFill>
                      <a:prstDash val="solid"/>
                    </a:lnL>
                    <a:lnR w="12700">
                      <a:solidFill>
                        <a:srgbClr val="000000"/>
                      </a:solidFill>
                      <a:prstDash val="solid"/>
                    </a:lnR>
                    <a:lnB w="12700">
                      <a:solidFill>
                        <a:srgbClr val="000000"/>
                      </a:solidFill>
                      <a:prstDash val="solid"/>
                    </a:lnB>
                  </a:tcPr>
                </a:tc>
              </a:tr>
            </a:tbl>
          </a:graphicData>
        </a:graphic>
      </p:graphicFrame>
      <p:pic>
        <p:nvPicPr>
          <p:cNvPr id="4" name="object 4"/>
          <p:cNvPicPr/>
          <p:nvPr/>
        </p:nvPicPr>
        <p:blipFill>
          <a:blip r:embed="rId2" cstate="print"/>
          <a:stretch>
            <a:fillRect/>
          </a:stretch>
        </p:blipFill>
        <p:spPr>
          <a:xfrm>
            <a:off x="189280" y="1221644"/>
            <a:ext cx="8817589" cy="3278981"/>
          </a:xfrm>
          <a:prstGeom prst="rect">
            <a:avLst/>
          </a:prstGeom>
        </p:spPr>
      </p:pic>
      <p:sp>
        <p:nvSpPr>
          <p:cNvPr id="7" name="Footer Placeholder 6"/>
          <p:cNvSpPr>
            <a:spLocks noGrp="1"/>
          </p:cNvSpPr>
          <p:nvPr>
            <p:ph type="ftr" sz="quarter" idx="5"/>
          </p:nvPr>
        </p:nvSpPr>
        <p:spPr/>
        <p:txBody>
          <a:bodyPr/>
          <a:lstStyle/>
          <a:p>
            <a:r>
              <a:rPr lang="en-IN" smtClean="0"/>
              <a:t>Dr. Neethu Anna Sabu</a:t>
            </a:r>
            <a:endParaRPr lang="en-IN"/>
          </a:p>
        </p:txBody>
      </p:sp>
      <p:sp>
        <p:nvSpPr>
          <p:cNvPr id="5" name="Rectangle 4"/>
          <p:cNvSpPr/>
          <p:nvPr/>
        </p:nvSpPr>
        <p:spPr>
          <a:xfrm>
            <a:off x="1905000" y="5105400"/>
            <a:ext cx="4572000" cy="1200329"/>
          </a:xfrm>
          <a:prstGeom prst="rect">
            <a:avLst/>
          </a:prstGeom>
        </p:spPr>
        <p:txBody>
          <a:bodyPr>
            <a:spAutoFit/>
          </a:bodyPr>
          <a:lstStyle/>
          <a:p>
            <a:r>
              <a:rPr lang="en-IN" dirty="0">
                <a:hlinkClick r:id="rId3"/>
              </a:rPr>
              <a:t>https://electricalbaba.com/transformer-utilization-factor</a:t>
            </a:r>
            <a:r>
              <a:rPr lang="en-IN" dirty="0" smtClean="0">
                <a:hlinkClick r:id="rId3"/>
              </a:rPr>
              <a:t>/</a:t>
            </a:r>
            <a:endParaRPr lang="en-IN" dirty="0" smtClean="0"/>
          </a:p>
          <a:p>
            <a:r>
              <a:rPr lang="en-US" dirty="0" smtClean="0"/>
              <a:t>Check TUF of FWR in scan copy</a:t>
            </a:r>
            <a:endParaRPr lang="en-US" dirty="0"/>
          </a:p>
          <a:p>
            <a:endParaRPr lang="en-IN" dirty="0"/>
          </a:p>
        </p:txBody>
      </p:sp>
      <p:sp>
        <p:nvSpPr>
          <p:cNvPr id="8" name="Slide Number Placeholder 8"/>
          <p:cNvSpPr>
            <a:spLocks noGrp="1"/>
          </p:cNvSpPr>
          <p:nvPr>
            <p:ph type="sldNum" sz="quarter" idx="7"/>
          </p:nvPr>
        </p:nvSpPr>
        <p:spPr>
          <a:xfrm>
            <a:off x="6583680" y="6377940"/>
            <a:ext cx="2103120" cy="342900"/>
          </a:xfrm>
        </p:spPr>
        <p:txBody>
          <a:bodyPr/>
          <a:lstStyle/>
          <a:p>
            <a:fld id="{B6F15528-21DE-4FAA-801E-634DDDAF4B2B}" type="slidenum">
              <a:rPr lang="en-IN" smtClean="0"/>
              <a:t>74</a:t>
            </a:fld>
            <a:endParaRPr lang="en-IN"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0368" y="929767"/>
            <a:ext cx="8703310" cy="1244600"/>
          </a:xfrm>
          <a:prstGeom prst="rect">
            <a:avLst/>
          </a:prstGeom>
        </p:spPr>
        <p:txBody>
          <a:bodyPr vert="horz" wrap="square" lIns="0" tIns="12065" rIns="0" bIns="0" rtlCol="0">
            <a:spAutoFit/>
          </a:bodyPr>
          <a:lstStyle/>
          <a:p>
            <a:pPr marL="299085" marR="5080" indent="-287020" algn="just">
              <a:lnSpc>
                <a:spcPct val="100000"/>
              </a:lnSpc>
              <a:spcBef>
                <a:spcPts val="95"/>
              </a:spcBef>
              <a:buFont typeface="Microsoft Sans Serif"/>
              <a:buChar char="•"/>
              <a:tabLst>
                <a:tab pos="299720" algn="l"/>
              </a:tabLst>
            </a:pPr>
            <a:r>
              <a:rPr sz="1600" spc="-5" dirty="0">
                <a:latin typeface="Times New Roman" panose="02020603050405020304" pitchFamily="18" charset="0"/>
                <a:cs typeface="Times New Roman" panose="02020603050405020304" pitchFamily="18" charset="0"/>
              </a:rPr>
              <a:t>The </a:t>
            </a:r>
            <a:r>
              <a:rPr sz="1600" spc="-10" dirty="0">
                <a:latin typeface="Times New Roman" panose="02020603050405020304" pitchFamily="18" charset="0"/>
                <a:cs typeface="Times New Roman" panose="02020603050405020304" pitchFamily="18" charset="0"/>
              </a:rPr>
              <a:t>output </a:t>
            </a:r>
            <a:r>
              <a:rPr sz="1600" spc="-5" dirty="0">
                <a:latin typeface="Times New Roman" panose="02020603050405020304" pitchFamily="18" charset="0"/>
                <a:cs typeface="Times New Roman" panose="02020603050405020304" pitchFamily="18" charset="0"/>
              </a:rPr>
              <a:t>of the rectifier </a:t>
            </a:r>
            <a:r>
              <a:rPr sz="1600" dirty="0">
                <a:latin typeface="Times New Roman" panose="02020603050405020304" pitchFamily="18" charset="0"/>
                <a:cs typeface="Times New Roman" panose="02020603050405020304" pitchFamily="18" charset="0"/>
              </a:rPr>
              <a:t>is </a:t>
            </a:r>
            <a:r>
              <a:rPr sz="1600" spc="-10" dirty="0">
                <a:latin typeface="Times New Roman" panose="02020603050405020304" pitchFamily="18" charset="0"/>
                <a:cs typeface="Times New Roman" panose="02020603050405020304" pitchFamily="18" charset="0"/>
              </a:rPr>
              <a:t>pulsating </a:t>
            </a:r>
            <a:r>
              <a:rPr sz="1600" spc="-5" dirty="0">
                <a:latin typeface="Times New Roman" panose="02020603050405020304" pitchFamily="18" charset="0"/>
                <a:cs typeface="Times New Roman" panose="02020603050405020304" pitchFamily="18" charset="0"/>
              </a:rPr>
              <a:t>dc, </a:t>
            </a:r>
            <a:r>
              <a:rPr sz="1600" dirty="0">
                <a:latin typeface="Times New Roman" panose="02020603050405020304" pitchFamily="18" charset="0"/>
                <a:cs typeface="Times New Roman" panose="02020603050405020304" pitchFamily="18" charset="0"/>
              </a:rPr>
              <a:t>i.e., </a:t>
            </a:r>
            <a:r>
              <a:rPr sz="1600" spc="-5" dirty="0">
                <a:latin typeface="Times New Roman" panose="02020603050405020304" pitchFamily="18" charset="0"/>
                <a:cs typeface="Times New Roman" panose="02020603050405020304" pitchFamily="18" charset="0"/>
              </a:rPr>
              <a:t>the </a:t>
            </a:r>
            <a:r>
              <a:rPr sz="1600" spc="-10" dirty="0">
                <a:latin typeface="Times New Roman" panose="02020603050405020304" pitchFamily="18" charset="0"/>
                <a:cs typeface="Times New Roman" panose="02020603050405020304" pitchFamily="18" charset="0"/>
              </a:rPr>
              <a:t>output obtained by </a:t>
            </a:r>
            <a:r>
              <a:rPr sz="1600" dirty="0">
                <a:latin typeface="Times New Roman" panose="02020603050405020304" pitchFamily="18" charset="0"/>
                <a:cs typeface="Times New Roman" panose="02020603050405020304" pitchFamily="18" charset="0"/>
              </a:rPr>
              <a:t>the </a:t>
            </a:r>
            <a:r>
              <a:rPr sz="1600" spc="-5" dirty="0">
                <a:latin typeface="Times New Roman" panose="02020603050405020304" pitchFamily="18" charset="0"/>
                <a:cs typeface="Times New Roman" panose="02020603050405020304" pitchFamily="18" charset="0"/>
              </a:rPr>
              <a:t>rectifier </a:t>
            </a:r>
            <a:r>
              <a:rPr sz="1600" dirty="0">
                <a:latin typeface="Times New Roman" panose="02020603050405020304" pitchFamily="18" charset="0"/>
                <a:cs typeface="Times New Roman" panose="02020603050405020304" pitchFamily="18" charset="0"/>
              </a:rPr>
              <a:t>is </a:t>
            </a:r>
            <a:r>
              <a:rPr sz="1600" spc="-10" dirty="0">
                <a:latin typeface="Times New Roman" panose="02020603050405020304" pitchFamily="18" charset="0"/>
                <a:cs typeface="Times New Roman" panose="02020603050405020304" pitchFamily="18" charset="0"/>
              </a:rPr>
              <a:t>not pure </a:t>
            </a:r>
            <a:r>
              <a:rPr sz="1600" spc="-5" dirty="0">
                <a:latin typeface="Times New Roman" panose="02020603050405020304" pitchFamily="18" charset="0"/>
                <a:cs typeface="Times New Roman" panose="02020603050405020304" pitchFamily="18" charset="0"/>
              </a:rPr>
              <a:t>dc but </a:t>
            </a:r>
            <a:r>
              <a:rPr sz="1600" dirty="0">
                <a:latin typeface="Times New Roman" panose="02020603050405020304" pitchFamily="18" charset="0"/>
                <a:cs typeface="Times New Roman" panose="02020603050405020304" pitchFamily="18" charset="0"/>
              </a:rPr>
              <a:t>it </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contains </a:t>
            </a:r>
            <a:r>
              <a:rPr sz="1600" spc="-5" dirty="0">
                <a:latin typeface="Times New Roman" panose="02020603050405020304" pitchFamily="18" charset="0"/>
                <a:cs typeface="Times New Roman" panose="02020603050405020304" pitchFamily="18" charset="0"/>
              </a:rPr>
              <a:t>some ac </a:t>
            </a:r>
            <a:r>
              <a:rPr sz="1600" spc="-10" dirty="0">
                <a:latin typeface="Times New Roman" panose="02020603050405020304" pitchFamily="18" charset="0"/>
                <a:cs typeface="Times New Roman" panose="02020603050405020304" pitchFamily="18" charset="0"/>
              </a:rPr>
              <a:t>components </a:t>
            </a:r>
            <a:r>
              <a:rPr sz="1600" spc="-5" dirty="0">
                <a:latin typeface="Times New Roman" panose="02020603050405020304" pitchFamily="18" charset="0"/>
                <a:cs typeface="Times New Roman" panose="02020603050405020304" pitchFamily="18" charset="0"/>
              </a:rPr>
              <a:t>along with the dc </a:t>
            </a:r>
            <a:r>
              <a:rPr sz="1600" spc="-10" dirty="0">
                <a:latin typeface="Times New Roman" panose="02020603050405020304" pitchFamily="18" charset="0"/>
                <a:cs typeface="Times New Roman" panose="02020603050405020304" pitchFamily="18" charset="0"/>
              </a:rPr>
              <a:t>o/p. </a:t>
            </a:r>
            <a:r>
              <a:rPr sz="1600" spc="-5" dirty="0">
                <a:latin typeface="Times New Roman" panose="02020603050405020304" pitchFamily="18" charset="0"/>
                <a:cs typeface="Times New Roman" panose="02020603050405020304" pitchFamily="18" charset="0"/>
              </a:rPr>
              <a:t>These ac components </a:t>
            </a:r>
            <a:r>
              <a:rPr sz="1600" spc="-10" dirty="0">
                <a:latin typeface="Times New Roman" panose="02020603050405020304" pitchFamily="18" charset="0"/>
                <a:cs typeface="Times New Roman" panose="02020603050405020304" pitchFamily="18" charset="0"/>
              </a:rPr>
              <a:t>are </a:t>
            </a:r>
            <a:r>
              <a:rPr sz="1600" spc="-5" dirty="0">
                <a:latin typeface="Times New Roman" panose="02020603050405020304" pitchFamily="18" charset="0"/>
                <a:cs typeface="Times New Roman" panose="02020603050405020304" pitchFamily="18" charset="0"/>
              </a:rPr>
              <a:t>called </a:t>
            </a:r>
            <a:r>
              <a:rPr sz="1600" spc="-5" dirty="0" smtClean="0">
                <a:latin typeface="Times New Roman" panose="02020603050405020304" pitchFamily="18" charset="0"/>
                <a:cs typeface="Times New Roman" panose="02020603050405020304" pitchFamily="18" charset="0"/>
              </a:rPr>
              <a:t>ripples</a:t>
            </a:r>
            <a:r>
              <a:rPr lang="en-US" sz="1600" spc="-5" dirty="0" smtClean="0">
                <a:latin typeface="Times New Roman" panose="02020603050405020304" pitchFamily="18" charset="0"/>
                <a:cs typeface="Times New Roman" panose="02020603050405020304" pitchFamily="18" charset="0"/>
              </a:rPr>
              <a:t> (ac components)</a:t>
            </a:r>
            <a:r>
              <a:rPr sz="1600" spc="-5" dirty="0" smtClean="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which </a:t>
            </a:r>
            <a:r>
              <a:rPr sz="160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are</a:t>
            </a:r>
            <a:r>
              <a:rPr sz="1600" spc="1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undesirable</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or</a:t>
            </a:r>
            <a:r>
              <a:rPr sz="1600" spc="1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unwanted.</a:t>
            </a:r>
            <a:endParaRPr sz="1600" dirty="0">
              <a:latin typeface="Times New Roman" panose="02020603050405020304" pitchFamily="18" charset="0"/>
              <a:cs typeface="Times New Roman" panose="02020603050405020304" pitchFamily="18" charset="0"/>
            </a:endParaRPr>
          </a:p>
          <a:p>
            <a:pPr marL="299085" marR="5715" indent="-287020" algn="just">
              <a:lnSpc>
                <a:spcPct val="100000"/>
              </a:lnSpc>
              <a:buFont typeface="Microsoft Sans Serif"/>
              <a:buChar char="•"/>
              <a:tabLst>
                <a:tab pos="299720" algn="l"/>
              </a:tabLst>
            </a:pPr>
            <a:r>
              <a:rPr sz="1600" spc="-75" dirty="0">
                <a:latin typeface="Times New Roman" panose="02020603050405020304" pitchFamily="18" charset="0"/>
                <a:cs typeface="Times New Roman" panose="02020603050405020304" pitchFamily="18" charset="0"/>
              </a:rPr>
              <a:t>To</a:t>
            </a:r>
            <a:r>
              <a:rPr sz="1600" spc="-7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minimize the ripples </a:t>
            </a:r>
            <a:r>
              <a:rPr sz="1600" dirty="0">
                <a:latin typeface="Times New Roman" panose="02020603050405020304" pitchFamily="18" charset="0"/>
                <a:cs typeface="Times New Roman" panose="02020603050405020304" pitchFamily="18" charset="0"/>
              </a:rPr>
              <a:t>in </a:t>
            </a:r>
            <a:r>
              <a:rPr sz="1600" spc="-5" dirty="0">
                <a:latin typeface="Times New Roman" panose="02020603050405020304" pitchFamily="18" charset="0"/>
                <a:cs typeface="Times New Roman" panose="02020603050405020304" pitchFamily="18" charset="0"/>
              </a:rPr>
              <a:t>the rectifier </a:t>
            </a:r>
            <a:r>
              <a:rPr sz="1600" spc="-10" dirty="0">
                <a:latin typeface="Times New Roman" panose="02020603050405020304" pitchFamily="18" charset="0"/>
                <a:cs typeface="Times New Roman" panose="02020603050405020304" pitchFamily="18" charset="0"/>
              </a:rPr>
              <a:t>output </a:t>
            </a:r>
            <a:r>
              <a:rPr sz="1600" spc="-5" dirty="0">
                <a:latin typeface="Times New Roman" panose="02020603050405020304" pitchFamily="18" charset="0"/>
                <a:cs typeface="Times New Roman" panose="02020603050405020304" pitchFamily="18" charset="0"/>
              </a:rPr>
              <a:t>filter circuits </a:t>
            </a:r>
            <a:r>
              <a:rPr sz="1600" spc="-15" dirty="0">
                <a:latin typeface="Times New Roman" panose="02020603050405020304" pitchFamily="18" charset="0"/>
                <a:cs typeface="Times New Roman" panose="02020603050405020304" pitchFamily="18" charset="0"/>
              </a:rPr>
              <a:t>are </a:t>
            </a:r>
            <a:r>
              <a:rPr sz="1600" spc="-5" dirty="0">
                <a:latin typeface="Times New Roman" panose="02020603050405020304" pitchFamily="18" charset="0"/>
                <a:cs typeface="Times New Roman" panose="02020603050405020304" pitchFamily="18" charset="0"/>
              </a:rPr>
              <a:t>used. These circuits </a:t>
            </a:r>
            <a:r>
              <a:rPr sz="1600" spc="-15" dirty="0">
                <a:latin typeface="Times New Roman" panose="02020603050405020304" pitchFamily="18" charset="0"/>
                <a:cs typeface="Times New Roman" panose="02020603050405020304" pitchFamily="18" charset="0"/>
              </a:rPr>
              <a:t>are </a:t>
            </a:r>
            <a:r>
              <a:rPr sz="1600" spc="-5" dirty="0">
                <a:latin typeface="Times New Roman" panose="02020603050405020304" pitchFamily="18" charset="0"/>
                <a:cs typeface="Times New Roman" panose="02020603050405020304" pitchFamily="18" charset="0"/>
              </a:rPr>
              <a:t>normally </a:t>
            </a:r>
            <a:r>
              <a:rPr sz="160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connected</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between</a:t>
            </a:r>
            <a:r>
              <a:rPr sz="1600" spc="3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a:t>
            </a:r>
            <a:r>
              <a:rPr sz="1600" spc="1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rectifier</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spc="-10" dirty="0">
                <a:latin typeface="Times New Roman" panose="02020603050405020304" pitchFamily="18" charset="0"/>
                <a:cs typeface="Times New Roman" panose="02020603050405020304" pitchFamily="18" charset="0"/>
              </a:rPr>
              <a:t> load</a:t>
            </a:r>
            <a:endParaRPr sz="1600" dirty="0">
              <a:latin typeface="Times New Roman" panose="02020603050405020304" pitchFamily="18" charset="0"/>
              <a:cs typeface="Times New Roman" panose="02020603050405020304" pitchFamily="18" charset="0"/>
            </a:endParaRPr>
          </a:p>
        </p:txBody>
      </p:sp>
      <p:sp>
        <p:nvSpPr>
          <p:cNvPr id="3" name="object 3"/>
          <p:cNvSpPr txBox="1">
            <a:spLocks noGrp="1"/>
          </p:cNvSpPr>
          <p:nvPr>
            <p:ph type="title"/>
          </p:nvPr>
        </p:nvSpPr>
        <p:spPr>
          <a:xfrm>
            <a:off x="3931411" y="7112"/>
            <a:ext cx="1278255" cy="513715"/>
          </a:xfrm>
          <a:prstGeom prst="rect">
            <a:avLst/>
          </a:prstGeom>
        </p:spPr>
        <p:txBody>
          <a:bodyPr vert="horz" wrap="square" lIns="0" tIns="12700" rIns="0" bIns="0" rtlCol="0">
            <a:spAutoFit/>
          </a:bodyPr>
          <a:lstStyle/>
          <a:p>
            <a:pPr marL="12700">
              <a:lnSpc>
                <a:spcPct val="100000"/>
              </a:lnSpc>
              <a:spcBef>
                <a:spcPts val="100"/>
              </a:spcBef>
            </a:pPr>
            <a:r>
              <a:rPr sz="3200" spc="-45" dirty="0"/>
              <a:t>FILTERS</a:t>
            </a:r>
            <a:endParaRPr sz="3200"/>
          </a:p>
        </p:txBody>
      </p:sp>
      <p:pic>
        <p:nvPicPr>
          <p:cNvPr id="4" name="object 4"/>
          <p:cNvPicPr/>
          <p:nvPr/>
        </p:nvPicPr>
        <p:blipFill>
          <a:blip r:embed="rId2" cstate="print"/>
          <a:stretch>
            <a:fillRect/>
          </a:stretch>
        </p:blipFill>
        <p:spPr>
          <a:xfrm>
            <a:off x="749783" y="2401343"/>
            <a:ext cx="6145389" cy="1846588"/>
          </a:xfrm>
          <a:prstGeom prst="rect">
            <a:avLst/>
          </a:prstGeom>
        </p:spPr>
      </p:pic>
      <p:sp>
        <p:nvSpPr>
          <p:cNvPr id="5" name="object 5"/>
          <p:cNvSpPr txBox="1"/>
          <p:nvPr/>
        </p:nvSpPr>
        <p:spPr>
          <a:xfrm>
            <a:off x="186334" y="4291076"/>
            <a:ext cx="8629015" cy="1732914"/>
          </a:xfrm>
          <a:prstGeom prst="rect">
            <a:avLst/>
          </a:prstGeom>
        </p:spPr>
        <p:txBody>
          <a:bodyPr vert="horz" wrap="square" lIns="0" tIns="12700" rIns="0" bIns="0" rtlCol="0">
            <a:spAutoFit/>
          </a:bodyPr>
          <a:lstStyle/>
          <a:p>
            <a:pPr marL="299085" marR="5080" indent="-287020" algn="just">
              <a:lnSpc>
                <a:spcPct val="100000"/>
              </a:lnSpc>
              <a:spcBef>
                <a:spcPts val="100"/>
              </a:spcBef>
              <a:buFont typeface="Microsoft Sans Serif"/>
              <a:buChar char="•"/>
              <a:tabLst>
                <a:tab pos="299720" algn="l"/>
              </a:tabLst>
            </a:pPr>
            <a:r>
              <a:rPr sz="1800" spc="-10" dirty="0">
                <a:latin typeface="Times New Roman" panose="02020603050405020304" pitchFamily="18" charset="0"/>
                <a:cs typeface="Times New Roman" panose="02020603050405020304" pitchFamily="18" charset="0"/>
              </a:rPr>
              <a:t>Filter </a:t>
            </a:r>
            <a:r>
              <a:rPr sz="1800" spc="-5" dirty="0">
                <a:latin typeface="Times New Roman" panose="02020603050405020304" pitchFamily="18" charset="0"/>
                <a:cs typeface="Times New Roman" panose="02020603050405020304" pitchFamily="18" charset="0"/>
              </a:rPr>
              <a:t>is </a:t>
            </a:r>
            <a:r>
              <a:rPr sz="1800" dirty="0">
                <a:latin typeface="Times New Roman" panose="02020603050405020304" pitchFamily="18" charset="0"/>
                <a:cs typeface="Times New Roman" panose="02020603050405020304" pitchFamily="18" charset="0"/>
              </a:rPr>
              <a:t>a </a:t>
            </a:r>
            <a:r>
              <a:rPr sz="1800" spc="-10" dirty="0">
                <a:latin typeface="Times New Roman" panose="02020603050405020304" pitchFamily="18" charset="0"/>
                <a:cs typeface="Times New Roman" panose="02020603050405020304" pitchFamily="18" charset="0"/>
              </a:rPr>
              <a:t>circuit </a:t>
            </a:r>
            <a:r>
              <a:rPr sz="1800" spc="-5" dirty="0">
                <a:latin typeface="Times New Roman" panose="02020603050405020304" pitchFamily="18" charset="0"/>
                <a:cs typeface="Times New Roman" panose="02020603050405020304" pitchFamily="18" charset="0"/>
              </a:rPr>
              <a:t>which </a:t>
            </a:r>
            <a:r>
              <a:rPr sz="1800" spc="-10" dirty="0">
                <a:latin typeface="Times New Roman" panose="02020603050405020304" pitchFamily="18" charset="0"/>
                <a:cs typeface="Times New Roman" panose="02020603050405020304" pitchFamily="18" charset="0"/>
              </a:rPr>
              <a:t>converts </a:t>
            </a:r>
            <a:r>
              <a:rPr sz="1800" spc="-5" dirty="0">
                <a:latin typeface="Times New Roman" panose="02020603050405020304" pitchFamily="18" charset="0"/>
                <a:cs typeface="Times New Roman" panose="02020603050405020304" pitchFamily="18" charset="0"/>
              </a:rPr>
              <a:t>pulsating </a:t>
            </a:r>
            <a:r>
              <a:rPr sz="1800" dirty="0">
                <a:latin typeface="Times New Roman" panose="02020603050405020304" pitchFamily="18" charset="0"/>
                <a:cs typeface="Times New Roman" panose="02020603050405020304" pitchFamily="18" charset="0"/>
              </a:rPr>
              <a:t>dc </a:t>
            </a:r>
            <a:r>
              <a:rPr sz="1800" spc="-5" dirty="0">
                <a:latin typeface="Times New Roman" panose="02020603050405020304" pitchFamily="18" charset="0"/>
                <a:cs typeface="Times New Roman" panose="02020603050405020304" pitchFamily="18" charset="0"/>
              </a:rPr>
              <a:t>output </a:t>
            </a:r>
            <a:r>
              <a:rPr sz="1800" spc="-10" dirty="0">
                <a:latin typeface="Times New Roman" panose="02020603050405020304" pitchFamily="18" charset="0"/>
                <a:cs typeface="Times New Roman" panose="02020603050405020304" pitchFamily="18" charset="0"/>
              </a:rPr>
              <a:t>from </a:t>
            </a:r>
            <a:r>
              <a:rPr sz="1800" dirty="0">
                <a:latin typeface="Times New Roman" panose="02020603050405020304" pitchFamily="18" charset="0"/>
                <a:cs typeface="Times New Roman" panose="02020603050405020304" pitchFamily="18" charset="0"/>
              </a:rPr>
              <a:t>a </a:t>
            </a:r>
            <a:r>
              <a:rPr sz="1800" spc="-5" dirty="0">
                <a:latin typeface="Times New Roman" panose="02020603050405020304" pitchFamily="18" charset="0"/>
                <a:cs typeface="Times New Roman" panose="02020603050405020304" pitchFamily="18" charset="0"/>
              </a:rPr>
              <a:t>rectifier </a:t>
            </a:r>
            <a:r>
              <a:rPr sz="1800" spc="-10" dirty="0">
                <a:latin typeface="Times New Roman" panose="02020603050405020304" pitchFamily="18" charset="0"/>
                <a:cs typeface="Times New Roman" panose="02020603050405020304" pitchFamily="18" charset="0"/>
              </a:rPr>
              <a:t>to </a:t>
            </a:r>
            <a:r>
              <a:rPr sz="1800" dirty="0">
                <a:latin typeface="Times New Roman" panose="02020603050405020304" pitchFamily="18" charset="0"/>
                <a:cs typeface="Times New Roman" panose="02020603050405020304" pitchFamily="18" charset="0"/>
              </a:rPr>
              <a:t>a </a:t>
            </a:r>
            <a:r>
              <a:rPr sz="1800" spc="-10" dirty="0">
                <a:latin typeface="Times New Roman" panose="02020603050405020304" pitchFamily="18" charset="0"/>
                <a:cs typeface="Times New Roman" panose="02020603050405020304" pitchFamily="18" charset="0"/>
              </a:rPr>
              <a:t>steady </a:t>
            </a:r>
            <a:r>
              <a:rPr sz="1800" spc="5" dirty="0">
                <a:latin typeface="Times New Roman" panose="02020603050405020304" pitchFamily="18" charset="0"/>
                <a:cs typeface="Times New Roman" panose="02020603050405020304" pitchFamily="18" charset="0"/>
              </a:rPr>
              <a:t>dc </a:t>
            </a:r>
            <a:r>
              <a:rPr sz="1800" spc="-5" dirty="0">
                <a:latin typeface="Times New Roman" panose="02020603050405020304" pitchFamily="18" charset="0"/>
                <a:cs typeface="Times New Roman" panose="02020603050405020304" pitchFamily="18" charset="0"/>
              </a:rPr>
              <a:t>output. </a:t>
            </a:r>
            <a:r>
              <a:rPr sz="1800" dirty="0">
                <a:latin typeface="Times New Roman" panose="02020603050405020304" pitchFamily="18" charset="0"/>
                <a:cs typeface="Times New Roman" panose="02020603050405020304" pitchFamily="18" charset="0"/>
              </a:rPr>
              <a:t> In </a:t>
            </a:r>
            <a:r>
              <a:rPr sz="1800" spc="-5" dirty="0">
                <a:latin typeface="Times New Roman" panose="02020603050405020304" pitchFamily="18" charset="0"/>
                <a:cs typeface="Times New Roman" panose="02020603050405020304" pitchFamily="18" charset="0"/>
              </a:rPr>
              <a:t>other </a:t>
            </a:r>
            <a:r>
              <a:rPr sz="1800" spc="-10" dirty="0">
                <a:latin typeface="Times New Roman" panose="02020603050405020304" pitchFamily="18" charset="0"/>
                <a:cs typeface="Times New Roman" panose="02020603050405020304" pitchFamily="18" charset="0"/>
              </a:rPr>
              <a:t>words, filters are </a:t>
            </a:r>
            <a:r>
              <a:rPr sz="1800" spc="-5" dirty="0">
                <a:latin typeface="Times New Roman" panose="02020603050405020304" pitchFamily="18" charset="0"/>
                <a:cs typeface="Times New Roman" panose="02020603050405020304" pitchFamily="18" charset="0"/>
              </a:rPr>
              <a:t>used </a:t>
            </a:r>
            <a:r>
              <a:rPr sz="1800" spc="-10" dirty="0">
                <a:latin typeface="Times New Roman" panose="02020603050405020304" pitchFamily="18" charset="0"/>
                <a:cs typeface="Times New Roman" panose="02020603050405020304" pitchFamily="18" charset="0"/>
              </a:rPr>
              <a:t>to </a:t>
            </a:r>
            <a:r>
              <a:rPr sz="1800" spc="-5" dirty="0">
                <a:latin typeface="Times New Roman" panose="02020603050405020304" pitchFamily="18" charset="0"/>
                <a:cs typeface="Times New Roman" panose="02020603050405020304" pitchFamily="18" charset="0"/>
              </a:rPr>
              <a:t>reduce </a:t>
            </a:r>
            <a:r>
              <a:rPr sz="1800" dirty="0">
                <a:latin typeface="Times New Roman" panose="02020603050405020304" pitchFamily="18" charset="0"/>
                <a:cs typeface="Times New Roman" panose="02020603050405020304" pitchFamily="18" charset="0"/>
              </a:rPr>
              <a:t>the amplitudes </a:t>
            </a:r>
            <a:r>
              <a:rPr sz="1800" spc="-5" dirty="0">
                <a:latin typeface="Times New Roman" panose="02020603050405020304" pitchFamily="18" charset="0"/>
                <a:cs typeface="Times New Roman" panose="02020603050405020304" pitchFamily="18" charset="0"/>
              </a:rPr>
              <a:t>of </a:t>
            </a:r>
            <a:r>
              <a:rPr sz="1800" dirty="0">
                <a:latin typeface="Times New Roman" panose="02020603050405020304" pitchFamily="18" charset="0"/>
                <a:cs typeface="Times New Roman" panose="02020603050405020304" pitchFamily="18" charset="0"/>
              </a:rPr>
              <a:t>the </a:t>
            </a:r>
            <a:r>
              <a:rPr sz="1800" spc="-10" dirty="0">
                <a:latin typeface="Times New Roman" panose="02020603050405020304" pitchFamily="18" charset="0"/>
                <a:cs typeface="Times New Roman" panose="02020603050405020304" pitchFamily="18" charset="0"/>
              </a:rPr>
              <a:t>unwanted </a:t>
            </a:r>
            <a:r>
              <a:rPr sz="1800" spc="5" dirty="0">
                <a:latin typeface="Times New Roman" panose="02020603050405020304" pitchFamily="18" charset="0"/>
                <a:cs typeface="Times New Roman" panose="02020603050405020304" pitchFamily="18" charset="0"/>
              </a:rPr>
              <a:t>ac </a:t>
            </a:r>
            <a:r>
              <a:rPr sz="1800" spc="-5" dirty="0">
                <a:latin typeface="Times New Roman" panose="02020603050405020304" pitchFamily="18" charset="0"/>
                <a:cs typeface="Times New Roman" panose="02020603050405020304" pitchFamily="18" charset="0"/>
              </a:rPr>
              <a:t>components </a:t>
            </a:r>
            <a:r>
              <a:rPr sz="1800" spc="-39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in</a:t>
            </a:r>
            <a:r>
              <a:rPr sz="1800" spc="1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the </a:t>
            </a:r>
            <a:r>
              <a:rPr sz="1800" spc="-25" dirty="0">
                <a:latin typeface="Times New Roman" panose="02020603050405020304" pitchFamily="18" charset="0"/>
                <a:cs typeface="Times New Roman" panose="02020603050405020304" pitchFamily="18" charset="0"/>
              </a:rPr>
              <a:t>rectifier.</a:t>
            </a:r>
            <a:endParaRPr sz="1800" dirty="0">
              <a:latin typeface="Times New Roman" panose="02020603050405020304" pitchFamily="18" charset="0"/>
              <a:cs typeface="Times New Roman" panose="02020603050405020304" pitchFamily="18" charset="0"/>
            </a:endParaRPr>
          </a:p>
          <a:p>
            <a:pPr marL="369570" lvl="1" indent="-287655" algn="just">
              <a:lnSpc>
                <a:spcPct val="100000"/>
              </a:lnSpc>
              <a:spcBef>
                <a:spcPts val="484"/>
              </a:spcBef>
              <a:buFont typeface="Microsoft Sans Serif"/>
              <a:buChar char="•"/>
              <a:tabLst>
                <a:tab pos="370205" algn="l"/>
              </a:tabLst>
            </a:pPr>
            <a:r>
              <a:rPr sz="1800" spc="-20" dirty="0">
                <a:latin typeface="Times New Roman" panose="02020603050405020304" pitchFamily="18" charset="0"/>
                <a:cs typeface="Times New Roman" panose="02020603050405020304" pitchFamily="18" charset="0"/>
              </a:rPr>
              <a:t>Types</a:t>
            </a:r>
            <a:r>
              <a:rPr sz="1800" spc="-2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of</a:t>
            </a:r>
            <a:r>
              <a:rPr sz="1800" spc="-15" dirty="0">
                <a:latin typeface="Times New Roman" panose="02020603050405020304" pitchFamily="18" charset="0"/>
                <a:cs typeface="Times New Roman" panose="02020603050405020304" pitchFamily="18" charset="0"/>
              </a:rPr>
              <a:t> Filters</a:t>
            </a:r>
            <a:endParaRPr sz="1800" dirty="0">
              <a:latin typeface="Times New Roman" panose="02020603050405020304" pitchFamily="18" charset="0"/>
              <a:cs typeface="Times New Roman" panose="02020603050405020304" pitchFamily="18" charset="0"/>
            </a:endParaRPr>
          </a:p>
          <a:p>
            <a:pPr marL="82550" algn="just">
              <a:lnSpc>
                <a:spcPct val="100000"/>
              </a:lnSpc>
            </a:pPr>
            <a:r>
              <a:rPr sz="1800" dirty="0">
                <a:latin typeface="Times New Roman" panose="02020603050405020304" pitchFamily="18" charset="0"/>
                <a:cs typeface="Times New Roman" panose="02020603050405020304" pitchFamily="18" charset="0"/>
              </a:rPr>
              <a:t>1.</a:t>
            </a:r>
            <a:r>
              <a:rPr sz="1800" spc="-5" dirty="0">
                <a:latin typeface="Times New Roman" panose="02020603050405020304" pitchFamily="18" charset="0"/>
                <a:cs typeface="Times New Roman" panose="02020603050405020304" pitchFamily="18" charset="0"/>
              </a:rPr>
              <a:t> Capacitor</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filter</a:t>
            </a:r>
            <a:r>
              <a:rPr sz="1800" spc="1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(C-filter)</a:t>
            </a:r>
            <a:r>
              <a:rPr sz="1800" spc="555" dirty="0">
                <a:latin typeface="Times New Roman" panose="02020603050405020304" pitchFamily="18" charset="0"/>
                <a:cs typeface="Times New Roman" panose="02020603050405020304" pitchFamily="18" charset="0"/>
              </a:rPr>
              <a:t>  </a:t>
            </a:r>
            <a:r>
              <a:rPr sz="1800" spc="56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2.</a:t>
            </a:r>
            <a:r>
              <a:rPr sz="1800" spc="-5" dirty="0">
                <a:latin typeface="Times New Roman" panose="02020603050405020304" pitchFamily="18" charset="0"/>
                <a:cs typeface="Times New Roman" panose="02020603050405020304" pitchFamily="18" charset="0"/>
              </a:rPr>
              <a:t> Inductor</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filter</a:t>
            </a:r>
            <a:endParaRPr sz="1800" dirty="0">
              <a:latin typeface="Times New Roman" panose="02020603050405020304" pitchFamily="18" charset="0"/>
              <a:cs typeface="Times New Roman" panose="02020603050405020304" pitchFamily="18" charset="0"/>
            </a:endParaRPr>
          </a:p>
          <a:p>
            <a:pPr marL="82550" algn="just">
              <a:lnSpc>
                <a:spcPct val="100000"/>
              </a:lnSpc>
            </a:pPr>
            <a:r>
              <a:rPr sz="1800" dirty="0">
                <a:latin typeface="Times New Roman" panose="02020603050405020304" pitchFamily="18" charset="0"/>
                <a:cs typeface="Times New Roman" panose="02020603050405020304" pitchFamily="18" charset="0"/>
              </a:rPr>
              <a:t>3. </a:t>
            </a:r>
            <a:r>
              <a:rPr sz="1800" spc="-15" dirty="0">
                <a:latin typeface="Times New Roman" panose="02020603050405020304" pitchFamily="18" charset="0"/>
                <a:cs typeface="Times New Roman" panose="02020603050405020304" pitchFamily="18" charset="0"/>
              </a:rPr>
              <a:t>Choke</a:t>
            </a:r>
            <a:r>
              <a:rPr sz="1800" spc="2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input</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filter</a:t>
            </a:r>
            <a:r>
              <a:rPr sz="1800" spc="1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(LC-filter)</a:t>
            </a:r>
            <a:r>
              <a:rPr sz="1800" spc="7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4. </a:t>
            </a:r>
            <a:r>
              <a:rPr sz="1800" spc="-10" dirty="0">
                <a:latin typeface="Times New Roman" panose="02020603050405020304" pitchFamily="18" charset="0"/>
                <a:cs typeface="Times New Roman" panose="02020603050405020304" pitchFamily="18" charset="0"/>
              </a:rPr>
              <a:t>Capacitor</a:t>
            </a:r>
            <a:r>
              <a:rPr sz="1800" spc="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input</a:t>
            </a:r>
            <a:r>
              <a:rPr sz="1800" spc="1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filter</a:t>
            </a:r>
            <a:r>
              <a:rPr sz="1800" spc="5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a:t>
            </a:r>
            <a:r>
              <a:rPr sz="1800" spc="1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Π</a:t>
            </a:r>
            <a:r>
              <a:rPr sz="1800" spc="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filter)</a:t>
            </a:r>
            <a:endParaRPr sz="1800" dirty="0">
              <a:latin typeface="Times New Roman" panose="02020603050405020304" pitchFamily="18" charset="0"/>
              <a:cs typeface="Times New Roman" panose="02020603050405020304" pitchFamily="18" charset="0"/>
            </a:endParaRPr>
          </a:p>
        </p:txBody>
      </p:sp>
      <p:sp>
        <p:nvSpPr>
          <p:cNvPr id="7" name="object 7"/>
          <p:cNvSpPr txBox="1"/>
          <p:nvPr/>
        </p:nvSpPr>
        <p:spPr>
          <a:xfrm>
            <a:off x="6673977" y="6684061"/>
            <a:ext cx="2429510" cy="165735"/>
          </a:xfrm>
          <a:prstGeom prst="rect">
            <a:avLst/>
          </a:prstGeom>
        </p:spPr>
        <p:txBody>
          <a:bodyPr vert="horz" wrap="square" lIns="0" tIns="0" rIns="0" bIns="0" rtlCol="0">
            <a:spAutoFit/>
          </a:bodyPr>
          <a:lstStyle/>
          <a:p>
            <a:pPr marL="12700">
              <a:lnSpc>
                <a:spcPts val="1150"/>
              </a:lnSpc>
            </a:pPr>
            <a:r>
              <a:rPr sz="1100" dirty="0">
                <a:solidFill>
                  <a:srgbClr val="C00000"/>
                </a:solidFill>
                <a:latin typeface="Calibri"/>
                <a:cs typeface="Calibri"/>
              </a:rPr>
              <a:t>5.1</a:t>
            </a:r>
            <a:r>
              <a:rPr sz="1100" spc="-25" dirty="0">
                <a:solidFill>
                  <a:srgbClr val="C00000"/>
                </a:solidFill>
                <a:latin typeface="Calibri"/>
                <a:cs typeface="Calibri"/>
              </a:rPr>
              <a:t> </a:t>
            </a:r>
            <a:r>
              <a:rPr sz="1100" dirty="0">
                <a:solidFill>
                  <a:srgbClr val="C00000"/>
                </a:solidFill>
                <a:latin typeface="Calibri"/>
                <a:cs typeface="Calibri"/>
              </a:rPr>
              <a:t>Diode</a:t>
            </a:r>
            <a:r>
              <a:rPr sz="1100" spc="-30" dirty="0">
                <a:solidFill>
                  <a:srgbClr val="C00000"/>
                </a:solidFill>
                <a:latin typeface="Calibri"/>
                <a:cs typeface="Calibri"/>
              </a:rPr>
              <a:t> </a:t>
            </a:r>
            <a:r>
              <a:rPr sz="1100" dirty="0">
                <a:solidFill>
                  <a:srgbClr val="C00000"/>
                </a:solidFill>
                <a:latin typeface="Calibri"/>
                <a:cs typeface="Calibri"/>
              </a:rPr>
              <a:t>and</a:t>
            </a:r>
            <a:r>
              <a:rPr sz="1100" spc="-25" dirty="0">
                <a:solidFill>
                  <a:srgbClr val="C00000"/>
                </a:solidFill>
                <a:latin typeface="Calibri"/>
                <a:cs typeface="Calibri"/>
              </a:rPr>
              <a:t> </a:t>
            </a:r>
            <a:r>
              <a:rPr sz="1100" dirty="0">
                <a:solidFill>
                  <a:srgbClr val="C00000"/>
                </a:solidFill>
                <a:latin typeface="Calibri"/>
                <a:cs typeface="Calibri"/>
              </a:rPr>
              <a:t>Rectifiers</a:t>
            </a:r>
            <a:r>
              <a:rPr sz="1100" spc="455" dirty="0">
                <a:solidFill>
                  <a:srgbClr val="C00000"/>
                </a:solidFill>
                <a:latin typeface="Calibri"/>
                <a:cs typeface="Calibri"/>
              </a:rPr>
              <a:t> </a:t>
            </a:r>
            <a:r>
              <a:rPr sz="1100" dirty="0">
                <a:solidFill>
                  <a:srgbClr val="C00000"/>
                </a:solidFill>
                <a:latin typeface="Calibri"/>
                <a:cs typeface="Calibri"/>
              </a:rPr>
              <a:t>EEEE-MBZ/KJSCE</a:t>
            </a:r>
            <a:endParaRPr sz="1100">
              <a:latin typeface="Calibri"/>
              <a:cs typeface="Calibri"/>
            </a:endParaRPr>
          </a:p>
        </p:txBody>
      </p:sp>
      <p:sp>
        <p:nvSpPr>
          <p:cNvPr id="8" name="Footer Placeholder 7"/>
          <p:cNvSpPr>
            <a:spLocks noGrp="1"/>
          </p:cNvSpPr>
          <p:nvPr>
            <p:ph type="ftr" sz="quarter" idx="5"/>
          </p:nvPr>
        </p:nvSpPr>
        <p:spPr/>
        <p:txBody>
          <a:bodyPr/>
          <a:lstStyle/>
          <a:p>
            <a:r>
              <a:rPr lang="en-IN" smtClean="0"/>
              <a:t>Dr. Neethu Anna Sabu</a:t>
            </a:r>
            <a:endParaRPr lang="en-IN"/>
          </a:p>
        </p:txBody>
      </p:sp>
      <p:sp>
        <p:nvSpPr>
          <p:cNvPr id="9" name="Slide Number Placeholder 8"/>
          <p:cNvSpPr>
            <a:spLocks noGrp="1"/>
          </p:cNvSpPr>
          <p:nvPr>
            <p:ph type="sldNum" sz="quarter" idx="7"/>
          </p:nvPr>
        </p:nvSpPr>
        <p:spPr/>
        <p:txBody>
          <a:bodyPr/>
          <a:lstStyle/>
          <a:p>
            <a:fld id="{B6F15528-21DE-4FAA-801E-634DDDAF4B2B}" type="slidenum">
              <a:rPr lang="en-IN" smtClean="0"/>
              <a:t>75</a:t>
            </a:fld>
            <a:endParaRPr lang="en-IN"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95041" y="324738"/>
            <a:ext cx="2660015" cy="330835"/>
          </a:xfrm>
          <a:prstGeom prst="rect">
            <a:avLst/>
          </a:prstGeom>
        </p:spPr>
        <p:txBody>
          <a:bodyPr vert="horz" wrap="square" lIns="0" tIns="12700" rIns="0" bIns="0" rtlCol="0">
            <a:spAutoFit/>
          </a:bodyPr>
          <a:lstStyle/>
          <a:p>
            <a:pPr marL="12700">
              <a:lnSpc>
                <a:spcPct val="100000"/>
              </a:lnSpc>
              <a:spcBef>
                <a:spcPts val="100"/>
              </a:spcBef>
            </a:pPr>
            <a:r>
              <a:rPr sz="2000" spc="-5" dirty="0"/>
              <a:t>Capacitor</a:t>
            </a:r>
            <a:r>
              <a:rPr sz="2000" spc="-30" dirty="0"/>
              <a:t> </a:t>
            </a:r>
            <a:r>
              <a:rPr sz="2000" spc="-5" dirty="0"/>
              <a:t>Filter(</a:t>
            </a:r>
            <a:r>
              <a:rPr sz="2000" spc="-40" dirty="0"/>
              <a:t> </a:t>
            </a:r>
            <a:r>
              <a:rPr sz="2000" dirty="0"/>
              <a:t>C</a:t>
            </a:r>
            <a:r>
              <a:rPr sz="2000" spc="-25" dirty="0"/>
              <a:t> </a:t>
            </a:r>
            <a:r>
              <a:rPr sz="2000" spc="-5" dirty="0"/>
              <a:t>-Filter)</a:t>
            </a:r>
            <a:endParaRPr sz="2000"/>
          </a:p>
        </p:txBody>
      </p:sp>
      <p:pic>
        <p:nvPicPr>
          <p:cNvPr id="3" name="object 3"/>
          <p:cNvPicPr/>
          <p:nvPr/>
        </p:nvPicPr>
        <p:blipFill>
          <a:blip r:embed="rId2" cstate="print"/>
          <a:stretch>
            <a:fillRect/>
          </a:stretch>
        </p:blipFill>
        <p:spPr>
          <a:xfrm>
            <a:off x="558139" y="691878"/>
            <a:ext cx="3535423" cy="1878194"/>
          </a:xfrm>
          <a:prstGeom prst="rect">
            <a:avLst/>
          </a:prstGeom>
        </p:spPr>
      </p:pic>
      <p:pic>
        <p:nvPicPr>
          <p:cNvPr id="4" name="object 4"/>
          <p:cNvPicPr/>
          <p:nvPr/>
        </p:nvPicPr>
        <p:blipFill>
          <a:blip r:embed="rId3" cstate="print"/>
          <a:stretch>
            <a:fillRect/>
          </a:stretch>
        </p:blipFill>
        <p:spPr>
          <a:xfrm>
            <a:off x="5914897" y="749904"/>
            <a:ext cx="2599687" cy="3721257"/>
          </a:xfrm>
          <a:prstGeom prst="rect">
            <a:avLst/>
          </a:prstGeom>
        </p:spPr>
      </p:pic>
      <p:sp>
        <p:nvSpPr>
          <p:cNvPr id="5" name="object 5"/>
          <p:cNvSpPr txBox="1"/>
          <p:nvPr/>
        </p:nvSpPr>
        <p:spPr>
          <a:xfrm>
            <a:off x="40029" y="2438400"/>
            <a:ext cx="9056370" cy="3720890"/>
          </a:xfrm>
          <a:prstGeom prst="rect">
            <a:avLst/>
          </a:prstGeom>
        </p:spPr>
        <p:txBody>
          <a:bodyPr vert="horz" wrap="square" lIns="0" tIns="12065" rIns="0" bIns="0" rtlCol="0">
            <a:spAutoFit/>
          </a:bodyPr>
          <a:lstStyle/>
          <a:p>
            <a:pPr marL="299085" marR="3456304" indent="-287020" algn="just">
              <a:lnSpc>
                <a:spcPct val="100000"/>
              </a:lnSpc>
              <a:spcBef>
                <a:spcPts val="95"/>
              </a:spcBef>
              <a:buFont typeface="Microsoft Sans Serif"/>
              <a:buChar char="•"/>
              <a:tabLst>
                <a:tab pos="299720" algn="l"/>
              </a:tabLst>
            </a:pPr>
            <a:r>
              <a:rPr sz="1600" spc="-5" dirty="0">
                <a:latin typeface="Times New Roman" panose="02020603050405020304" pitchFamily="18" charset="0"/>
                <a:cs typeface="Times New Roman" panose="02020603050405020304" pitchFamily="18" charset="0"/>
              </a:rPr>
              <a:t>When the input </a:t>
            </a:r>
            <a:r>
              <a:rPr sz="1600" spc="-10" dirty="0">
                <a:latin typeface="Times New Roman" panose="02020603050405020304" pitchFamily="18" charset="0"/>
                <a:cs typeface="Times New Roman" panose="02020603050405020304" pitchFamily="18" charset="0"/>
              </a:rPr>
              <a:t>signal </a:t>
            </a:r>
            <a:r>
              <a:rPr sz="1600" spc="-5" dirty="0">
                <a:latin typeface="Times New Roman" panose="02020603050405020304" pitchFamily="18" charset="0"/>
                <a:cs typeface="Times New Roman" panose="02020603050405020304" pitchFamily="18" charset="0"/>
              </a:rPr>
              <a:t>rises </a:t>
            </a:r>
            <a:r>
              <a:rPr sz="1600" spc="-10" dirty="0">
                <a:latin typeface="Times New Roman" panose="02020603050405020304" pitchFamily="18" charset="0"/>
                <a:cs typeface="Times New Roman" panose="02020603050405020304" pitchFamily="18" charset="0"/>
              </a:rPr>
              <a:t>from </a:t>
            </a:r>
            <a:r>
              <a:rPr sz="1600" spc="-5" dirty="0">
                <a:latin typeface="Times New Roman" panose="02020603050405020304" pitchFamily="18" charset="0"/>
                <a:cs typeface="Times New Roman" panose="02020603050405020304" pitchFamily="18" charset="0"/>
              </a:rPr>
              <a:t>o </a:t>
            </a:r>
            <a:r>
              <a:rPr sz="1600" spc="-10" dirty="0">
                <a:latin typeface="Times New Roman" panose="02020603050405020304" pitchFamily="18" charset="0"/>
                <a:cs typeface="Times New Roman" panose="02020603050405020304" pitchFamily="18" charset="0"/>
              </a:rPr>
              <a:t>to </a:t>
            </a:r>
            <a:r>
              <a:rPr sz="1600" spc="-5" dirty="0">
                <a:latin typeface="Times New Roman" panose="02020603050405020304" pitchFamily="18" charset="0"/>
                <a:cs typeface="Times New Roman" panose="02020603050405020304" pitchFamily="18" charset="0"/>
              </a:rPr>
              <a:t>a the diode </a:t>
            </a:r>
            <a:r>
              <a:rPr sz="1600" dirty="0">
                <a:latin typeface="Times New Roman" panose="02020603050405020304" pitchFamily="18" charset="0"/>
                <a:cs typeface="Times New Roman" panose="02020603050405020304" pitchFamily="18" charset="0"/>
              </a:rPr>
              <a:t>is </a:t>
            </a:r>
            <a:r>
              <a:rPr sz="1600" spc="-15" dirty="0">
                <a:latin typeface="Times New Roman" panose="02020603050405020304" pitchFamily="18" charset="0"/>
                <a:cs typeface="Times New Roman" panose="02020603050405020304" pitchFamily="18" charset="0"/>
              </a:rPr>
              <a:t>forward </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biased </a:t>
            </a:r>
            <a:r>
              <a:rPr sz="1600" spc="-15" dirty="0">
                <a:latin typeface="Times New Roman" panose="02020603050405020304" pitchFamily="18" charset="0"/>
                <a:cs typeface="Times New Roman" panose="02020603050405020304" pitchFamily="18" charset="0"/>
              </a:rPr>
              <a:t>therefore</a:t>
            </a:r>
            <a:r>
              <a:rPr sz="1600" spc="33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it </a:t>
            </a:r>
            <a:r>
              <a:rPr sz="1600" spc="-10" dirty="0">
                <a:latin typeface="Times New Roman" panose="02020603050405020304" pitchFamily="18" charset="0"/>
                <a:cs typeface="Times New Roman" panose="02020603050405020304" pitchFamily="18" charset="0"/>
              </a:rPr>
              <a:t>starts</a:t>
            </a:r>
            <a:r>
              <a:rPr sz="1600" spc="34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conducting since the capacitor acts as </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 </a:t>
            </a:r>
            <a:r>
              <a:rPr sz="1600" spc="-10" dirty="0">
                <a:latin typeface="Times New Roman" panose="02020603050405020304" pitchFamily="18" charset="0"/>
                <a:cs typeface="Times New Roman" panose="02020603050405020304" pitchFamily="18" charset="0"/>
              </a:rPr>
              <a:t>short circuit </a:t>
            </a:r>
            <a:r>
              <a:rPr sz="1600" spc="-15" dirty="0">
                <a:latin typeface="Times New Roman" panose="02020603050405020304" pitchFamily="18" charset="0"/>
                <a:cs typeface="Times New Roman" panose="02020603050405020304" pitchFamily="18" charset="0"/>
              </a:rPr>
              <a:t>for </a:t>
            </a:r>
            <a:r>
              <a:rPr sz="1600" spc="-5" dirty="0">
                <a:latin typeface="Times New Roman" panose="02020603050405020304" pitchFamily="18" charset="0"/>
                <a:cs typeface="Times New Roman" panose="02020603050405020304" pitchFamily="18" charset="0"/>
              </a:rPr>
              <a:t>ac signal. </a:t>
            </a:r>
            <a:r>
              <a:rPr sz="1600" dirty="0">
                <a:latin typeface="Times New Roman" panose="02020603050405020304" pitchFamily="18" charset="0"/>
                <a:cs typeface="Times New Roman" panose="02020603050405020304" pitchFamily="18" charset="0"/>
              </a:rPr>
              <a:t>It </a:t>
            </a:r>
            <a:r>
              <a:rPr sz="1600" spc="-10" dirty="0">
                <a:latin typeface="Times New Roman" panose="02020603050405020304" pitchFamily="18" charset="0"/>
                <a:cs typeface="Times New Roman" panose="02020603050405020304" pitchFamily="18" charset="0"/>
              </a:rPr>
              <a:t>gets charged </a:t>
            </a:r>
            <a:r>
              <a:rPr sz="1600" spc="-5" dirty="0">
                <a:latin typeface="Times New Roman" panose="02020603050405020304" pitchFamily="18" charset="0"/>
                <a:cs typeface="Times New Roman" panose="02020603050405020304" pitchFamily="18" charset="0"/>
              </a:rPr>
              <a:t>up </a:t>
            </a:r>
            <a:r>
              <a:rPr sz="1600" spc="-10" dirty="0">
                <a:latin typeface="Times New Roman" panose="02020603050405020304" pitchFamily="18" charset="0"/>
                <a:cs typeface="Times New Roman" panose="02020603050405020304" pitchFamily="18" charset="0"/>
              </a:rPr>
              <a:t>to </a:t>
            </a:r>
            <a:r>
              <a:rPr sz="1600" spc="-5" dirty="0">
                <a:latin typeface="Times New Roman" panose="02020603050405020304" pitchFamily="18" charset="0"/>
                <a:cs typeface="Times New Roman" panose="02020603050405020304" pitchFamily="18" charset="0"/>
              </a:rPr>
              <a:t>the peak of </a:t>
            </a:r>
            <a:r>
              <a:rPr sz="1600" spc="-10" dirty="0">
                <a:latin typeface="Times New Roman" panose="02020603050405020304" pitchFamily="18" charset="0"/>
                <a:cs typeface="Times New Roman" panose="02020603050405020304" pitchFamily="18" charset="0"/>
              </a:rPr>
              <a:t>the </a:t>
            </a:r>
            <a:r>
              <a:rPr sz="1600" spc="-5" dirty="0">
                <a:latin typeface="Times New Roman" panose="02020603050405020304" pitchFamily="18" charset="0"/>
                <a:cs typeface="Times New Roman" panose="02020603050405020304" pitchFamily="18" charset="0"/>
              </a:rPr>
              <a:t> input</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signal</a:t>
            </a:r>
            <a:r>
              <a:rPr sz="1600" spc="-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dc</a:t>
            </a:r>
            <a:r>
              <a:rPr sz="1600" spc="-10" dirty="0">
                <a:latin typeface="Times New Roman" panose="02020603050405020304" pitchFamily="18" charset="0"/>
                <a:cs typeface="Times New Roman" panose="02020603050405020304" pitchFamily="18" charset="0"/>
              </a:rPr>
              <a:t> component</a:t>
            </a:r>
            <a:r>
              <a:rPr sz="1600" spc="3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flows</a:t>
            </a:r>
            <a:r>
              <a:rPr sz="1600" spc="1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through</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 load,</a:t>
            </a:r>
            <a:r>
              <a:rPr sz="1600" dirty="0">
                <a:latin typeface="Times New Roman" panose="02020603050405020304" pitchFamily="18" charset="0"/>
                <a:cs typeface="Times New Roman" panose="02020603050405020304" pitchFamily="18" charset="0"/>
              </a:rPr>
              <a:t> </a:t>
            </a:r>
            <a:r>
              <a:rPr sz="1600" i="1" spc="-5" dirty="0">
                <a:latin typeface="Times New Roman" panose="02020603050405020304" pitchFamily="18" charset="0"/>
                <a:cs typeface="Times New Roman" panose="02020603050405020304" pitchFamily="18" charset="0"/>
              </a:rPr>
              <a:t>RL</a:t>
            </a:r>
            <a:r>
              <a:rPr sz="1600" spc="-5" dirty="0">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a:p>
            <a:pPr marL="299085" marR="3458845" indent="-287020" algn="just">
              <a:lnSpc>
                <a:spcPct val="100000"/>
              </a:lnSpc>
              <a:spcBef>
                <a:spcPts val="5"/>
              </a:spcBef>
              <a:buFont typeface="Microsoft Sans Serif"/>
              <a:buChar char="•"/>
              <a:tabLst>
                <a:tab pos="345440" algn="l"/>
              </a:tabLst>
            </a:pPr>
            <a:r>
              <a:rPr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When </a:t>
            </a:r>
            <a:r>
              <a:rPr sz="1600" dirty="0">
                <a:latin typeface="Times New Roman" panose="02020603050405020304" pitchFamily="18" charset="0"/>
                <a:cs typeface="Times New Roman" panose="02020603050405020304" pitchFamily="18" charset="0"/>
              </a:rPr>
              <a:t>the </a:t>
            </a:r>
            <a:r>
              <a:rPr sz="1600" spc="-5" dirty="0">
                <a:latin typeface="Times New Roman" panose="02020603050405020304" pitchFamily="18" charset="0"/>
                <a:cs typeface="Times New Roman" panose="02020603050405020304" pitchFamily="18" charset="0"/>
              </a:rPr>
              <a:t>input </a:t>
            </a:r>
            <a:r>
              <a:rPr sz="1600" spc="-10" dirty="0">
                <a:latin typeface="Times New Roman" panose="02020603050405020304" pitchFamily="18" charset="0"/>
                <a:cs typeface="Times New Roman" panose="02020603050405020304" pitchFamily="18" charset="0"/>
              </a:rPr>
              <a:t>signal </a:t>
            </a:r>
            <a:r>
              <a:rPr sz="1600" spc="-15" dirty="0">
                <a:latin typeface="Times New Roman" panose="02020603050405020304" pitchFamily="18" charset="0"/>
                <a:cs typeface="Times New Roman" panose="02020603050405020304" pitchFamily="18" charset="0"/>
              </a:rPr>
              <a:t>falls from </a:t>
            </a:r>
            <a:r>
              <a:rPr sz="1600" spc="-5" dirty="0">
                <a:latin typeface="Times New Roman" panose="02020603050405020304" pitchFamily="18" charset="0"/>
                <a:cs typeface="Times New Roman" panose="02020603050405020304" pitchFamily="18" charset="0"/>
              </a:rPr>
              <a:t>a </a:t>
            </a:r>
            <a:r>
              <a:rPr sz="1600" spc="-10" dirty="0">
                <a:latin typeface="Times New Roman" panose="02020603050405020304" pitchFamily="18" charset="0"/>
                <a:cs typeface="Times New Roman" panose="02020603050405020304" pitchFamily="18" charset="0"/>
              </a:rPr>
              <a:t>to </a:t>
            </a:r>
            <a:r>
              <a:rPr sz="1600" spc="-5" dirty="0">
                <a:latin typeface="Times New Roman" panose="02020603050405020304" pitchFamily="18" charset="0"/>
                <a:cs typeface="Times New Roman" panose="02020603050405020304" pitchFamily="18" charset="0"/>
              </a:rPr>
              <a:t>b the diode </a:t>
            </a:r>
            <a:r>
              <a:rPr sz="1600" spc="-10" dirty="0">
                <a:latin typeface="Times New Roman" panose="02020603050405020304" pitchFamily="18" charset="0"/>
                <a:cs typeface="Times New Roman" panose="02020603050405020304" pitchFamily="18" charset="0"/>
              </a:rPr>
              <a:t>gets </a:t>
            </a:r>
            <a:r>
              <a:rPr sz="1600" spc="-15" dirty="0">
                <a:latin typeface="Times New Roman" panose="02020603050405020304" pitchFamily="18" charset="0"/>
                <a:cs typeface="Times New Roman" panose="02020603050405020304" pitchFamily="18" charset="0"/>
              </a:rPr>
              <a:t>reverse </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biased.</a:t>
            </a:r>
            <a:r>
              <a:rPr sz="160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This</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is</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mainly</a:t>
            </a:r>
            <a:r>
              <a:rPr sz="160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because</a:t>
            </a:r>
            <a:r>
              <a:rPr sz="1600" spc="-5" dirty="0">
                <a:latin typeface="Times New Roman" panose="02020603050405020304" pitchFamily="18" charset="0"/>
                <a:cs typeface="Times New Roman" panose="02020603050405020304" pitchFamily="18" charset="0"/>
              </a:rPr>
              <a:t> of</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voltage</a:t>
            </a:r>
            <a:r>
              <a:rPr sz="160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across</a:t>
            </a:r>
            <a:r>
              <a:rPr sz="1600" spc="34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the </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capacitor</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obtained</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during</a:t>
            </a:r>
            <a:r>
              <a:rPr sz="1600" spc="-5" dirty="0">
                <a:latin typeface="Times New Roman" panose="02020603050405020304" pitchFamily="18" charset="0"/>
                <a:cs typeface="Times New Roman" panose="02020603050405020304" pitchFamily="18" charset="0"/>
              </a:rPr>
              <a:t> the</a:t>
            </a:r>
            <a:r>
              <a:rPr sz="160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period</a:t>
            </a:r>
            <a:r>
              <a:rPr sz="1600" spc="-5" dirty="0">
                <a:latin typeface="Times New Roman" panose="02020603050405020304" pitchFamily="18" charset="0"/>
                <a:cs typeface="Times New Roman" panose="02020603050405020304" pitchFamily="18" charset="0"/>
              </a:rPr>
              <a:t> o</a:t>
            </a:r>
            <a:r>
              <a:rPr sz="160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to</a:t>
            </a:r>
            <a:r>
              <a:rPr sz="1600" spc="-5" dirty="0">
                <a:latin typeface="Times New Roman" panose="02020603050405020304" pitchFamily="18" charset="0"/>
                <a:cs typeface="Times New Roman" panose="02020603050405020304" pitchFamily="18" charset="0"/>
              </a:rPr>
              <a:t> a</a:t>
            </a:r>
            <a:r>
              <a:rPr sz="1600" dirty="0">
                <a:latin typeface="Times New Roman" panose="02020603050405020304" pitchFamily="18" charset="0"/>
                <a:cs typeface="Times New Roman" panose="02020603050405020304" pitchFamily="18" charset="0"/>
              </a:rPr>
              <a:t> is</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more</a:t>
            </a:r>
            <a:r>
              <a:rPr sz="1600" spc="-5" dirty="0">
                <a:latin typeface="Times New Roman" panose="02020603050405020304" pitchFamily="18" charset="0"/>
                <a:cs typeface="Times New Roman" panose="02020603050405020304" pitchFamily="18" charset="0"/>
              </a:rPr>
              <a:t> when </a:t>
            </a:r>
            <a:r>
              <a:rPr sz="160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compared to </a:t>
            </a:r>
            <a:r>
              <a:rPr sz="1600" spc="-5" dirty="0">
                <a:latin typeface="Times New Roman" panose="02020603050405020304" pitchFamily="18" charset="0"/>
                <a:cs typeface="Times New Roman" panose="02020603050405020304" pitchFamily="18" charset="0"/>
              </a:rPr>
              <a:t>Vi. </a:t>
            </a:r>
            <a:r>
              <a:rPr sz="1600" spc="-15" dirty="0">
                <a:latin typeface="Times New Roman" panose="02020603050405020304" pitchFamily="18" charset="0"/>
                <a:cs typeface="Times New Roman" panose="02020603050405020304" pitchFamily="18" charset="0"/>
              </a:rPr>
              <a:t>Therefore, </a:t>
            </a:r>
            <a:r>
              <a:rPr sz="1600" spc="-5" dirty="0">
                <a:latin typeface="Times New Roman" panose="02020603050405020304" pitchFamily="18" charset="0"/>
                <a:cs typeface="Times New Roman" panose="02020603050405020304" pitchFamily="18" charset="0"/>
              </a:rPr>
              <a:t>there </a:t>
            </a:r>
            <a:r>
              <a:rPr sz="1600" dirty="0">
                <a:latin typeface="Times New Roman" panose="02020603050405020304" pitchFamily="18" charset="0"/>
                <a:cs typeface="Times New Roman" panose="02020603050405020304" pitchFamily="18" charset="0"/>
              </a:rPr>
              <a:t>is </a:t>
            </a:r>
            <a:r>
              <a:rPr sz="1600" spc="-5" dirty="0">
                <a:latin typeface="Times New Roman" panose="02020603050405020304" pitchFamily="18" charset="0"/>
                <a:cs typeface="Times New Roman" panose="02020603050405020304" pitchFamily="18" charset="0"/>
              </a:rPr>
              <a:t>no conduction of </a:t>
            </a:r>
            <a:r>
              <a:rPr sz="1600" spc="-10" dirty="0">
                <a:latin typeface="Times New Roman" panose="02020603050405020304" pitchFamily="18" charset="0"/>
                <a:cs typeface="Times New Roman" panose="02020603050405020304" pitchFamily="18" charset="0"/>
              </a:rPr>
              <a:t>current </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through</a:t>
            </a:r>
            <a:r>
              <a:rPr sz="1600" spc="-5" dirty="0">
                <a:latin typeface="Times New Roman" panose="02020603050405020304" pitchFamily="18" charset="0"/>
                <a:cs typeface="Times New Roman" panose="02020603050405020304" pitchFamily="18" charset="0"/>
              </a:rPr>
              <a:t> the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diode.</a:t>
            </a:r>
            <a:endParaRPr sz="1600" dirty="0">
              <a:latin typeface="Times New Roman" panose="02020603050405020304" pitchFamily="18" charset="0"/>
              <a:cs typeface="Times New Roman" panose="02020603050405020304" pitchFamily="18" charset="0"/>
            </a:endParaRPr>
          </a:p>
          <a:p>
            <a:pPr marL="299085" indent="-287020" algn="just">
              <a:lnSpc>
                <a:spcPts val="1750"/>
              </a:lnSpc>
              <a:buFont typeface="Microsoft Sans Serif"/>
              <a:buChar char="•"/>
              <a:tabLst>
                <a:tab pos="299720" algn="l"/>
              </a:tabLst>
            </a:pPr>
            <a:r>
              <a:rPr sz="1600" spc="-5" dirty="0">
                <a:latin typeface="Times New Roman" panose="02020603050405020304" pitchFamily="18" charset="0"/>
                <a:cs typeface="Times New Roman" panose="02020603050405020304" pitchFamily="18" charset="0"/>
              </a:rPr>
              <a:t>The </a:t>
            </a:r>
            <a:r>
              <a:rPr sz="1600" spc="-10" dirty="0">
                <a:latin typeface="Times New Roman" panose="02020603050405020304" pitchFamily="18" charset="0"/>
                <a:cs typeface="Times New Roman" panose="02020603050405020304" pitchFamily="18" charset="0"/>
              </a:rPr>
              <a:t>charged</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capacitor acts</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as</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a:t>
            </a:r>
            <a:r>
              <a:rPr sz="1600" spc="1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battery</a:t>
            </a:r>
            <a:r>
              <a:rPr sz="1600" spc="2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it </a:t>
            </a:r>
            <a:r>
              <a:rPr sz="1600" spc="-10" dirty="0">
                <a:latin typeface="Times New Roman" panose="02020603050405020304" pitchFamily="18" charset="0"/>
                <a:cs typeface="Times New Roman" panose="02020603050405020304" pitchFamily="18" charset="0"/>
              </a:rPr>
              <a:t>starts</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discharging</a:t>
            </a:r>
            <a:r>
              <a:rPr sz="1600" spc="1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through</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a:t>
            </a:r>
            <a:r>
              <a:rPr sz="160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load,</a:t>
            </a:r>
            <a:r>
              <a:rPr sz="1600" spc="1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RL.</a:t>
            </a:r>
            <a:r>
              <a:rPr sz="1600" spc="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Meanwhile</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the</a:t>
            </a:r>
            <a:endParaRPr sz="1600" dirty="0">
              <a:latin typeface="Times New Roman" panose="02020603050405020304" pitchFamily="18" charset="0"/>
              <a:cs typeface="Times New Roman" panose="02020603050405020304" pitchFamily="18" charset="0"/>
            </a:endParaRPr>
          </a:p>
          <a:p>
            <a:pPr marL="299085" marR="469265" algn="just">
              <a:lnSpc>
                <a:spcPct val="100000"/>
              </a:lnSpc>
            </a:pPr>
            <a:r>
              <a:rPr sz="1600" spc="-10" dirty="0">
                <a:latin typeface="Times New Roman" panose="02020603050405020304" pitchFamily="18" charset="0"/>
                <a:cs typeface="Times New Roman" panose="02020603050405020304" pitchFamily="18" charset="0"/>
              </a:rPr>
              <a:t>input signal passes through </a:t>
            </a:r>
            <a:r>
              <a:rPr sz="1600" spc="-5" dirty="0">
                <a:latin typeface="Times New Roman" panose="02020603050405020304" pitchFamily="18" charset="0"/>
                <a:cs typeface="Times New Roman" panose="02020603050405020304" pitchFamily="18" charset="0"/>
              </a:rPr>
              <a:t>b, c, d sections. When </a:t>
            </a:r>
            <a:r>
              <a:rPr sz="1600" dirty="0">
                <a:latin typeface="Times New Roman" panose="02020603050405020304" pitchFamily="18" charset="0"/>
                <a:cs typeface="Times New Roman" panose="02020603050405020304" pitchFamily="18" charset="0"/>
              </a:rPr>
              <a:t>the </a:t>
            </a:r>
            <a:r>
              <a:rPr sz="1600" spc="-5" dirty="0">
                <a:latin typeface="Times New Roman" panose="02020603050405020304" pitchFamily="18" charset="0"/>
                <a:cs typeface="Times New Roman" panose="02020603050405020304" pitchFamily="18" charset="0"/>
              </a:rPr>
              <a:t>signal reaches </a:t>
            </a:r>
            <a:r>
              <a:rPr sz="1600" dirty="0">
                <a:latin typeface="Times New Roman" panose="02020603050405020304" pitchFamily="18" charset="0"/>
                <a:cs typeface="Times New Roman" panose="02020603050405020304" pitchFamily="18" charset="0"/>
              </a:rPr>
              <a:t>the </a:t>
            </a:r>
            <a:r>
              <a:rPr sz="1600" spc="-5" dirty="0">
                <a:latin typeface="Times New Roman" panose="02020603050405020304" pitchFamily="18" charset="0"/>
                <a:cs typeface="Times New Roman" panose="02020603050405020304" pitchFamily="18" charset="0"/>
              </a:rPr>
              <a:t>point d the diode </a:t>
            </a:r>
            <a:r>
              <a:rPr sz="1600" dirty="0">
                <a:latin typeface="Times New Roman" panose="02020603050405020304" pitchFamily="18" charset="0"/>
                <a:cs typeface="Times New Roman" panose="02020603050405020304" pitchFamily="18" charset="0"/>
              </a:rPr>
              <a:t>is </a:t>
            </a:r>
            <a:r>
              <a:rPr sz="1600" spc="-10" dirty="0">
                <a:latin typeface="Times New Roman" panose="02020603050405020304" pitchFamily="18" charset="0"/>
                <a:cs typeface="Times New Roman" panose="02020603050405020304" pitchFamily="18" charset="0"/>
              </a:rPr>
              <a:t>still </a:t>
            </a:r>
            <a:r>
              <a:rPr sz="1600" spc="-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reverse </a:t>
            </a:r>
            <a:r>
              <a:rPr sz="1600" spc="-5" dirty="0">
                <a:latin typeface="Times New Roman" panose="02020603050405020304" pitchFamily="18" charset="0"/>
                <a:cs typeface="Times New Roman" panose="02020603050405020304" pitchFamily="18" charset="0"/>
              </a:rPr>
              <a:t>biased </a:t>
            </a:r>
            <a:r>
              <a:rPr sz="1600" spc="-10" dirty="0">
                <a:latin typeface="Times New Roman" panose="02020603050405020304" pitchFamily="18" charset="0"/>
                <a:cs typeface="Times New Roman" panose="02020603050405020304" pitchFamily="18" charset="0"/>
              </a:rPr>
              <a:t>since </a:t>
            </a:r>
            <a:r>
              <a:rPr sz="1600" spc="-5" dirty="0">
                <a:latin typeface="Times New Roman" panose="02020603050405020304" pitchFamily="18" charset="0"/>
                <a:cs typeface="Times New Roman" panose="02020603050405020304" pitchFamily="18" charset="0"/>
              </a:rPr>
              <a:t>the capacitor voltage </a:t>
            </a:r>
            <a:r>
              <a:rPr sz="1600" dirty="0">
                <a:latin typeface="Times New Roman" panose="02020603050405020304" pitchFamily="18" charset="0"/>
                <a:cs typeface="Times New Roman" panose="02020603050405020304" pitchFamily="18" charset="0"/>
              </a:rPr>
              <a:t>is </a:t>
            </a:r>
            <a:r>
              <a:rPr sz="1600" spc="-10" dirty="0">
                <a:latin typeface="Times New Roman" panose="02020603050405020304" pitchFamily="18" charset="0"/>
                <a:cs typeface="Times New Roman" panose="02020603050405020304" pitchFamily="18" charset="0"/>
              </a:rPr>
              <a:t>more </a:t>
            </a:r>
            <a:r>
              <a:rPr sz="1600" spc="-5" dirty="0">
                <a:latin typeface="Times New Roman" panose="02020603050405020304" pitchFamily="18" charset="0"/>
                <a:cs typeface="Times New Roman" panose="02020603050405020304" pitchFamily="18" charset="0"/>
              </a:rPr>
              <a:t>than the input </a:t>
            </a:r>
            <a:r>
              <a:rPr sz="1600" spc="-10" dirty="0">
                <a:latin typeface="Times New Roman" panose="02020603050405020304" pitchFamily="18" charset="0"/>
                <a:cs typeface="Times New Roman" panose="02020603050405020304" pitchFamily="18" charset="0"/>
              </a:rPr>
              <a:t>voltage. </a:t>
            </a:r>
            <a:r>
              <a:rPr sz="1600" spc="-25" dirty="0">
                <a:latin typeface="Times New Roman" panose="02020603050405020304" pitchFamily="18" charset="0"/>
                <a:cs typeface="Times New Roman" panose="02020603050405020304" pitchFamily="18" charset="0"/>
              </a:rPr>
              <a:t>At </a:t>
            </a:r>
            <a:r>
              <a:rPr sz="1600" spc="-5" dirty="0">
                <a:latin typeface="Times New Roman" panose="02020603050405020304" pitchFamily="18" charset="0"/>
                <a:cs typeface="Times New Roman" panose="02020603050405020304" pitchFamily="18" charset="0"/>
              </a:rPr>
              <a:t>e</a:t>
            </a:r>
            <a:r>
              <a:rPr sz="1600" dirty="0">
                <a:latin typeface="Times New Roman" panose="02020603050405020304" pitchFamily="18" charset="0"/>
                <a:cs typeface="Times New Roman" panose="02020603050405020304" pitchFamily="18" charset="0"/>
              </a:rPr>
              <a:t> the </a:t>
            </a:r>
            <a:r>
              <a:rPr sz="1600" spc="-5" dirty="0">
                <a:latin typeface="Times New Roman" panose="02020603050405020304" pitchFamily="18" charset="0"/>
                <a:cs typeface="Times New Roman" panose="02020603050405020304" pitchFamily="18" charset="0"/>
              </a:rPr>
              <a:t>input </a:t>
            </a:r>
            <a:r>
              <a:rPr sz="1600" spc="-10" dirty="0">
                <a:latin typeface="Times New Roman" panose="02020603050405020304" pitchFamily="18" charset="0"/>
                <a:cs typeface="Times New Roman" panose="02020603050405020304" pitchFamily="18" charset="0"/>
              </a:rPr>
              <a:t>voltage can </a:t>
            </a:r>
            <a:r>
              <a:rPr sz="1600" spc="-5" dirty="0">
                <a:latin typeface="Times New Roman" panose="02020603050405020304" pitchFamily="18" charset="0"/>
                <a:cs typeface="Times New Roman" panose="02020603050405020304" pitchFamily="18" charset="0"/>
              </a:rPr>
              <a:t> be </a:t>
            </a:r>
            <a:r>
              <a:rPr sz="1600" spc="-10" dirty="0">
                <a:latin typeface="Times New Roman" panose="02020603050405020304" pitchFamily="18" charset="0"/>
                <a:cs typeface="Times New Roman" panose="02020603050405020304" pitchFamily="18" charset="0"/>
              </a:rPr>
              <a:t>expected </a:t>
            </a:r>
            <a:r>
              <a:rPr sz="1600" spc="-5" dirty="0">
                <a:latin typeface="Times New Roman" panose="02020603050405020304" pitchFamily="18" charset="0"/>
                <a:cs typeface="Times New Roman" panose="02020603050405020304" pitchFamily="18" charset="0"/>
              </a:rPr>
              <a:t>to </a:t>
            </a:r>
            <a:r>
              <a:rPr sz="1600" dirty="0">
                <a:latin typeface="Times New Roman" panose="02020603050405020304" pitchFamily="18" charset="0"/>
                <a:cs typeface="Times New Roman" panose="02020603050405020304" pitchFamily="18" charset="0"/>
              </a:rPr>
              <a:t>be </a:t>
            </a:r>
            <a:r>
              <a:rPr sz="1600" spc="-5" dirty="0">
                <a:latin typeface="Times New Roman" panose="02020603050405020304" pitchFamily="18" charset="0"/>
                <a:cs typeface="Times New Roman" panose="02020603050405020304" pitchFamily="18" charset="0"/>
              </a:rPr>
              <a:t>more than the </a:t>
            </a:r>
            <a:r>
              <a:rPr sz="1600" spc="-10" dirty="0">
                <a:latin typeface="Times New Roman" panose="02020603050405020304" pitchFamily="18" charset="0"/>
                <a:cs typeface="Times New Roman" panose="02020603050405020304" pitchFamily="18" charset="0"/>
              </a:rPr>
              <a:t>capacitor </a:t>
            </a:r>
            <a:r>
              <a:rPr sz="1600" spc="-5" dirty="0">
                <a:latin typeface="Times New Roman" panose="02020603050405020304" pitchFamily="18" charset="0"/>
                <a:cs typeface="Times New Roman" panose="02020603050405020304" pitchFamily="18" charset="0"/>
              </a:rPr>
              <a:t>voltage. </a:t>
            </a:r>
            <a:r>
              <a:rPr sz="1600" spc="-10" dirty="0">
                <a:latin typeface="Times New Roman" panose="02020603050405020304" pitchFamily="18" charset="0"/>
                <a:cs typeface="Times New Roman" panose="02020603050405020304" pitchFamily="18" charset="0"/>
              </a:rPr>
              <a:t>When </a:t>
            </a:r>
            <a:r>
              <a:rPr sz="1600" spc="-5" dirty="0">
                <a:latin typeface="Times New Roman" panose="02020603050405020304" pitchFamily="18" charset="0"/>
                <a:cs typeface="Times New Roman" panose="02020603050405020304" pitchFamily="18" charset="0"/>
              </a:rPr>
              <a:t>the input </a:t>
            </a:r>
            <a:r>
              <a:rPr sz="1600" spc="-10" dirty="0">
                <a:latin typeface="Times New Roman" panose="02020603050405020304" pitchFamily="18" charset="0"/>
                <a:cs typeface="Times New Roman" panose="02020603050405020304" pitchFamily="18" charset="0"/>
              </a:rPr>
              <a:t>signal moves </a:t>
            </a:r>
            <a:r>
              <a:rPr sz="1600" spc="-5" dirty="0">
                <a:latin typeface="Times New Roman" panose="02020603050405020304" pitchFamily="18" charset="0"/>
                <a:cs typeface="Times New Roman" panose="02020603050405020304" pitchFamily="18" charset="0"/>
              </a:rPr>
              <a:t>from e </a:t>
            </a:r>
            <a:r>
              <a:rPr sz="1600" spc="-10" dirty="0">
                <a:latin typeface="Times New Roman" panose="02020603050405020304" pitchFamily="18" charset="0"/>
                <a:cs typeface="Times New Roman" panose="02020603050405020304" pitchFamily="18" charset="0"/>
              </a:rPr>
              <a:t>to </a:t>
            </a:r>
            <a:r>
              <a:rPr sz="1600" spc="-5" dirty="0">
                <a:latin typeface="Times New Roman" panose="02020603050405020304" pitchFamily="18" charset="0"/>
                <a:cs typeface="Times New Roman" panose="02020603050405020304" pitchFamily="18" charset="0"/>
              </a:rPr>
              <a:t>f </a:t>
            </a:r>
            <a:r>
              <a:rPr sz="1600" dirty="0">
                <a:latin typeface="Times New Roman" panose="02020603050405020304" pitchFamily="18" charset="0"/>
                <a:cs typeface="Times New Roman" panose="02020603050405020304" pitchFamily="18" charset="0"/>
              </a:rPr>
              <a:t>the </a:t>
            </a:r>
            <a:r>
              <a:rPr sz="1600" spc="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capacitor gets charged to </a:t>
            </a:r>
            <a:r>
              <a:rPr sz="1600" dirty="0">
                <a:latin typeface="Times New Roman" panose="02020603050405020304" pitchFamily="18" charset="0"/>
                <a:cs typeface="Times New Roman" panose="02020603050405020304" pitchFamily="18" charset="0"/>
              </a:rPr>
              <a:t>its </a:t>
            </a:r>
            <a:r>
              <a:rPr sz="1600" spc="-10" dirty="0">
                <a:latin typeface="Times New Roman" panose="02020603050405020304" pitchFamily="18" charset="0"/>
                <a:cs typeface="Times New Roman" panose="02020603050405020304" pitchFamily="18" charset="0"/>
              </a:rPr>
              <a:t>peak value again. </a:t>
            </a:r>
            <a:r>
              <a:rPr sz="1600" spc="-5" dirty="0">
                <a:latin typeface="Times New Roman" panose="02020603050405020304" pitchFamily="18" charset="0"/>
                <a:cs typeface="Times New Roman" panose="02020603050405020304" pitchFamily="18" charset="0"/>
              </a:rPr>
              <a:t>The </a:t>
            </a:r>
            <a:r>
              <a:rPr sz="1600" spc="-10" dirty="0">
                <a:latin typeface="Times New Roman" panose="02020603050405020304" pitchFamily="18" charset="0"/>
                <a:cs typeface="Times New Roman" panose="02020603050405020304" pitchFamily="18" charset="0"/>
              </a:rPr>
              <a:t>diode gets </a:t>
            </a:r>
            <a:r>
              <a:rPr sz="1600" spc="-15" dirty="0">
                <a:latin typeface="Times New Roman" panose="02020603050405020304" pitchFamily="18" charset="0"/>
                <a:cs typeface="Times New Roman" panose="02020603050405020304" pitchFamily="18" charset="0"/>
              </a:rPr>
              <a:t>reverse </a:t>
            </a:r>
            <a:r>
              <a:rPr sz="1600" spc="-5" dirty="0">
                <a:latin typeface="Times New Roman" panose="02020603050405020304" pitchFamily="18" charset="0"/>
                <a:cs typeface="Times New Roman" panose="02020603050405020304" pitchFamily="18" charset="0"/>
              </a:rPr>
              <a:t>biased and the </a:t>
            </a:r>
            <a:r>
              <a:rPr sz="1600" spc="-10" dirty="0">
                <a:latin typeface="Times New Roman" panose="02020603050405020304" pitchFamily="18" charset="0"/>
                <a:cs typeface="Times New Roman" panose="02020603050405020304" pitchFamily="18" charset="0"/>
              </a:rPr>
              <a:t>capacitor starts </a:t>
            </a:r>
            <a:r>
              <a:rPr sz="1600" spc="-5" dirty="0">
                <a:latin typeface="Times New Roman" panose="02020603050405020304" pitchFamily="18" charset="0"/>
                <a:cs typeface="Times New Roman" panose="02020603050405020304" pitchFamily="18" charset="0"/>
              </a:rPr>
              <a:t> </a:t>
            </a:r>
            <a:r>
              <a:rPr sz="1600" spc="-10" dirty="0" smtClean="0">
                <a:latin typeface="Times New Roman" panose="02020603050405020304" pitchFamily="18" charset="0"/>
                <a:cs typeface="Times New Roman" panose="02020603050405020304" pitchFamily="18" charset="0"/>
              </a:rPr>
              <a:t>discharging.</a:t>
            </a:r>
            <a:endParaRPr sz="1200" dirty="0">
              <a:latin typeface="Times New Roman" panose="02020603050405020304" pitchFamily="18" charset="0"/>
              <a:cs typeface="Times New Roman" panose="02020603050405020304" pitchFamily="18" charset="0"/>
            </a:endParaRPr>
          </a:p>
        </p:txBody>
      </p:sp>
      <p:sp>
        <p:nvSpPr>
          <p:cNvPr id="6" name="object 6"/>
          <p:cNvSpPr txBox="1"/>
          <p:nvPr/>
        </p:nvSpPr>
        <p:spPr>
          <a:xfrm>
            <a:off x="6673977" y="6684061"/>
            <a:ext cx="2429510" cy="165735"/>
          </a:xfrm>
          <a:prstGeom prst="rect">
            <a:avLst/>
          </a:prstGeom>
        </p:spPr>
        <p:txBody>
          <a:bodyPr vert="horz" wrap="square" lIns="0" tIns="0" rIns="0" bIns="0" rtlCol="0">
            <a:spAutoFit/>
          </a:bodyPr>
          <a:lstStyle/>
          <a:p>
            <a:pPr marL="12700">
              <a:lnSpc>
                <a:spcPts val="1150"/>
              </a:lnSpc>
            </a:pPr>
            <a:r>
              <a:rPr sz="1100" dirty="0">
                <a:solidFill>
                  <a:srgbClr val="C00000"/>
                </a:solidFill>
                <a:latin typeface="Calibri"/>
                <a:cs typeface="Calibri"/>
              </a:rPr>
              <a:t>5.1</a:t>
            </a:r>
            <a:r>
              <a:rPr sz="1100" spc="-25" dirty="0">
                <a:solidFill>
                  <a:srgbClr val="C00000"/>
                </a:solidFill>
                <a:latin typeface="Calibri"/>
                <a:cs typeface="Calibri"/>
              </a:rPr>
              <a:t> </a:t>
            </a:r>
            <a:r>
              <a:rPr sz="1100" dirty="0">
                <a:solidFill>
                  <a:srgbClr val="C00000"/>
                </a:solidFill>
                <a:latin typeface="Calibri"/>
                <a:cs typeface="Calibri"/>
              </a:rPr>
              <a:t>Diode</a:t>
            </a:r>
            <a:r>
              <a:rPr sz="1100" spc="-30" dirty="0">
                <a:solidFill>
                  <a:srgbClr val="C00000"/>
                </a:solidFill>
                <a:latin typeface="Calibri"/>
                <a:cs typeface="Calibri"/>
              </a:rPr>
              <a:t> </a:t>
            </a:r>
            <a:r>
              <a:rPr sz="1100" dirty="0">
                <a:solidFill>
                  <a:srgbClr val="C00000"/>
                </a:solidFill>
                <a:latin typeface="Calibri"/>
                <a:cs typeface="Calibri"/>
              </a:rPr>
              <a:t>and</a:t>
            </a:r>
            <a:r>
              <a:rPr sz="1100" spc="-25" dirty="0">
                <a:solidFill>
                  <a:srgbClr val="C00000"/>
                </a:solidFill>
                <a:latin typeface="Calibri"/>
                <a:cs typeface="Calibri"/>
              </a:rPr>
              <a:t> </a:t>
            </a:r>
            <a:r>
              <a:rPr sz="1100" dirty="0">
                <a:solidFill>
                  <a:srgbClr val="C00000"/>
                </a:solidFill>
                <a:latin typeface="Calibri"/>
                <a:cs typeface="Calibri"/>
              </a:rPr>
              <a:t>Rectifiers</a:t>
            </a:r>
            <a:r>
              <a:rPr sz="1100" spc="455" dirty="0">
                <a:solidFill>
                  <a:srgbClr val="C00000"/>
                </a:solidFill>
                <a:latin typeface="Calibri"/>
                <a:cs typeface="Calibri"/>
              </a:rPr>
              <a:t> </a:t>
            </a:r>
            <a:r>
              <a:rPr sz="1100" dirty="0">
                <a:solidFill>
                  <a:srgbClr val="C00000"/>
                </a:solidFill>
                <a:latin typeface="Calibri"/>
                <a:cs typeface="Calibri"/>
              </a:rPr>
              <a:t>EEEE-MBZ/KJSCE</a:t>
            </a:r>
            <a:endParaRPr sz="1100" dirty="0">
              <a:latin typeface="Calibri"/>
              <a:cs typeface="Calibri"/>
            </a:endParaRPr>
          </a:p>
        </p:txBody>
      </p:sp>
      <p:sp>
        <p:nvSpPr>
          <p:cNvPr id="7" name="Footer Placeholder 6"/>
          <p:cNvSpPr>
            <a:spLocks noGrp="1"/>
          </p:cNvSpPr>
          <p:nvPr>
            <p:ph type="ftr" sz="quarter" idx="5"/>
          </p:nvPr>
        </p:nvSpPr>
        <p:spPr/>
        <p:txBody>
          <a:bodyPr/>
          <a:lstStyle/>
          <a:p>
            <a:r>
              <a:rPr lang="en-IN" smtClean="0"/>
              <a:t>Dr. Neethu Anna Sabu</a:t>
            </a:r>
            <a:endParaRPr lang="en-IN"/>
          </a:p>
        </p:txBody>
      </p:sp>
      <p:sp>
        <p:nvSpPr>
          <p:cNvPr id="8" name="Slide Number Placeholder 7"/>
          <p:cNvSpPr>
            <a:spLocks noGrp="1"/>
          </p:cNvSpPr>
          <p:nvPr>
            <p:ph type="sldNum" sz="quarter" idx="7"/>
          </p:nvPr>
        </p:nvSpPr>
        <p:spPr/>
        <p:txBody>
          <a:bodyPr/>
          <a:lstStyle/>
          <a:p>
            <a:fld id="{B6F15528-21DE-4FAA-801E-634DDDAF4B2B}" type="slidenum">
              <a:rPr lang="en-IN" smtClean="0"/>
              <a:t>76</a:t>
            </a:fld>
            <a:endParaRPr lang="en-IN"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85652" y="1492445"/>
            <a:ext cx="7749664" cy="2003342"/>
          </a:xfrm>
          <a:prstGeom prst="rect">
            <a:avLst/>
          </a:prstGeom>
        </p:spPr>
      </p:pic>
      <p:sp>
        <p:nvSpPr>
          <p:cNvPr id="3" name="object 3"/>
          <p:cNvSpPr txBox="1">
            <a:spLocks noGrp="1"/>
          </p:cNvSpPr>
          <p:nvPr>
            <p:ph type="title"/>
          </p:nvPr>
        </p:nvSpPr>
        <p:spPr>
          <a:xfrm>
            <a:off x="2938398" y="439293"/>
            <a:ext cx="4500245" cy="330835"/>
          </a:xfrm>
          <a:prstGeom prst="rect">
            <a:avLst/>
          </a:prstGeom>
        </p:spPr>
        <p:txBody>
          <a:bodyPr vert="horz" wrap="square" lIns="0" tIns="13335" rIns="0" bIns="0" rtlCol="0">
            <a:spAutoFit/>
          </a:bodyPr>
          <a:lstStyle/>
          <a:p>
            <a:pPr marL="12700">
              <a:lnSpc>
                <a:spcPct val="100000"/>
              </a:lnSpc>
              <a:spcBef>
                <a:spcPts val="105"/>
              </a:spcBef>
            </a:pPr>
            <a:r>
              <a:rPr sz="2000" dirty="0"/>
              <a:t>Ripple</a:t>
            </a:r>
            <a:r>
              <a:rPr sz="2000" spc="-25" dirty="0"/>
              <a:t> </a:t>
            </a:r>
            <a:r>
              <a:rPr sz="2000" spc="-10" dirty="0"/>
              <a:t>factor</a:t>
            </a:r>
            <a:r>
              <a:rPr sz="2000" spc="5" dirty="0"/>
              <a:t> </a:t>
            </a:r>
            <a:r>
              <a:rPr sz="2000" spc="-15" dirty="0"/>
              <a:t>for</a:t>
            </a:r>
            <a:r>
              <a:rPr sz="2000" spc="5" dirty="0"/>
              <a:t> </a:t>
            </a:r>
            <a:r>
              <a:rPr sz="2000" dirty="0"/>
              <a:t>the</a:t>
            </a:r>
            <a:r>
              <a:rPr sz="2000" spc="-5" dirty="0"/>
              <a:t> </a:t>
            </a:r>
            <a:r>
              <a:rPr sz="2000" spc="-10" dirty="0"/>
              <a:t>rectifiers</a:t>
            </a:r>
            <a:r>
              <a:rPr sz="2000" spc="455" dirty="0"/>
              <a:t> </a:t>
            </a:r>
            <a:r>
              <a:rPr sz="2000" spc="-5" dirty="0"/>
              <a:t>with</a:t>
            </a:r>
            <a:r>
              <a:rPr sz="2000" spc="-35" dirty="0"/>
              <a:t> </a:t>
            </a:r>
            <a:r>
              <a:rPr sz="2000" spc="-10" dirty="0"/>
              <a:t>C-filter</a:t>
            </a:r>
            <a:endParaRPr sz="2000"/>
          </a:p>
        </p:txBody>
      </p:sp>
      <p:sp>
        <p:nvSpPr>
          <p:cNvPr id="5" name="Footer Placeholder 4"/>
          <p:cNvSpPr>
            <a:spLocks noGrp="1"/>
          </p:cNvSpPr>
          <p:nvPr>
            <p:ph type="ftr" sz="quarter" idx="5"/>
          </p:nvPr>
        </p:nvSpPr>
        <p:spPr/>
        <p:txBody>
          <a:bodyPr/>
          <a:lstStyle/>
          <a:p>
            <a:r>
              <a:rPr lang="en-IN" smtClean="0"/>
              <a:t>Dr. Neethu Anna Sabu</a:t>
            </a:r>
            <a:endParaRPr lang="en-IN"/>
          </a:p>
        </p:txBody>
      </p:sp>
      <p:sp>
        <p:nvSpPr>
          <p:cNvPr id="6" name="Slide Number Placeholder 5"/>
          <p:cNvSpPr>
            <a:spLocks noGrp="1"/>
          </p:cNvSpPr>
          <p:nvPr>
            <p:ph type="sldNum" sz="quarter" idx="7"/>
          </p:nvPr>
        </p:nvSpPr>
        <p:spPr/>
        <p:txBody>
          <a:bodyPr/>
          <a:lstStyle/>
          <a:p>
            <a:fld id="{B6F15528-21DE-4FAA-801E-634DDDAF4B2B}" type="slidenum">
              <a:rPr lang="en-IN" smtClean="0"/>
              <a:t>77</a:t>
            </a:fld>
            <a:endParaRPr lang="en-I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4708" y="1484731"/>
            <a:ext cx="8927211" cy="4488560"/>
          </a:xfrm>
          <a:prstGeom prst="rect">
            <a:avLst/>
          </a:prstGeom>
        </p:spPr>
      </p:pic>
      <p:sp>
        <p:nvSpPr>
          <p:cNvPr id="3" name="object 3"/>
          <p:cNvSpPr txBox="1">
            <a:spLocks noGrp="1"/>
          </p:cNvSpPr>
          <p:nvPr>
            <p:ph type="ctrTitle"/>
          </p:nvPr>
        </p:nvSpPr>
        <p:spPr>
          <a:prstGeom prst="rect">
            <a:avLst/>
          </a:prstGeom>
        </p:spPr>
        <p:txBody>
          <a:bodyPr vert="horz" wrap="square" lIns="0" tIns="13335" rIns="0" bIns="0" rtlCol="0">
            <a:spAutoFit/>
          </a:bodyPr>
          <a:lstStyle/>
          <a:p>
            <a:pPr marL="861694">
              <a:lnSpc>
                <a:spcPct val="100000"/>
              </a:lnSpc>
              <a:spcBef>
                <a:spcPts val="105"/>
              </a:spcBef>
            </a:pPr>
            <a:r>
              <a:rPr spc="-20" dirty="0"/>
              <a:t>Introduction</a:t>
            </a:r>
            <a:r>
              <a:rPr spc="-40" dirty="0"/>
              <a:t> </a:t>
            </a:r>
            <a:r>
              <a:rPr spc="5" dirty="0"/>
              <a:t>to</a:t>
            </a:r>
            <a:r>
              <a:rPr spc="-25" dirty="0"/>
              <a:t> </a:t>
            </a:r>
            <a:r>
              <a:rPr spc="-55" dirty="0"/>
              <a:t>Semiconductor</a:t>
            </a:r>
            <a:r>
              <a:rPr spc="-50" dirty="0"/>
              <a:t> </a:t>
            </a:r>
            <a:r>
              <a:rPr dirty="0"/>
              <a:t>Materials..</a:t>
            </a:r>
          </a:p>
        </p:txBody>
      </p:sp>
      <p:sp>
        <p:nvSpPr>
          <p:cNvPr id="4" name="object 4"/>
          <p:cNvSpPr txBox="1"/>
          <p:nvPr/>
        </p:nvSpPr>
        <p:spPr>
          <a:xfrm>
            <a:off x="213461" y="1026667"/>
            <a:ext cx="4422140"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Calibri"/>
                <a:cs typeface="Calibri"/>
              </a:rPr>
              <a:t>Modified</a:t>
            </a:r>
            <a:r>
              <a:rPr sz="2400" b="1" spc="-25" dirty="0">
                <a:latin typeface="Calibri"/>
                <a:cs typeface="Calibri"/>
              </a:rPr>
              <a:t> </a:t>
            </a:r>
            <a:r>
              <a:rPr sz="2400" b="1" spc="-5" dirty="0">
                <a:latin typeface="Calibri"/>
                <a:cs typeface="Calibri"/>
              </a:rPr>
              <a:t>Semiconductor</a:t>
            </a:r>
            <a:r>
              <a:rPr sz="2400" b="1" spc="-45" dirty="0">
                <a:latin typeface="Calibri"/>
                <a:cs typeface="Calibri"/>
              </a:rPr>
              <a:t> </a:t>
            </a:r>
            <a:r>
              <a:rPr sz="2400" b="1" spc="-10" dirty="0">
                <a:latin typeface="Calibri"/>
                <a:cs typeface="Calibri"/>
              </a:rPr>
              <a:t>Materials</a:t>
            </a:r>
            <a:endParaRPr sz="2400">
              <a:latin typeface="Calibri"/>
              <a:cs typeface="Calibri"/>
            </a:endParaRPr>
          </a:p>
        </p:txBody>
      </p:sp>
      <p:sp>
        <p:nvSpPr>
          <p:cNvPr id="5" name="Footer Placeholder 4"/>
          <p:cNvSpPr>
            <a:spLocks noGrp="1"/>
          </p:cNvSpPr>
          <p:nvPr>
            <p:ph type="ftr" sz="quarter" idx="5"/>
          </p:nvPr>
        </p:nvSpPr>
        <p:spPr/>
        <p:txBody>
          <a:bodyPr/>
          <a:lstStyle/>
          <a:p>
            <a:r>
              <a:rPr lang="en-IN" smtClean="0"/>
              <a:t>Dr. Neethu Anna Sabu</a:t>
            </a:r>
            <a:endParaRPr lang="en-IN"/>
          </a:p>
        </p:txBody>
      </p:sp>
      <p:sp>
        <p:nvSpPr>
          <p:cNvPr id="6" name="Slide Number Placeholder 5"/>
          <p:cNvSpPr>
            <a:spLocks noGrp="1"/>
          </p:cNvSpPr>
          <p:nvPr>
            <p:ph type="sldNum" sz="quarter" idx="7"/>
          </p:nvPr>
        </p:nvSpPr>
        <p:spPr/>
        <p:txBody>
          <a:bodyPr/>
          <a:lstStyle/>
          <a:p>
            <a:fld id="{B6F15528-21DE-4FAA-801E-634DDDAF4B2B}" type="slidenum">
              <a:rPr lang="en-IN" smtClean="0"/>
              <a:t>8</a:t>
            </a:fld>
            <a:endParaRPr lang="en-I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a:xfrm>
            <a:off x="285699" y="762000"/>
            <a:ext cx="8359775" cy="4952999"/>
          </a:xfrm>
        </p:spPr>
        <p:txBody>
          <a:bodyPr/>
          <a:lstStyle/>
          <a:p>
            <a:endParaRPr lang="en-IN" dirty="0"/>
          </a:p>
        </p:txBody>
      </p:sp>
      <p:sp>
        <p:nvSpPr>
          <p:cNvPr id="4" name="Footer Placeholder 3"/>
          <p:cNvSpPr>
            <a:spLocks noGrp="1"/>
          </p:cNvSpPr>
          <p:nvPr>
            <p:ph type="ftr" sz="quarter" idx="5"/>
          </p:nvPr>
        </p:nvSpPr>
        <p:spPr/>
        <p:txBody>
          <a:bodyPr/>
          <a:lstStyle/>
          <a:p>
            <a:r>
              <a:rPr lang="en-IN" smtClean="0"/>
              <a:t>Dr. Neethu Anna Sabu</a:t>
            </a:r>
            <a:endParaRPr lang="en-IN"/>
          </a:p>
        </p:txBody>
      </p:sp>
      <p:sp>
        <p:nvSpPr>
          <p:cNvPr id="5" name="Slide Number Placeholder 4"/>
          <p:cNvSpPr>
            <a:spLocks noGrp="1"/>
          </p:cNvSpPr>
          <p:nvPr>
            <p:ph type="sldNum" sz="quarter" idx="7"/>
          </p:nvPr>
        </p:nvSpPr>
        <p:spPr/>
        <p:txBody>
          <a:bodyPr/>
          <a:lstStyle/>
          <a:p>
            <a:fld id="{B6F15528-21DE-4FAA-801E-634DDDAF4B2B}" type="slidenum">
              <a:rPr lang="en-IN" smtClean="0"/>
              <a:t>9</a:t>
            </a:fld>
            <a:endParaRPr lang="en-IN"/>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393" t="9243" r="41808" b="12437"/>
          <a:stretch/>
        </p:blipFill>
        <p:spPr bwMode="auto">
          <a:xfrm>
            <a:off x="838200" y="914400"/>
            <a:ext cx="6875929"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3105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3556</TotalTime>
  <Words>4842</Words>
  <Application>Microsoft Office PowerPoint</Application>
  <PresentationFormat>On-screen Show (4:3)</PresentationFormat>
  <Paragraphs>607</Paragraphs>
  <Slides>77</Slides>
  <Notes>0</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Module 2 Basic Electronic devices and their applications    </vt:lpstr>
      <vt:lpstr>P-N Junction diode and Zener Diode</vt:lpstr>
      <vt:lpstr>Classification of Materials</vt:lpstr>
      <vt:lpstr>Classification of Materials..</vt:lpstr>
      <vt:lpstr>Semiconductor Materials</vt:lpstr>
      <vt:lpstr>PowerPoint Presentation</vt:lpstr>
      <vt:lpstr>Modified Semiconductor Materials</vt:lpstr>
      <vt:lpstr>Introduction to Semiconductor Materials..</vt:lpstr>
      <vt:lpstr>PowerPoint Presentation</vt:lpstr>
      <vt:lpstr>P-N Junction</vt:lpstr>
      <vt:lpstr>P-N junction formation</vt:lpstr>
      <vt:lpstr>PowerPoint Presentation</vt:lpstr>
      <vt:lpstr>PowerPoint Presentation</vt:lpstr>
      <vt:lpstr>P N junction formation-summary</vt:lpstr>
      <vt:lpstr>PowerPoint Presentation</vt:lpstr>
      <vt:lpstr>PowerPoint Presentation</vt:lpstr>
      <vt:lpstr>P N junction diode</vt:lpstr>
      <vt:lpstr>PowerPoint Presentation</vt:lpstr>
      <vt:lpstr>PowerPoint Presentation</vt:lpstr>
      <vt:lpstr>PowerPoint Presentation</vt:lpstr>
      <vt:lpstr>Zero Biased Junction Diode </vt:lpstr>
      <vt:lpstr>p-n junction in thermal equilibrium: with zero bias voltage applied</vt:lpstr>
      <vt:lpstr>p-n junction in thermal equilibrium:  with zero bias voltage applied</vt:lpstr>
      <vt:lpstr>Forward and reverse current-zero bias</vt:lpstr>
      <vt:lpstr>PowerPoint Presentation</vt:lpstr>
      <vt:lpstr>PowerPoint Presentation</vt:lpstr>
      <vt:lpstr>PowerPoint Presentation</vt:lpstr>
      <vt:lpstr>PowerPoint Presentation</vt:lpstr>
      <vt:lpstr>Reverse biasing of p-n junction</vt:lpstr>
      <vt:lpstr>PowerPoint Presentation</vt:lpstr>
      <vt:lpstr>PowerPoint Presentation</vt:lpstr>
      <vt:lpstr>VOLT-AMPERE (V-I ) CHARACTERISTICS OF P-N JUNCTION DIODE</vt:lpstr>
      <vt:lpstr>PowerPoint Presentation</vt:lpstr>
      <vt:lpstr>PowerPoint Presentation</vt:lpstr>
      <vt:lpstr>PowerPoint Presentation</vt:lpstr>
      <vt:lpstr></vt:lpstr>
      <vt:lpstr>I-V Characteristics</vt:lpstr>
      <vt:lpstr>PowerPoint Presentation</vt:lpstr>
      <vt:lpstr>PowerPoint Presentation</vt:lpstr>
      <vt:lpstr>PowerPoint Presentation</vt:lpstr>
      <vt:lpstr>PowerPoint Presentation</vt:lpstr>
      <vt:lpstr>Basic Definitions</vt:lpstr>
      <vt:lpstr>Basic Definitions</vt:lpstr>
      <vt:lpstr>STATIC AND DYNAMIC RESISTANCE OF A DIODE</vt:lpstr>
      <vt:lpstr>BREAK DOWN Mechanisms In PN Junction</vt:lpstr>
      <vt:lpstr>Avalanche breakdown</vt:lpstr>
      <vt:lpstr>Zener breakdown</vt:lpstr>
      <vt:lpstr>PowerPoint Presentation</vt:lpstr>
      <vt:lpstr>Zener Diode</vt:lpstr>
      <vt:lpstr>V-I characteristics of Zener diode</vt:lpstr>
      <vt:lpstr>PowerPoint Presentation</vt:lpstr>
      <vt:lpstr>Zener Diode as Voltage Regulator</vt:lpstr>
      <vt:lpstr>PowerPoint Presentation</vt:lpstr>
      <vt:lpstr>Zener Diode as Voltage Regulator</vt:lpstr>
      <vt:lpstr>Zener Diode as Voltage Regulator..</vt:lpstr>
      <vt:lpstr>Zener Diode as Voltage Regulator..</vt:lpstr>
      <vt:lpstr>Zener Diode as Voltage Regulator..</vt:lpstr>
      <vt:lpstr>PowerPoint Presentation</vt:lpstr>
      <vt:lpstr>PowerPoint Presentation</vt:lpstr>
      <vt:lpstr>PowerPoint Presentation</vt:lpstr>
      <vt:lpstr>HALF-WAVE RECTIFIER The circuit diagram of a half-wave rectifier is shown along with the I/P and O/P  Waveforms.</vt:lpstr>
      <vt:lpstr>Efficiency of a Half wave Rectifier</vt:lpstr>
      <vt:lpstr>Ripple Factor</vt:lpstr>
      <vt:lpstr>Transformer utilization factor</vt:lpstr>
      <vt:lpstr>Transformer Utilization Factor (TUF) of Half  Wave Rectifier</vt:lpstr>
      <vt:lpstr>Peak Inverse Voltage</vt:lpstr>
      <vt:lpstr>Full wave rectifier</vt:lpstr>
      <vt:lpstr>FULL-WAVE RECTIFIER</vt:lpstr>
      <vt:lpstr>Peak Inverse Voltage</vt:lpstr>
      <vt:lpstr>Full-wave Bridge Rectifier</vt:lpstr>
      <vt:lpstr>Peak Inverse Voltage</vt:lpstr>
      <vt:lpstr>Efficiency of Full-wave Rectifier</vt:lpstr>
      <vt:lpstr>Ripple Factor for Full-wave Rectification</vt:lpstr>
      <vt:lpstr>Comparison of Rectifiers</vt:lpstr>
      <vt:lpstr>FILTERS</vt:lpstr>
      <vt:lpstr>Capacitor Filter( C -Filter)</vt:lpstr>
      <vt:lpstr>Ripple factor for the rectifiers with C-filter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Admin</cp:lastModifiedBy>
  <cp:revision>85</cp:revision>
  <dcterms:created xsi:type="dcterms:W3CDTF">2023-03-21T05:01:17Z</dcterms:created>
  <dcterms:modified xsi:type="dcterms:W3CDTF">2023-03-31T06:38:42Z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2020-10-26T00:00:00Z</vt:filetime>
  </property>
  <property fmtid="{D5CDD505-2E9C-101B-9397-08002B2CF9AE}" pid="3" name="Creator">
    <vt:lpwstr>Microsoft® PowerPoint® 2010</vt:lpwstr>
  </property>
  <property fmtid="{D5CDD505-2E9C-101B-9397-08002B2CF9AE}" pid="4" name="LastSaved">
    <vt:filetime>2023-03-21T00:00:00Z</vt:filetime>
  </property>
</Properties>
</file>